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O9UfzH0rqpwU2z8lehJ9mDmQL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8CE834-2C09-4B5D-AACC-67DA8253C574}">
  <a:tblStyle styleId="{EE8CE834-2C09-4B5D-AACC-67DA8253C5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FC3127-8336-4ECC-8ED9-2A40D167CFF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63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cb.org/curriculum-guidelines-colleges-universiti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lindvall@scilifelab.s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Presentation from the plenary session at the conference BioSB, which is the 9th edition of the Dutch Bioinformatics &amp; Systems Biology conference held on 9 and 10 May 2023.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 was invited to give the plenary session on the 9th of May and to take part in the discussions around a national, Dutch, educational framework </a:t>
            </a:r>
            <a:r>
              <a:rPr lang="de-DE" sz="1100">
                <a:latin typeface="Arial"/>
                <a:ea typeface="Arial"/>
                <a:cs typeface="Arial"/>
                <a:sym typeface="Arial"/>
              </a:rPr>
              <a:t>for Bioinformatics and Systems Biology (primarily aimed at MSc students/programmes). This framework is in tandem with a European framework for Bioinformatics that has been independently formulated from the ISCB (see</a:t>
            </a:r>
            <a:r>
              <a:rPr lang="de-DE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de-DE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r>
              <a:rPr lang="de-DE" sz="1100"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a70ccfb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23a70ccfb2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 addition to the original paper in PLoS One we have written 2 papers for the ELIXIR-GOBLET Professional Guidelines collection (the </a:t>
            </a:r>
            <a:r>
              <a:rPr lang="de-DE" i="1"/>
              <a:t>F1000R Bioinformatics Education &amp; Training Collection) </a:t>
            </a:r>
            <a:r>
              <a:rPr lang="de-DE"/>
              <a:t>outlining the usage of the framework in a more “hands-on” and practical manner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de-DE"/>
              <a:t>introduces the Master Rubric for Bioinformatics as a framework, and the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de-DE"/>
              <a:t>show you “how to use” the Mastery Rubric for Bioinformatics framework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/>
              <a:t>This presentation outlines these two guides.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3a70ccfb2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It’s a big ask to expect anyone to take all of this in in one go, so we’re now going to look at the MR-Bi from a slightly different perspective – hopefully, this will help you to mentally unpack its components, &amp; better show how they work together…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It’s important to stress at this point that the key thing here is the </a:t>
            </a:r>
            <a:r>
              <a:rPr lang="de-DE" b="1"/>
              <a:t>concepts</a:t>
            </a:r>
            <a:r>
              <a:rPr lang="de-DE"/>
              <a:t>, </a:t>
            </a:r>
            <a:r>
              <a:rPr lang="de-DE" b="1" i="1"/>
              <a:t>not </a:t>
            </a:r>
            <a:r>
              <a:rPr lang="de-DE" b="1" i="0"/>
              <a:t>the</a:t>
            </a:r>
            <a:r>
              <a:rPr lang="de-DE"/>
              <a:t> </a:t>
            </a:r>
            <a:r>
              <a:rPr lang="de-DE" b="1"/>
              <a:t>nitty-gritty detail</a:t>
            </a:r>
            <a:r>
              <a:rPr lang="de-DE"/>
              <a:t>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But again, please shout if anything’s unclear</a:t>
            </a:r>
            <a:endParaRPr/>
          </a:p>
        </p:txBody>
      </p:sp>
      <p:sp>
        <p:nvSpPr>
          <p:cNvPr id="234" name="Google Shape;23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thing to note is that the Mastery Rubric builds on the (ancient)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Guild Structure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outlines a trajectory from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Journeyman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what was originally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Craftsman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Tradesman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 MR adds two further stages –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Novice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Beginner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differentiates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Journeyman stage into early &amp; late (J1 &amp; J2) stages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recognising that the Journeyman period is generally the 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longest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phase of ‘training’– there are hence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observable differences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a newly qualified individual 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PhD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&amp; one with, say, 10 or more years of experience (say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independent research fellow or PI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)...who has 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arguably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achieved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his/her subject.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of these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be mapped to the relevant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Bloom’s level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from remember/understand 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B1,B2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through apply/analyse 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B3,B4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to synthesise &amp; evaluate 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B5 &amp; B6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Similarly, each stage can be mapped to stages in a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academic trajectory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from UG through Masters, to PhD &amp; PDF, &amp; ultimately independent PI.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shown earlier, the MR lists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KSAs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programme is intended to deliver: for bioinformatics, these are based on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foundational, discipline-specific KSAs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 Biology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 Computational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9 further KSAs based on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method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last, but not least,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practice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de-DE" i="0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i="0"/>
              <a:t>Hopefully, this is beginning to give you a feel for how each of the stages </a:t>
            </a:r>
            <a:r>
              <a:rPr lang="de-DE" b="1" i="0"/>
              <a:t>builds,</a:t>
            </a:r>
            <a:r>
              <a:rPr lang="de-DE" i="0"/>
              <a:t> layer upon layer, onto the next in terms of </a:t>
            </a:r>
            <a:r>
              <a:rPr lang="de-DE" b="1" i="0"/>
              <a:t>cognitive</a:t>
            </a:r>
            <a:r>
              <a:rPr lang="de-DE" i="0"/>
              <a:t> </a:t>
            </a:r>
            <a:r>
              <a:rPr lang="de-DE" b="1" i="0"/>
              <a:t>complexity</a:t>
            </a:r>
            <a:r>
              <a:rPr lang="de-DE" i="0"/>
              <a:t> (advancing Blooms) as an individual progresses from </a:t>
            </a:r>
            <a:r>
              <a:rPr lang="de-DE" b="1" i="0"/>
              <a:t>less</a:t>
            </a:r>
            <a:r>
              <a:rPr lang="de-DE" i="0"/>
              <a:t> to </a:t>
            </a:r>
            <a:r>
              <a:rPr lang="de-DE" b="1" i="0"/>
              <a:t>more</a:t>
            </a:r>
            <a:r>
              <a:rPr lang="de-DE" i="0"/>
              <a:t> expert, from </a:t>
            </a:r>
            <a:r>
              <a:rPr lang="de-DE" b="1" i="0"/>
              <a:t>Novice</a:t>
            </a:r>
            <a:r>
              <a:rPr lang="de-DE" i="0"/>
              <a:t> (outside layer) to </a:t>
            </a:r>
            <a:r>
              <a:rPr lang="de-DE" b="1" i="0"/>
              <a:t>Independent</a:t>
            </a:r>
            <a:r>
              <a:rPr lang="de-DE" i="0"/>
              <a:t> </a:t>
            </a:r>
            <a:r>
              <a:rPr lang="de-DE" b="1" i="0"/>
              <a:t>scientist </a:t>
            </a:r>
            <a:r>
              <a:rPr lang="de-DE" b="0" i="0"/>
              <a:t>(inside layer)</a:t>
            </a:r>
            <a:r>
              <a:rPr lang="de-DE" i="0"/>
              <a:t>. We can now take a closer look at this, layer by layer.</a:t>
            </a:r>
            <a:endParaRPr i="0"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Hidden within each of the layers, at each level, are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Level Descriptors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PLDs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describe what it should look like as learners develop from less to more expert 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each KSA… (again, you’re not meant to read this!)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saw before, alongside the PLDs are a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description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an individual at this stage, </a:t>
            </a: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requisite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Bloom’s level…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of academic training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Here, for example,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Novice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somebody who “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Reads &amp;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understands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doesn’t question 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results…etc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&amp; the Blooms levels 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understand - 1,2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reflect this; &amp; this would be a typical description of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undergraduate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thinking. </a:t>
            </a:r>
            <a:endParaRPr i="0"/>
          </a:p>
        </p:txBody>
      </p:sp>
      <p:sp>
        <p:nvSpPr>
          <p:cNvPr id="410" name="Google Shape;41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 on at each stage.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Moving to the next level ‘up’,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Beginner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“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 to learn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to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software to given biological problems…etc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Bloom’s levels have changed accordingly 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understand,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-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B2-B3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&amp; this might be a typical description of an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Masters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student.</a:t>
            </a:r>
            <a:r>
              <a:rPr lang="de-DE" i="0"/>
              <a:t> </a:t>
            </a:r>
            <a:endParaRPr i="0"/>
          </a:p>
        </p:txBody>
      </p:sp>
      <p:sp>
        <p:nvSpPr>
          <p:cNvPr id="496" name="Google Shape;49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next level,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becoming more expert at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may not be aware of other equally viable approaches… &amp; will need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guidance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Blooms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levels have progressed from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applying,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analysing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 to synthesise 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B3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B5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which might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 typical description of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Masters/early PhD students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de-DE" i="0"/>
              <a:t> </a:t>
            </a:r>
            <a:endParaRPr i="0"/>
          </a:p>
        </p:txBody>
      </p:sp>
      <p:sp>
        <p:nvSpPr>
          <p:cNvPr id="582" name="Google Shape;58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first Journeyman level,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J1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newly qualified as an ‘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scientist, but in fact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still requires some supervision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is typical of early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PDFs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de-DE" i="0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The </a:t>
            </a:r>
            <a:r>
              <a:rPr lang="de-DE" b="1"/>
              <a:t>Blooms</a:t>
            </a:r>
            <a:r>
              <a:rPr lang="de-DE"/>
              <a:t> level has moved on to include the ability of </a:t>
            </a:r>
            <a:r>
              <a:rPr lang="de-DE" b="0"/>
              <a:t>such individuals </a:t>
            </a:r>
            <a:r>
              <a:rPr lang="de-DE"/>
              <a:t>to </a:t>
            </a:r>
            <a:r>
              <a:rPr lang="de-DE" b="1"/>
              <a:t>evaluate</a:t>
            </a:r>
            <a:r>
              <a:rPr lang="de-DE" b="0"/>
              <a:t>, but with guidance</a:t>
            </a:r>
            <a:r>
              <a:rPr lang="de-DE"/>
              <a:t>.</a:t>
            </a:r>
            <a:endParaRPr/>
          </a:p>
        </p:txBody>
      </p:sp>
      <p:sp>
        <p:nvSpPr>
          <p:cNvPr id="668" name="Google Shape;66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at the second Journeyman level,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J2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 expert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his or her field, most likely a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an independent research group…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…whose cognitive abilities are at the highest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Blooms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 (evaluate – B6).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9" name="Google Shape;8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all of these components together - these cognitive layers - this 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Mastery Rubric for Bioinformatics (MR-Bi), a standard framework for developing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&amp; discipline-specific KSAs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from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expert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one of the really useful things about it is that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structure readily allows it to be adapted to related disciplines,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simply by changing the discipline-specific KSAs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while the scientific-method-related KSAs remain essentially the same – a plug-&amp;-play tool, if you like, for related scientific disciplines.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how can we use it?</a:t>
            </a:r>
            <a:endParaRPr/>
          </a:p>
        </p:txBody>
      </p:sp>
      <p:sp>
        <p:nvSpPr>
          <p:cNvPr id="840" name="Google Shape;84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6" name="Google Shape;100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For this last part. Let’s see how we can apply the MR-Bi framework to </a:t>
            </a:r>
            <a:r>
              <a:rPr lang="de-DE" b="1"/>
              <a:t>course and curricula design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Again, it’s the principles here that we’re trying to highlight rather than the nitty-gritty detail</a:t>
            </a:r>
            <a:endParaRPr/>
          </a:p>
        </p:txBody>
      </p:sp>
      <p:sp>
        <p:nvSpPr>
          <p:cNvPr id="1007" name="Google Shape;100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e81187a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2e81187a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The presentation bears the title of “Conceptualising the Mastery Rubric for Bioinformatics - a framework for curricula design” and is a collaborative work spanning many years and different work. </a:t>
            </a:r>
            <a:endParaRPr/>
          </a:p>
        </p:txBody>
      </p:sp>
      <p:sp>
        <p:nvSpPr>
          <p:cNvPr id="98" name="Google Shape;98;g22e81187a3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7" name="Google Shape;101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application, we imagine being a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teacher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wants to develop an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introductory module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bioinformatics MSc course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step is to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KSAs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 to the course 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 developmental stages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l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et’s say that we want the module to build from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foundational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Beginner-level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Biology, Computational methods 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practice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i="0"/>
          </a:p>
        </p:txBody>
      </p:sp>
      <p:sp>
        <p:nvSpPr>
          <p:cNvPr id="1018" name="Google Shape;101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1" name="Google Shape;110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…to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 appropriate methods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Interpreting results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 conclusions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Communicating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de-DE" i="0"/>
              <a:t> </a:t>
            </a:r>
            <a:endParaRPr i="0"/>
          </a:p>
        </p:txBody>
      </p:sp>
      <p:sp>
        <p:nvSpPr>
          <p:cNvPr id="1102" name="Google Shape;110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6" name="Google Shape;118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putting these layers together, the focus of this module is on building up from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Beginner-level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methods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practice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Apprentice-level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&amp; using appropriate methods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Interpreting results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 conclusions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Communicating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we focus on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stages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KSAs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ignore the rest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build a course around these – indeed any course focusing on any KSAs – we recommend following a structured paradigm.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4" name="Google Shape;128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find more details of our recommendations in the 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Guidelines for Curriculum &amp; Course Development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made available as a preprint (SocArXiv) </a:t>
            </a:r>
            <a:r>
              <a:rPr lang="de-DE"/>
              <a:t>in 2020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released a more practical/hands-on version specifically for trainers in our ELIXIR-GOBLET Professional Guidelines collection, in the 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F1000R Bioinformatics Education &amp; Training Collection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de-DE"/>
              <a:t>In addition to 2 Professional Guidelines with regards to the framework itself as said earlier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5" name="Google Shape;129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those documents, you’ll see that we use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Nicholls’ 5-phase paradigm for curriculum/course design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an exemplar, which is illustrated here in the diagram on the left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i="0"/>
          </a:p>
        </p:txBody>
      </p:sp>
      <p:sp>
        <p:nvSpPr>
          <p:cNvPr id="1296" name="Google Shape;129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8" name="Google Shape;130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the model aren’t important here.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point is, there are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key phases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course-design process: from defining LOs, to selecting LEs, to selecting content, devising appropriate assessments to course evaluation.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each phase there are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points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test whether specific criteria have been met (e.g., are the LOs SMART…);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criteria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haven’t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been met, either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phase requires revision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phase needs revision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1 needs revision.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after this iterative cycle of revision &amp; refinement at each step can the process be regarded as complete.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crucial take-home here is that,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1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first-class citizen of the design process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because each phase must be congruent with it – &amp; Phase 1 is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articulating LOs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de-DE" i="0"/>
              <a:t> </a:t>
            </a:r>
            <a:endParaRPr i="0"/>
          </a:p>
        </p:txBody>
      </p:sp>
      <p:sp>
        <p:nvSpPr>
          <p:cNvPr id="1309" name="Google Shape;130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9" name="Google Shape;139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we start the course-design process by articulating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intended learning outcomes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statements that detail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students will be able to do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teacher will be able to assess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course.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1" name="Google Shape;149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are phrased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articulating what students will be able to do: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this course, students will be able to:…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this course or module, appropriate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Beginner-level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for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be, “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course, students will be able to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Central Dogma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…” or “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challenges of gene prediction in terms of gene structure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methods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appropriate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Beginner-level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might be, “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course, students will be able to </a:t>
            </a: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popular databases &amp; protein sequence &amp; structure analysis tools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de-DE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databases using BLAST or other bespoke software tools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6" name="Google Shape;158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Apprentice-level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apply, analyse, sythesise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LOs for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and use appropriate methods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be that, “by the end of the course, students will be able to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fingerprint and HMM tools to identify the family to which protein sequences belong”,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 of results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“by the end of the course, students will be able to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search outputs to determine the biological significance of results”,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conclusions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“by the end of the course, students will be able to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sythesise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results from different analyses to draw preliminary conclusions about the likely functions of protein sequences”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for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“by the end of the course, students will be able to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results to a lay audience.”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these are all active behaviours, at the requisite Blooms level, that a teacher will, in principle, be able to assess. The examples are clearly just fabricated, but hopefully show how LOs can be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informed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the relevant KSA &amp; PLDs at each stage. Again, the PLDs are not meant to be taken literally, but rather to be used as guides towards what might be appropriate behaviours &amp; outcomes at given developmental stages. And that really is it.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2" name="Google Shape;168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To conclude…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FF0000"/>
                </a:solidFill>
              </a:rPr>
              <a:t>*</a:t>
            </a:r>
            <a:r>
              <a:rPr lang="de-DE"/>
              <a:t> The MR-Bi provides a standard framework for developing scientific &amp; discipline-specific KSAs, from less to more expert (following the Bloom’s structure of critical thinking)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FF0000"/>
                </a:solidFill>
              </a:rPr>
              <a:t>* </a:t>
            </a:r>
            <a:r>
              <a:rPr lang="de-DE"/>
              <a:t>Its structure allows it to be adapted to any discipline, specifically related to Bioinformatics, simply by changing its discipline-specific KSAs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FF0000"/>
                </a:solidFill>
              </a:rPr>
              <a:t>* </a:t>
            </a:r>
            <a:r>
              <a:rPr lang="de-DE"/>
              <a:t>It’s a multi-layered tool with applications in professional development &amp; course design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b="1">
                <a:solidFill>
                  <a:srgbClr val="FF0000"/>
                </a:solidFill>
              </a:rPr>
              <a:t>* </a:t>
            </a:r>
            <a:r>
              <a:rPr lang="de-DE"/>
              <a:t>It’s not as scary as it looks – why not try it?!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70ccfb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3a70ccfb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The presentation are built from the resources listed on the slide. The slide will appear again in the end of the presentation. </a:t>
            </a:r>
            <a:endParaRPr/>
          </a:p>
        </p:txBody>
      </p:sp>
      <p:sp>
        <p:nvSpPr>
          <p:cNvPr id="112" name="Google Shape;112;g23a70ccfb26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4" name="Google Shape;169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ending, with the last slide being th</a:t>
            </a:r>
            <a:r>
              <a:rPr lang="de-DE"/>
              <a:t>e resource s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I’d like to acknowledge the rest of the MR-Bi &amp; ELIXIR-GOBLET </a:t>
            </a:r>
            <a:r>
              <a:rPr lang="de-DE"/>
              <a:t>Professional G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uidelines team: RT, AV</a:t>
            </a:r>
            <a:r>
              <a:rPr lang="de-DE"/>
              <a:t>, 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a</a:t>
            </a:r>
            <a:r>
              <a:rPr lang="de-DE"/>
              <a:t>nd PP</a:t>
            </a:r>
            <a:endParaRPr/>
          </a:p>
        </p:txBody>
      </p:sp>
      <p:sp>
        <p:nvSpPr>
          <p:cNvPr id="1695" name="Google Shape;169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23a70ccfb2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0" name="Google Shape;1710;g23a70ccfb2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 re-cap of the resources used in the presentation and for you to have a look at if interested. Also if you have any questions later or like to get in contact with me or anyone in the team, please email me,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jessica.lindvall@scilifelab.se</a:t>
            </a:r>
            <a:r>
              <a:rPr lang="de-DE"/>
              <a:t> </a:t>
            </a:r>
            <a:endParaRPr/>
          </a:p>
        </p:txBody>
      </p:sp>
      <p:sp>
        <p:nvSpPr>
          <p:cNvPr id="1711" name="Google Shape;1711;g23a70ccfb26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 will first take you to a tour across the framework itself, what is the Mastery Rubric for Bioinformatics?</a:t>
            </a: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You can find out all the details of the tool in the paper we published at the end of 2019 in </a:t>
            </a:r>
            <a:r>
              <a:rPr lang="de-DE" b="1" i="1"/>
              <a:t>PLoS One</a:t>
            </a:r>
            <a:r>
              <a:rPr lang="de-DE"/>
              <a:t>: </a:t>
            </a:r>
            <a:r>
              <a:rPr lang="de-DE" i="1"/>
              <a:t>The Mastery Rubric for Bioinformatics: a tool to support design &amp; evaluation of career-spanning education &amp; training.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The DOI is at the bottom, here - for anyone who’s interested, this URL appears again in the final slide, as do all other URLs mentioned in later slides – so you don’t need to write them down now.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those who’ve read the paper, you’ll already have discovered Table 1. Table 1 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MR-Bi, essentially a descriptive table with 3 ‘dimensions’: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y-axis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lists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Skills &amp; Abilities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KSAs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that are intended to be delivered by a course or programme;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x-axis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outlines a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developmental trajectory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less to more expert – i.e., from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novice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(independent)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journeyman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the individual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(like the one shown) describe in detail how a learner might be expected to perform, &amp; thence to change over time, when progressing along that trajectory (these are the so-called Performance Level Descriptors, or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PLDs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As you can see, at first glance, there’s quite a lot to take in… </a:t>
            </a:r>
            <a:endParaRPr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to help navigate through the table, or to better orientate ourselves, we can highlight its main features (this is exactly the same thing, but just coloured in).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top, there’s a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description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an individual at a given stage (I should say that you’re not meant to be able to read this – this is just for you to note that there</a:t>
            </a:r>
            <a:r>
              <a:rPr lang="de-DE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progression as an individual advances from novice to journeyman).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Alongside this are the requisite stages of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Bloom’s hierarchy of cognitive complexity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it builds from lower- to higher-order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‘critical’ thinking skills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(Blooms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Blooms </a:t>
            </a:r>
            <a:r>
              <a:rPr lang="de-DE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6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r>
              <a:rPr lang="de-DE" i="0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Then, b</a:t>
            </a:r>
            <a:r>
              <a:rPr lang="de-DE" i="0"/>
              <a:t>eneath these are the </a:t>
            </a:r>
            <a:r>
              <a:rPr lang="de-DE" b="1" i="0"/>
              <a:t>12 KSAs</a:t>
            </a:r>
            <a:r>
              <a:rPr lang="de-DE" i="0"/>
              <a:t> </a:t>
            </a:r>
            <a:r>
              <a:rPr lang="de-DE" b="1" i="1"/>
              <a:t>&amp;</a:t>
            </a:r>
            <a:r>
              <a:rPr lang="de-DE" i="0"/>
              <a:t> the </a:t>
            </a:r>
            <a:r>
              <a:rPr lang="de-DE" b="1" i="0"/>
              <a:t>corresponding PLDs </a:t>
            </a:r>
            <a:r>
              <a:rPr lang="de-DE" i="0"/>
              <a:t>for </a:t>
            </a:r>
            <a:r>
              <a:rPr lang="de-DE" b="1" i="0"/>
              <a:t>each stage</a:t>
            </a:r>
            <a:r>
              <a:rPr lang="de-DE" i="0"/>
              <a:t>. 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this is just the first page of the table…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de-DE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i="0"/>
              <a:t>As you can see, it’s actually massive…</a:t>
            </a:r>
            <a:endParaRPr i="0"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i="0"/>
              <a:t>…covering a total of 6 pages!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Clearly, t</a:t>
            </a:r>
            <a:r>
              <a:rPr lang="de-DE"/>
              <a:t>his isn’t the easiest thing to digest! But we can summarise the whole thing in a much simpler table…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…which looks like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Again, n</a:t>
            </a:r>
            <a:r>
              <a:rPr lang="de-DE">
                <a:solidFill>
                  <a:schemeClr val="dk1"/>
                </a:solidFill>
              </a:rPr>
              <a:t>ote </a:t>
            </a:r>
            <a:r>
              <a:rPr lang="de-DE"/>
              <a:t>the </a:t>
            </a:r>
            <a:r>
              <a:rPr lang="de-DE" b="1"/>
              <a:t>12 KSAs </a:t>
            </a:r>
            <a:r>
              <a:rPr lang="de-DE" b="0"/>
              <a:t>on the y-axis</a:t>
            </a:r>
            <a:r>
              <a:rPr lang="de-DE"/>
              <a:t>, one on each row. I should point out that these are </a:t>
            </a:r>
            <a:r>
              <a:rPr lang="de-DE" i="1"/>
              <a:t>not to be confused</a:t>
            </a:r>
            <a:r>
              <a:rPr lang="de-DE"/>
              <a:t> with the KSAs encapsulated in various competency frameworks – the KSAs referred to here are much broader or higher-level concepts.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de-DE"/>
              <a:t>s before, the </a:t>
            </a:r>
            <a:r>
              <a:rPr lang="de-DE" b="1"/>
              <a:t>stages</a:t>
            </a:r>
            <a:r>
              <a:rPr lang="de-DE" b="0"/>
              <a:t> are along the x-axis</a:t>
            </a:r>
            <a:r>
              <a:rPr lang="de-DE"/>
              <a:t>, denoting in each column a particular point in the developmental trajectory, from less to more expert.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/>
              <a:t>&amp; the </a:t>
            </a:r>
            <a:r>
              <a:rPr lang="de-DE" b="1"/>
              <a:t>descriptions</a:t>
            </a:r>
            <a:r>
              <a:rPr lang="de-DE"/>
              <a:t> of learner performance (the PLDs) at those levels are given in each cell.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de-DE"/>
              <a:t>So the key take-homes here are the </a:t>
            </a:r>
            <a:r>
              <a:rPr lang="de-DE" b="1"/>
              <a:t>KSAs</a:t>
            </a:r>
            <a:r>
              <a:rPr lang="de-DE"/>
              <a:t>, the </a:t>
            </a:r>
            <a:r>
              <a:rPr lang="de-DE" b="1"/>
              <a:t>stages</a:t>
            </a:r>
            <a:r>
              <a:rPr lang="de-DE"/>
              <a:t> &amp; the </a:t>
            </a:r>
            <a:r>
              <a:rPr lang="de-DE" b="1"/>
              <a:t>PLDs</a:t>
            </a:r>
            <a:r>
              <a:rPr lang="de-DE"/>
              <a:t>.</a:t>
            </a:r>
            <a:endParaRPr/>
          </a:p>
        </p:txBody>
      </p:sp>
      <p:sp>
        <p:nvSpPr>
          <p:cNvPr id="192" name="Google Shape;19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lindvall@scilifelab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lindvall@scilifelab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lindvall@scilifelab.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essica.lindvall@scilifelab.s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lindvall@scilifelab.s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7044/scilifelab.16715374.v1" TargetMode="External"/><Relationship Id="rId3" Type="http://schemas.openxmlformats.org/officeDocument/2006/relationships/hyperlink" Target="https://doi.org/10.1371/journal.pone.0225256" TargetMode="External"/><Relationship Id="rId7" Type="http://schemas.openxmlformats.org/officeDocument/2006/relationships/hyperlink" Target="https://doi.org/10.7490/f1000research.1119023.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7490/f1000research.1119019.1" TargetMode="External"/><Relationship Id="rId5" Type="http://schemas.openxmlformats.org/officeDocument/2006/relationships/hyperlink" Target="https://doi.org/10.7490/f1000research.1118395.1" TargetMode="External"/><Relationship Id="rId4" Type="http://schemas.openxmlformats.org/officeDocument/2006/relationships/hyperlink" Target="https://osf.io/preprints/socarxiv/7qeht/" TargetMode="External"/><Relationship Id="rId9" Type="http://schemas.openxmlformats.org/officeDocument/2006/relationships/hyperlink" Target="mailto:jessica.lindvall@scilifelab.s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hyperlink" Target="mailto:jessica.lindvall@scilifelab.s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7044/scilifelab.16715374.v1" TargetMode="External"/><Relationship Id="rId3" Type="http://schemas.openxmlformats.org/officeDocument/2006/relationships/hyperlink" Target="https://doi.org/10.1371/journal.pone.0225256" TargetMode="External"/><Relationship Id="rId7" Type="http://schemas.openxmlformats.org/officeDocument/2006/relationships/hyperlink" Target="https://doi.org/10.7490/f1000research.1119023.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7490/f1000research.1119019.1" TargetMode="External"/><Relationship Id="rId5" Type="http://schemas.openxmlformats.org/officeDocument/2006/relationships/hyperlink" Target="https://doi.org/10.7490/f1000research.1118395.1" TargetMode="External"/><Relationship Id="rId4" Type="http://schemas.openxmlformats.org/officeDocument/2006/relationships/hyperlink" Target="https://osf.io/preprints/socarxiv/7qeht/" TargetMode="External"/><Relationship Id="rId9" Type="http://schemas.openxmlformats.org/officeDocument/2006/relationships/hyperlink" Target="mailto:jessica.lindvall@scilifelab.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lindvall@scilifelab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lindvall@scilifelab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/>
          <p:cNvGraphicFramePr/>
          <p:nvPr/>
        </p:nvGraphicFramePr>
        <p:xfrm>
          <a:off x="508000" y="2954867"/>
          <a:ext cx="8229600" cy="2142002"/>
        </p:xfrm>
        <a:graphic>
          <a:graphicData uri="http://schemas.openxmlformats.org/drawingml/2006/table">
            <a:tbl>
              <a:tblPr firstRow="1" bandRow="1">
                <a:noFill/>
                <a:tableStyleId>{EE8CE834-2C09-4B5D-AACC-67DA8253C574}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b="0"/>
                        <a:t>Jessica Lindvall</a:t>
                      </a:r>
                      <a:endParaRPr sz="40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 of Training, SciLifeLab Training Hub, Sweden</a:t>
                      </a:r>
                      <a:endParaRPr sz="2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Associate Professor, Stockholm University, Sweden</a:t>
                      </a:r>
                      <a:endParaRPr sz="2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" name="Google Shape;90;p1"/>
          <p:cNvSpPr txBox="1"/>
          <p:nvPr/>
        </p:nvSpPr>
        <p:spPr>
          <a:xfrm>
            <a:off x="-33858" y="6129866"/>
            <a:ext cx="9179995" cy="7450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33861" y="6214532"/>
            <a:ext cx="9179995" cy="643463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9/05/2023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3a70ccfb26_0_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09/05/2023</a:t>
            </a:r>
            <a:endParaRPr/>
          </a:p>
        </p:txBody>
      </p:sp>
      <p:sp>
        <p:nvSpPr>
          <p:cNvPr id="226" name="Google Shape;226;g23a70ccfb26_0_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227" name="Google Shape;227;g23a70ccfb26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">
            <a:off x="864923" y="1673902"/>
            <a:ext cx="3383999" cy="43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3a70ccfb26_0_7"/>
          <p:cNvSpPr/>
          <p:nvPr/>
        </p:nvSpPr>
        <p:spPr>
          <a:xfrm rot="-2436">
            <a:off x="440125" y="1175693"/>
            <a:ext cx="4233601" cy="369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Calibri"/>
                <a:ea typeface="Calibri"/>
                <a:cs typeface="Calibri"/>
                <a:sym typeface="Calibri"/>
              </a:rPr>
              <a:t>https://doi.org/10.7490/f1000research.1119019.1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23a70ccfb26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675" y="546775"/>
            <a:ext cx="3319074" cy="434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3a70ccfb26_0_7"/>
          <p:cNvSpPr/>
          <p:nvPr/>
        </p:nvSpPr>
        <p:spPr>
          <a:xfrm rot="-2477">
            <a:off x="4402524" y="5061890"/>
            <a:ext cx="4163701" cy="369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latin typeface="Calibri"/>
                <a:ea typeface="Calibri"/>
                <a:cs typeface="Calibri"/>
                <a:sym typeface="Calibri"/>
              </a:rPr>
              <a:t>https://doi.org/10.7490/f1000research.1119023.1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9"/>
          <p:cNvGraphicFramePr/>
          <p:nvPr/>
        </p:nvGraphicFramePr>
        <p:xfrm>
          <a:off x="508000" y="29548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{EE8CE834-2C09-4B5D-AACC-67DA8253C574}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b="0"/>
                        <a:t>A VISUAL TOUR</a:t>
                      </a:r>
                      <a:endParaRPr sz="40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7" name="Google Shape;237;p9"/>
          <p:cNvSpPr txBox="1"/>
          <p:nvPr/>
        </p:nvSpPr>
        <p:spPr>
          <a:xfrm>
            <a:off x="-33858" y="6129866"/>
            <a:ext cx="9179995" cy="7450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-33861" y="6214532"/>
            <a:ext cx="9179995" cy="643463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09/05/2023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6891850" y="4470388"/>
            <a:ext cx="2556933" cy="2379996"/>
            <a:chOff x="6891850" y="4470388"/>
            <a:chExt cx="2556933" cy="2379996"/>
          </a:xfrm>
        </p:grpSpPr>
        <p:sp>
          <p:nvSpPr>
            <p:cNvPr id="248" name="Google Shape;248;p10"/>
            <p:cNvSpPr txBox="1"/>
            <p:nvPr/>
          </p:nvSpPr>
          <p:spPr>
            <a:xfrm>
              <a:off x="7874018" y="4470388"/>
              <a:ext cx="1439317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Higher-order ‘critical’ thinking skills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6891850" y="6527219"/>
              <a:ext cx="2556933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Lower-order thinking skills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0" name="Google Shape;250;p10" descr="BloomsHierarchy8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70799" y="5198535"/>
              <a:ext cx="1259999" cy="14145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10"/>
          <p:cNvSpPr/>
          <p:nvPr/>
        </p:nvSpPr>
        <p:spPr>
          <a:xfrm>
            <a:off x="1826846" y="107464"/>
            <a:ext cx="6480000" cy="6480000"/>
          </a:xfrm>
          <a:prstGeom prst="ellipse">
            <a:avLst/>
          </a:prstGeom>
          <a:solidFill>
            <a:srgbClr val="DAEEF3"/>
          </a:solidFill>
          <a:ln w="9525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2366846" y="647464"/>
            <a:ext cx="5400000" cy="5400000"/>
          </a:xfrm>
          <a:prstGeom prst="ellipse">
            <a:avLst/>
          </a:prstGeom>
          <a:solidFill>
            <a:srgbClr val="B6DDE7"/>
          </a:solidFill>
          <a:ln w="9525" cap="flat" cmpd="sng">
            <a:solidFill>
              <a:srgbClr val="B7CCE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2906846" y="1187464"/>
            <a:ext cx="4320000" cy="4320000"/>
          </a:xfrm>
          <a:prstGeom prst="ellipse">
            <a:avLst/>
          </a:prstGeom>
          <a:solidFill>
            <a:srgbClr val="92CCDC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3446846" y="1727464"/>
            <a:ext cx="3240000" cy="3240000"/>
          </a:xfrm>
          <a:prstGeom prst="ellipse">
            <a:avLst/>
          </a:prstGeom>
          <a:solidFill>
            <a:srgbClr val="31859B"/>
          </a:soli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3986847" y="2267465"/>
            <a:ext cx="2159998" cy="2159998"/>
          </a:xfrm>
          <a:prstGeom prst="ellipse">
            <a:avLst/>
          </a:prstGeom>
          <a:solidFill>
            <a:srgbClr val="205867"/>
          </a:solidFill>
          <a:ln w="9525" cap="flat" cmpd="sng">
            <a:solidFill>
              <a:srgbClr val="0F24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>
            <a:off x="3459586" y="3790816"/>
            <a:ext cx="1530923" cy="2678052"/>
            <a:chOff x="3459586" y="3790816"/>
            <a:chExt cx="1530923" cy="2678052"/>
          </a:xfrm>
        </p:grpSpPr>
        <p:grpSp>
          <p:nvGrpSpPr>
            <p:cNvPr id="257" name="Google Shape;257;p10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258" name="Google Shape;258;p1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59" name="Google Shape;259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4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>
                      <a:alpha val="74901"/>
                    </a:srgbClr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" name="Google Shape;264;p10"/>
            <p:cNvSpPr txBox="1"/>
            <p:nvPr/>
          </p:nvSpPr>
          <p:spPr>
            <a:xfrm rot="-4096096">
              <a:off x="3462354" y="570107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0"/>
          <p:cNvGrpSpPr/>
          <p:nvPr/>
        </p:nvGrpSpPr>
        <p:grpSpPr>
          <a:xfrm>
            <a:off x="1881866" y="3358631"/>
            <a:ext cx="2688867" cy="1228275"/>
            <a:chOff x="1881866" y="3358631"/>
            <a:chExt cx="2688867" cy="1228275"/>
          </a:xfrm>
        </p:grpSpPr>
        <p:grpSp>
          <p:nvGrpSpPr>
            <p:cNvPr id="266" name="Google Shape;266;p10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267" name="Google Shape;267;p1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68" name="Google Shape;268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>
                      <a:alpha val="74901"/>
                    </a:srgbClr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273;p10"/>
            <p:cNvSpPr txBox="1"/>
            <p:nvPr/>
          </p:nvSpPr>
          <p:spPr>
            <a:xfrm rot="-1047629">
              <a:off x="1911903" y="40223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0"/>
          <p:cNvGrpSpPr/>
          <p:nvPr/>
        </p:nvGrpSpPr>
        <p:grpSpPr>
          <a:xfrm>
            <a:off x="2384432" y="3600444"/>
            <a:ext cx="2356583" cy="2073859"/>
            <a:chOff x="2384432" y="3600444"/>
            <a:chExt cx="2356583" cy="2073859"/>
          </a:xfrm>
        </p:grpSpPr>
        <p:grpSp>
          <p:nvGrpSpPr>
            <p:cNvPr id="275" name="Google Shape;275;p10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276" name="Google Shape;276;p10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77" name="Google Shape;277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F79646">
                      <a:alpha val="74901"/>
                    </a:srgbClr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2" name="Google Shape;282;p10"/>
            <p:cNvSpPr txBox="1"/>
            <p:nvPr/>
          </p:nvSpPr>
          <p:spPr>
            <a:xfrm rot="-2469716">
              <a:off x="2545486" y="51479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0"/>
          <p:cNvGrpSpPr/>
          <p:nvPr/>
        </p:nvGrpSpPr>
        <p:grpSpPr>
          <a:xfrm>
            <a:off x="1771224" y="2485688"/>
            <a:ext cx="2812236" cy="929490"/>
            <a:chOff x="1771224" y="2485688"/>
            <a:chExt cx="2812236" cy="929490"/>
          </a:xfrm>
        </p:grpSpPr>
        <p:grpSp>
          <p:nvGrpSpPr>
            <p:cNvPr id="284" name="Google Shape;284;p10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285" name="Google Shape;285;p1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86" name="Google Shape;286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1" name="Google Shape;291;p10"/>
            <p:cNvSpPr txBox="1"/>
            <p:nvPr/>
          </p:nvSpPr>
          <p:spPr>
            <a:xfrm rot="582505">
              <a:off x="1777910" y="297443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0"/>
          <p:cNvGrpSpPr/>
          <p:nvPr/>
        </p:nvGrpSpPr>
        <p:grpSpPr>
          <a:xfrm>
            <a:off x="2184682" y="1219188"/>
            <a:ext cx="2546447" cy="1906965"/>
            <a:chOff x="2184682" y="1219188"/>
            <a:chExt cx="2546447" cy="1906965"/>
          </a:xfrm>
        </p:grpSpPr>
        <p:grpSp>
          <p:nvGrpSpPr>
            <p:cNvPr id="293" name="Google Shape;293;p10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294" name="Google Shape;294;p1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95" name="Google Shape;295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10"/>
            <p:cNvSpPr txBox="1"/>
            <p:nvPr/>
          </p:nvSpPr>
          <p:spPr>
            <a:xfrm rot="2050024">
              <a:off x="2041408" y="21596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0"/>
          <p:cNvGrpSpPr/>
          <p:nvPr/>
        </p:nvGrpSpPr>
        <p:grpSpPr>
          <a:xfrm>
            <a:off x="3315247" y="325460"/>
            <a:ext cx="1622849" cy="2592052"/>
            <a:chOff x="3315247" y="325460"/>
            <a:chExt cx="1622849" cy="2592052"/>
          </a:xfrm>
        </p:grpSpPr>
        <p:grpSp>
          <p:nvGrpSpPr>
            <p:cNvPr id="302" name="Google Shape;302;p10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303" name="Google Shape;303;p1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04" name="Google Shape;304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1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9" name="Google Shape;309;p10"/>
            <p:cNvSpPr txBox="1"/>
            <p:nvPr/>
          </p:nvSpPr>
          <p:spPr>
            <a:xfrm rot="3680487">
              <a:off x="2980131" y="10971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0"/>
          <p:cNvGrpSpPr/>
          <p:nvPr/>
        </p:nvGrpSpPr>
        <p:grpSpPr>
          <a:xfrm>
            <a:off x="4776946" y="35973"/>
            <a:ext cx="544421" cy="2757944"/>
            <a:chOff x="4776946" y="35973"/>
            <a:chExt cx="544421" cy="2757944"/>
          </a:xfrm>
        </p:grpSpPr>
        <p:grpSp>
          <p:nvGrpSpPr>
            <p:cNvPr id="311" name="Google Shape;311;p10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312" name="Google Shape;312;p1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13" name="Google Shape;313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8" name="Google Shape;318;p10"/>
            <p:cNvSpPr txBox="1"/>
            <p:nvPr/>
          </p:nvSpPr>
          <p:spPr>
            <a:xfrm rot="5400000">
              <a:off x="4122921" y="689998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5166912" y="194032"/>
            <a:ext cx="1469830" cy="2719927"/>
            <a:chOff x="5166912" y="194032"/>
            <a:chExt cx="1469830" cy="2719927"/>
          </a:xfrm>
        </p:grpSpPr>
        <p:grpSp>
          <p:nvGrpSpPr>
            <p:cNvPr id="320" name="Google Shape;320;p10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321" name="Google Shape;321;p10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22" name="Google Shape;322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1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p10"/>
            <p:cNvSpPr txBox="1"/>
            <p:nvPr/>
          </p:nvSpPr>
          <p:spPr>
            <a:xfrm rot="-3812665">
              <a:off x="5069433" y="893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392803" y="1011187"/>
            <a:ext cx="2337572" cy="2088556"/>
            <a:chOff x="5392803" y="1011187"/>
            <a:chExt cx="2337572" cy="2088556"/>
          </a:xfrm>
        </p:grpSpPr>
        <p:grpSp>
          <p:nvGrpSpPr>
            <p:cNvPr id="329" name="Google Shape;329;p10"/>
            <p:cNvGrpSpPr/>
            <p:nvPr/>
          </p:nvGrpSpPr>
          <p:grpSpPr>
            <a:xfrm rot="-7650940">
              <a:off x="6417589" y="792528"/>
              <a:ext cx="288000" cy="2725948"/>
              <a:chOff x="4933853" y="3861516"/>
              <a:chExt cx="288000" cy="2725948"/>
            </a:xfrm>
          </p:grpSpPr>
          <p:cxnSp>
            <p:nvCxnSpPr>
              <p:cNvPr id="330" name="Google Shape;330;p10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31" name="Google Shape;331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10"/>
            <p:cNvSpPr txBox="1"/>
            <p:nvPr/>
          </p:nvSpPr>
          <p:spPr>
            <a:xfrm rot="-2286644">
              <a:off x="5201141" y="17861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5569995" y="2149296"/>
            <a:ext cx="2691495" cy="1234263"/>
            <a:chOff x="5569995" y="2149296"/>
            <a:chExt cx="2691495" cy="1234263"/>
          </a:xfrm>
        </p:grpSpPr>
        <p:grpSp>
          <p:nvGrpSpPr>
            <p:cNvPr id="338" name="Google Shape;338;p10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339" name="Google Shape;339;p1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40" name="Google Shape;340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10"/>
            <p:cNvSpPr txBox="1"/>
            <p:nvPr/>
          </p:nvSpPr>
          <p:spPr>
            <a:xfrm rot="-997977">
              <a:off x="6322869" y="242072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5569380" y="3200701"/>
            <a:ext cx="2832624" cy="1059537"/>
            <a:chOff x="5569380" y="3200701"/>
            <a:chExt cx="2832624" cy="1059537"/>
          </a:xfrm>
        </p:grpSpPr>
        <p:grpSp>
          <p:nvGrpSpPr>
            <p:cNvPr id="347" name="Google Shape;347;p10"/>
            <p:cNvGrpSpPr/>
            <p:nvPr/>
          </p:nvGrpSpPr>
          <p:grpSpPr>
            <a:xfrm rot="-4570352">
              <a:off x="678225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348" name="Google Shape;348;p10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49" name="Google Shape;349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4" name="Google Shape;354;p10"/>
            <p:cNvSpPr txBox="1"/>
            <p:nvPr/>
          </p:nvSpPr>
          <p:spPr>
            <a:xfrm rot="651981">
              <a:off x="5830450" y="34405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0"/>
          <p:cNvGrpSpPr/>
          <p:nvPr/>
        </p:nvGrpSpPr>
        <p:grpSpPr>
          <a:xfrm>
            <a:off x="1437586" y="-205067"/>
            <a:ext cx="7527976" cy="7527976"/>
            <a:chOff x="1437586" y="-205067"/>
            <a:chExt cx="7527976" cy="7527976"/>
          </a:xfrm>
        </p:grpSpPr>
        <p:sp>
          <p:nvSpPr>
            <p:cNvPr id="356" name="Google Shape;356;p10"/>
            <p:cNvSpPr/>
            <p:nvPr/>
          </p:nvSpPr>
          <p:spPr>
            <a:xfrm rot="-9873982">
              <a:off x="2141574" y="498921"/>
              <a:ext cx="6120000" cy="6120000"/>
            </a:xfrm>
            <a:prstGeom prst="pie">
              <a:avLst>
                <a:gd name="adj1" fmla="val 15192936"/>
                <a:gd name="adj2" fmla="val 16722714"/>
              </a:avLst>
            </a:prstGeom>
            <a:gradFill>
              <a:gsLst>
                <a:gs pos="0">
                  <a:srgbClr val="F2F2F2">
                    <a:alpha val="74901"/>
                  </a:srgbClr>
                </a:gs>
                <a:gs pos="25000">
                  <a:srgbClr val="D8D8D8">
                    <a:alpha val="74901"/>
                  </a:srgbClr>
                </a:gs>
                <a:gs pos="50000">
                  <a:srgbClr val="BFBFBF">
                    <a:alpha val="74901"/>
                  </a:srgbClr>
                </a:gs>
                <a:gs pos="75000">
                  <a:srgbClr val="A5A5A5">
                    <a:alpha val="74901"/>
                  </a:srgbClr>
                </a:gs>
                <a:gs pos="100000">
                  <a:srgbClr val="7F7F7F">
                    <a:alpha val="74901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" name="Google Shape;357;p10"/>
            <p:cNvGrpSpPr/>
            <p:nvPr/>
          </p:nvGrpSpPr>
          <p:grpSpPr>
            <a:xfrm rot="547529">
              <a:off x="4263430" y="3962066"/>
              <a:ext cx="1115602" cy="2493370"/>
              <a:chOff x="4639274" y="3801020"/>
              <a:chExt cx="1115602" cy="2493370"/>
            </a:xfrm>
          </p:grpSpPr>
          <p:sp>
            <p:nvSpPr>
              <p:cNvPr id="358" name="Google Shape;358;p10"/>
              <p:cNvSpPr txBox="1"/>
              <p:nvPr/>
            </p:nvSpPr>
            <p:spPr>
              <a:xfrm rot="-547529">
                <a:off x="4914497" y="5998756"/>
                <a:ext cx="64277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Early UG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0"/>
              <p:cNvSpPr txBox="1"/>
              <p:nvPr/>
            </p:nvSpPr>
            <p:spPr>
              <a:xfrm rot="-703568">
                <a:off x="4668909" y="5416134"/>
                <a:ext cx="105633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Early Masters, late UG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0"/>
              <p:cNvSpPr txBox="1"/>
              <p:nvPr/>
            </p:nvSpPr>
            <p:spPr>
              <a:xfrm rot="-547529">
                <a:off x="4765921" y="4845408"/>
                <a:ext cx="88118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Early PhD, late Masters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0"/>
              <p:cNvSpPr txBox="1"/>
              <p:nvPr/>
            </p:nvSpPr>
            <p:spPr>
              <a:xfrm rot="-613237">
                <a:off x="4901335" y="4371176"/>
                <a:ext cx="72144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Early PDF,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late PhD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0"/>
              <p:cNvSpPr txBox="1"/>
              <p:nvPr/>
            </p:nvSpPr>
            <p:spPr>
              <a:xfrm rot="-490737">
                <a:off x="5031354" y="3833371"/>
                <a:ext cx="48341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PI, PDF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3" name="Google Shape;363;p10"/>
          <p:cNvGrpSpPr/>
          <p:nvPr/>
        </p:nvGrpSpPr>
        <p:grpSpPr>
          <a:xfrm>
            <a:off x="980673" y="-687380"/>
            <a:ext cx="8458745" cy="8458745"/>
            <a:chOff x="980673" y="-687380"/>
            <a:chExt cx="8458745" cy="8458745"/>
          </a:xfrm>
        </p:grpSpPr>
        <p:sp>
          <p:nvSpPr>
            <p:cNvPr id="364" name="Google Shape;364;p10"/>
            <p:cNvSpPr/>
            <p:nvPr/>
          </p:nvSpPr>
          <p:spPr>
            <a:xfrm rot="8833459">
              <a:off x="2150045" y="481992"/>
              <a:ext cx="6120000" cy="6120000"/>
            </a:xfrm>
            <a:prstGeom prst="pie">
              <a:avLst>
                <a:gd name="adj1" fmla="val 15192936"/>
                <a:gd name="adj2" fmla="val 16661975"/>
              </a:avLst>
            </a:prstGeom>
            <a:gradFill>
              <a:gsLst>
                <a:gs pos="0">
                  <a:srgbClr val="8064A2">
                    <a:alpha val="74901"/>
                  </a:srgbClr>
                </a:gs>
                <a:gs pos="5000">
                  <a:srgbClr val="8064A2">
                    <a:alpha val="74901"/>
                  </a:srgbClr>
                </a:gs>
                <a:gs pos="25000">
                  <a:srgbClr val="4BACC6">
                    <a:alpha val="74901"/>
                  </a:srgbClr>
                </a:gs>
                <a:gs pos="40000">
                  <a:srgbClr val="9BBB59">
                    <a:alpha val="74901"/>
                  </a:srgbClr>
                </a:gs>
                <a:gs pos="45000">
                  <a:srgbClr val="FFFF00">
                    <a:alpha val="74901"/>
                  </a:srgbClr>
                </a:gs>
                <a:gs pos="60000">
                  <a:srgbClr val="F79646">
                    <a:alpha val="74901"/>
                  </a:srgbClr>
                </a:gs>
                <a:gs pos="85000">
                  <a:srgbClr val="C0504D">
                    <a:alpha val="74901"/>
                  </a:srgbClr>
                </a:gs>
                <a:gs pos="100000">
                  <a:srgbClr val="C0504D">
                    <a:alpha val="74901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5" name="Google Shape;365;p10"/>
            <p:cNvGrpSpPr/>
            <p:nvPr/>
          </p:nvGrpSpPr>
          <p:grpSpPr>
            <a:xfrm rot="-1159239">
              <a:off x="5716266" y="3683960"/>
              <a:ext cx="1249290" cy="2360798"/>
              <a:chOff x="5184074" y="3916331"/>
              <a:chExt cx="1249290" cy="2360798"/>
            </a:xfrm>
          </p:grpSpPr>
          <p:sp>
            <p:nvSpPr>
              <p:cNvPr id="366" name="Google Shape;366;p10"/>
              <p:cNvSpPr txBox="1"/>
              <p:nvPr/>
            </p:nvSpPr>
            <p:spPr>
              <a:xfrm rot="-953132">
                <a:off x="5670584" y="5933886"/>
                <a:ext cx="74327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B1, early 2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0"/>
              <p:cNvSpPr txBox="1"/>
              <p:nvPr/>
            </p:nvSpPr>
            <p:spPr>
              <a:xfrm rot="-848218">
                <a:off x="5637035" y="5440913"/>
                <a:ext cx="42580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B2-3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0"/>
              <p:cNvSpPr txBox="1"/>
              <p:nvPr/>
            </p:nvSpPr>
            <p:spPr>
              <a:xfrm rot="-687629">
                <a:off x="5334821" y="4860378"/>
                <a:ext cx="68013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B3-4, early 5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0"/>
              <p:cNvSpPr txBox="1"/>
              <p:nvPr/>
            </p:nvSpPr>
            <p:spPr>
              <a:xfrm rot="-613237">
                <a:off x="5222413" y="4353957"/>
                <a:ext cx="58297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B5, early 6</a:t>
                </a:r>
                <a:endParaRPr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0"/>
              <p:cNvSpPr txBox="1"/>
              <p:nvPr/>
            </p:nvSpPr>
            <p:spPr>
              <a:xfrm rot="-490737">
                <a:off x="5199953" y="3937951"/>
                <a:ext cx="32154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B6</a:t>
                </a:r>
                <a:endParaRPr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1" name="Google Shape;371;p10"/>
          <p:cNvSpPr/>
          <p:nvPr/>
        </p:nvSpPr>
        <p:spPr>
          <a:xfrm rot="10259212">
            <a:off x="2141575" y="481990"/>
            <a:ext cx="6120000" cy="6120000"/>
          </a:xfrm>
          <a:prstGeom prst="pie">
            <a:avLst>
              <a:gd name="adj1" fmla="val 15192936"/>
              <a:gd name="adj2" fmla="val 16684419"/>
            </a:avLst>
          </a:prstGeom>
          <a:gradFill>
            <a:gsLst>
              <a:gs pos="0">
                <a:srgbClr val="DAEEF3">
                  <a:alpha val="74901"/>
                </a:srgbClr>
              </a:gs>
              <a:gs pos="25000">
                <a:srgbClr val="B6DDE7">
                  <a:alpha val="74901"/>
                </a:srgbClr>
              </a:gs>
              <a:gs pos="50000">
                <a:srgbClr val="92CCDC">
                  <a:alpha val="74901"/>
                </a:srgbClr>
              </a:gs>
              <a:gs pos="75000">
                <a:srgbClr val="31859B">
                  <a:alpha val="74901"/>
                </a:srgbClr>
              </a:gs>
              <a:gs pos="100000">
                <a:srgbClr val="205867">
                  <a:alpha val="7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10"/>
          <p:cNvGrpSpPr/>
          <p:nvPr/>
        </p:nvGrpSpPr>
        <p:grpSpPr>
          <a:xfrm>
            <a:off x="5166134" y="3844077"/>
            <a:ext cx="908833" cy="2658695"/>
            <a:chOff x="5166134" y="3844077"/>
            <a:chExt cx="908833" cy="2658695"/>
          </a:xfrm>
        </p:grpSpPr>
        <p:cxnSp>
          <p:nvCxnSpPr>
            <p:cNvPr id="373" name="Google Shape;373;p10"/>
            <p:cNvCxnSpPr/>
            <p:nvPr/>
          </p:nvCxnSpPr>
          <p:spPr>
            <a:xfrm>
              <a:off x="5571682" y="3797897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0F243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374" name="Google Shape;374;p10"/>
            <p:cNvSpPr/>
            <p:nvPr/>
          </p:nvSpPr>
          <p:spPr>
            <a:xfrm rot="-901771">
              <a:off x="5759701" y="6221400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DAEEF3"/>
            </a:solidFill>
            <a:ln w="9525" cap="flat" cmpd="sng">
              <a:solidFill>
                <a:srgbClr val="24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 rot="-901771">
              <a:off x="5193399" y="4133826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205867"/>
            </a:solidFill>
            <a:ln w="9525" cap="flat" cmpd="sng">
              <a:solidFill>
                <a:srgbClr val="25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 rot="-901771">
              <a:off x="5339608" y="4656816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31859B"/>
            </a:solidFill>
            <a:ln w="9525" cap="flat" cmpd="sng">
              <a:solidFill>
                <a:srgbClr val="25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 rot="-901771">
              <a:off x="5479639" y="5178344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92CCDC"/>
            </a:solidFill>
            <a:ln w="9525" cap="flat" cmpd="sng">
              <a:solidFill>
                <a:srgbClr val="25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 rot="-901771">
              <a:off x="5619670" y="5699872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B6DDE7"/>
            </a:solidFill>
            <a:ln w="9525" cap="flat" cmpd="sng">
              <a:solidFill>
                <a:srgbClr val="25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10"/>
          <p:cNvGrpSpPr/>
          <p:nvPr/>
        </p:nvGrpSpPr>
        <p:grpSpPr>
          <a:xfrm>
            <a:off x="4526846" y="2807464"/>
            <a:ext cx="1080000" cy="1080000"/>
            <a:chOff x="4526846" y="2807464"/>
            <a:chExt cx="1080000" cy="1080000"/>
          </a:xfrm>
        </p:grpSpPr>
        <p:sp>
          <p:nvSpPr>
            <p:cNvPr id="380" name="Google Shape;380;p10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0"/>
            <p:cNvSpPr txBox="1"/>
            <p:nvPr/>
          </p:nvSpPr>
          <p:spPr>
            <a:xfrm>
              <a:off x="4707573" y="3218895"/>
              <a:ext cx="7230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MASTER</a:t>
              </a:r>
              <a:endParaRPr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10"/>
          <p:cNvSpPr/>
          <p:nvPr/>
        </p:nvSpPr>
        <p:spPr>
          <a:xfrm>
            <a:off x="84665" y="101598"/>
            <a:ext cx="2920792" cy="615553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Guild Structure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Apprentice, Journeyman, Master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0"/>
          <p:cNvSpPr txBox="1"/>
          <p:nvPr/>
        </p:nvSpPr>
        <p:spPr>
          <a:xfrm rot="-907956">
            <a:off x="5597624" y="6252223"/>
            <a:ext cx="5963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NOVICE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0"/>
          <p:cNvSpPr txBox="1"/>
          <p:nvPr/>
        </p:nvSpPr>
        <p:spPr>
          <a:xfrm rot="-882821">
            <a:off x="5373315" y="5731115"/>
            <a:ext cx="7387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BEGINNER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0"/>
          <p:cNvSpPr txBox="1"/>
          <p:nvPr/>
        </p:nvSpPr>
        <p:spPr>
          <a:xfrm rot="-798569">
            <a:off x="5193634" y="5194143"/>
            <a:ext cx="8590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APPRENTICE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0"/>
          <p:cNvSpPr txBox="1"/>
          <p:nvPr/>
        </p:nvSpPr>
        <p:spPr>
          <a:xfrm>
            <a:off x="84665" y="4660901"/>
            <a:ext cx="1676400" cy="83099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Foundational discipline-specific KSAs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0"/>
          <p:cNvSpPr txBox="1"/>
          <p:nvPr/>
        </p:nvSpPr>
        <p:spPr>
          <a:xfrm>
            <a:off x="84665" y="1856317"/>
            <a:ext cx="1744135" cy="58477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KSAs based on the scientific-method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0"/>
          <p:cNvSpPr txBox="1"/>
          <p:nvPr/>
        </p:nvSpPr>
        <p:spPr>
          <a:xfrm>
            <a:off x="84665" y="6324601"/>
            <a:ext cx="675485" cy="338554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0"/>
          <p:cNvGrpSpPr/>
          <p:nvPr/>
        </p:nvGrpSpPr>
        <p:grpSpPr>
          <a:xfrm>
            <a:off x="7340600" y="5164587"/>
            <a:ext cx="937120" cy="1440839"/>
            <a:chOff x="7340600" y="5164587"/>
            <a:chExt cx="937120" cy="1440839"/>
          </a:xfrm>
        </p:grpSpPr>
        <p:sp>
          <p:nvSpPr>
            <p:cNvPr id="390" name="Google Shape;390;p10"/>
            <p:cNvSpPr txBox="1"/>
            <p:nvPr/>
          </p:nvSpPr>
          <p:spPr>
            <a:xfrm>
              <a:off x="7340600" y="6282261"/>
              <a:ext cx="3867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B1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0"/>
            <p:cNvSpPr txBox="1"/>
            <p:nvPr/>
          </p:nvSpPr>
          <p:spPr>
            <a:xfrm>
              <a:off x="7450665" y="6070580"/>
              <a:ext cx="3867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B2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0"/>
            <p:cNvSpPr txBox="1"/>
            <p:nvPr/>
          </p:nvSpPr>
          <p:spPr>
            <a:xfrm>
              <a:off x="7569197" y="5833498"/>
              <a:ext cx="3867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B3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0"/>
            <p:cNvSpPr txBox="1"/>
            <p:nvPr/>
          </p:nvSpPr>
          <p:spPr>
            <a:xfrm>
              <a:off x="7679262" y="5613350"/>
              <a:ext cx="3867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B4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0"/>
            <p:cNvSpPr txBox="1"/>
            <p:nvPr/>
          </p:nvSpPr>
          <p:spPr>
            <a:xfrm>
              <a:off x="7780860" y="5376268"/>
              <a:ext cx="3867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B5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0"/>
            <p:cNvSpPr txBox="1"/>
            <p:nvPr/>
          </p:nvSpPr>
          <p:spPr>
            <a:xfrm>
              <a:off x="7890925" y="5164587"/>
              <a:ext cx="386795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B6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10"/>
          <p:cNvGrpSpPr/>
          <p:nvPr/>
        </p:nvGrpSpPr>
        <p:grpSpPr>
          <a:xfrm>
            <a:off x="5388904" y="3599647"/>
            <a:ext cx="2462436" cy="1936442"/>
            <a:chOff x="5388904" y="3599647"/>
            <a:chExt cx="2462436" cy="1936442"/>
          </a:xfrm>
        </p:grpSpPr>
        <p:grpSp>
          <p:nvGrpSpPr>
            <p:cNvPr id="397" name="Google Shape;397;p10"/>
            <p:cNvGrpSpPr/>
            <p:nvPr/>
          </p:nvGrpSpPr>
          <p:grpSpPr>
            <a:xfrm rot="-3047352">
              <a:off x="6380428" y="3217868"/>
              <a:ext cx="296284" cy="2700000"/>
              <a:chOff x="4925569" y="3887464"/>
              <a:chExt cx="296284" cy="2700000"/>
            </a:xfrm>
          </p:grpSpPr>
          <p:cxnSp>
            <p:nvCxnSpPr>
              <p:cNvPr id="398" name="Google Shape;398;p1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99" name="Google Shape;399;p1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0"/>
              <p:cNvSpPr/>
              <p:nvPr/>
            </p:nvSpPr>
            <p:spPr>
              <a:xfrm>
                <a:off x="4925569" y="4169560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0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0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4" name="Google Shape;404;p10"/>
            <p:cNvSpPr txBox="1"/>
            <p:nvPr/>
          </p:nvSpPr>
          <p:spPr>
            <a:xfrm rot="2312614">
              <a:off x="6629408" y="473775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10"/>
          <p:cNvSpPr txBox="1"/>
          <p:nvPr/>
        </p:nvSpPr>
        <p:spPr>
          <a:xfrm rot="-713698">
            <a:off x="5345945" y="4674867"/>
            <a:ext cx="2921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J1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0"/>
          <p:cNvSpPr txBox="1"/>
          <p:nvPr/>
        </p:nvSpPr>
        <p:spPr>
          <a:xfrm rot="-912771">
            <a:off x="5208794" y="4162471"/>
            <a:ext cx="2921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J2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1"/>
          <p:cNvGrpSpPr/>
          <p:nvPr/>
        </p:nvGrpSpPr>
        <p:grpSpPr>
          <a:xfrm>
            <a:off x="76199" y="5642433"/>
            <a:ext cx="2810932" cy="1117598"/>
            <a:chOff x="296335" y="5232401"/>
            <a:chExt cx="2810932" cy="1117598"/>
          </a:xfrm>
        </p:grpSpPr>
        <p:sp>
          <p:nvSpPr>
            <p:cNvPr id="413" name="Google Shape;413;p11"/>
            <p:cNvSpPr/>
            <p:nvPr/>
          </p:nvSpPr>
          <p:spPr>
            <a:xfrm>
              <a:off x="304801" y="5232401"/>
              <a:ext cx="2575986" cy="111759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1"/>
            <p:cNvSpPr txBox="1"/>
            <p:nvPr/>
          </p:nvSpPr>
          <p:spPr>
            <a:xfrm>
              <a:off x="296335" y="5232401"/>
              <a:ext cx="281093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PLDs describe what it should </a:t>
              </a:r>
              <a:r>
                <a:rPr lang="de-DE" sz="16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like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as learners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from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expert demonstration of each KSA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11"/>
          <p:cNvGrpSpPr/>
          <p:nvPr/>
        </p:nvGrpSpPr>
        <p:grpSpPr>
          <a:xfrm>
            <a:off x="874378" y="-774625"/>
            <a:ext cx="8506342" cy="8506234"/>
            <a:chOff x="874378" y="-774625"/>
            <a:chExt cx="8506342" cy="8506234"/>
          </a:xfrm>
        </p:grpSpPr>
        <p:sp>
          <p:nvSpPr>
            <p:cNvPr id="416" name="Google Shape;416;p11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DAEEF3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7" name="Google Shape;417;p11"/>
            <p:cNvGrpSpPr/>
            <p:nvPr/>
          </p:nvGrpSpPr>
          <p:grpSpPr>
            <a:xfrm rot="-10646994">
              <a:off x="4973444" y="101547"/>
              <a:ext cx="288000" cy="2700000"/>
              <a:chOff x="4933853" y="3887464"/>
              <a:chExt cx="288000" cy="2700000"/>
            </a:xfrm>
          </p:grpSpPr>
          <p:cxnSp>
            <p:nvCxnSpPr>
              <p:cNvPr id="418" name="Google Shape;418;p1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19" name="Google Shape;419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" name="Google Shape;420;p11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421" name="Google Shape;421;p1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22" name="Google Shape;422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11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424" name="Google Shape;424;p1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25" name="Google Shape;425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p11"/>
            <p:cNvGrpSpPr/>
            <p:nvPr/>
          </p:nvGrpSpPr>
          <p:grpSpPr>
            <a:xfrm rot="6205489">
              <a:off x="308656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427" name="Google Shape;427;p1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28" name="Google Shape;428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" name="Google Shape;429;p11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430" name="Google Shape;430;p1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31" name="Google Shape;431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" name="Google Shape;432;p11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433" name="Google Shape;433;p11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34" name="Google Shape;434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" name="Google Shape;435;p11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436" name="Google Shape;436;p1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37" name="Google Shape;437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8" name="Google Shape;438;p11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1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1"/>
            <p:cNvSpPr txBox="1"/>
            <p:nvPr/>
          </p:nvSpPr>
          <p:spPr>
            <a:xfrm rot="-2304522">
              <a:off x="2558186" y="49955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1"/>
            <p:cNvSpPr txBox="1"/>
            <p:nvPr/>
          </p:nvSpPr>
          <p:spPr>
            <a:xfrm rot="810857">
              <a:off x="1962060" y="287283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1"/>
            <p:cNvSpPr txBox="1"/>
            <p:nvPr/>
          </p:nvSpPr>
          <p:spPr>
            <a:xfrm rot="2314577">
              <a:off x="2225558" y="21088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1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1"/>
            <p:cNvSpPr txBox="1"/>
            <p:nvPr/>
          </p:nvSpPr>
          <p:spPr>
            <a:xfrm rot="5550904">
              <a:off x="4256271" y="8487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1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1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 rot="-9922427">
              <a:off x="21542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 rot="10259212">
              <a:off x="2141575" y="481990"/>
              <a:ext cx="6120000" cy="6120000"/>
            </a:xfrm>
            <a:prstGeom prst="pie">
              <a:avLst>
                <a:gd name="adj1" fmla="val 15328397"/>
                <a:gd name="adj2" fmla="val 16605438"/>
              </a:avLst>
            </a:prstGeom>
            <a:solidFill>
              <a:srgbClr val="DAEEF3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rot="8738282">
              <a:off x="2067495" y="418492"/>
              <a:ext cx="6120000" cy="6120000"/>
            </a:xfrm>
            <a:prstGeom prst="pie">
              <a:avLst>
                <a:gd name="adj1" fmla="val 15234400"/>
                <a:gd name="adj2" fmla="val 1620555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1"/>
            <p:cNvSpPr txBox="1"/>
            <p:nvPr/>
          </p:nvSpPr>
          <p:spPr>
            <a:xfrm rot="-5161134">
              <a:off x="4469404" y="5511012"/>
              <a:ext cx="127734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Early undergraduate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" name="Google Shape;452;p11"/>
            <p:cNvGrpSpPr/>
            <p:nvPr/>
          </p:nvGrpSpPr>
          <p:grpSpPr>
            <a:xfrm rot="-755987">
              <a:off x="5236587" y="3797340"/>
              <a:ext cx="679138" cy="2716909"/>
              <a:chOff x="4729901" y="3870555"/>
              <a:chExt cx="679138" cy="2716909"/>
            </a:xfrm>
          </p:grpSpPr>
          <p:cxnSp>
            <p:nvCxnSpPr>
              <p:cNvPr id="453" name="Google Shape;453;p11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54" name="Google Shape;454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DAEEF3"/>
              </a:solidFill>
              <a:ln w="9525" cap="flat" cmpd="sng">
                <a:solidFill>
                  <a:srgbClr val="24406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1"/>
              <p:cNvSpPr txBox="1"/>
              <p:nvPr/>
            </p:nvSpPr>
            <p:spPr>
              <a:xfrm rot="-6185">
                <a:off x="4730150" y="5708949"/>
                <a:ext cx="67864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NOVICE</a:t>
                </a:r>
                <a:endPara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6" name="Google Shape;456;p11"/>
            <p:cNvSpPr txBox="1"/>
            <p:nvPr/>
          </p:nvSpPr>
          <p:spPr>
            <a:xfrm rot="-2730342">
              <a:off x="2582069" y="4511477"/>
              <a:ext cx="2689845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Basic knowledge of biology; little-to-no awareness of the uncertainty inherent in experimental designs common in the life sciences. Thinking about             the life sciences is based on uncritical        acceptance...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1"/>
            <p:cNvSpPr txBox="1"/>
            <p:nvPr/>
          </p:nvSpPr>
          <p:spPr>
            <a:xfrm rot="-1180355">
              <a:off x="2067719" y="3946328"/>
              <a:ext cx="2689845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Basic knowledge of computational methods; little-to-no awareness of the relevance of computational methods for life sciences. No awareness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experimental designs or                                               how these can be...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1"/>
            <p:cNvSpPr txBox="1"/>
            <p:nvPr/>
          </p:nvSpPr>
          <p:spPr>
            <a:xfrm rot="448870">
              <a:off x="1787795" y="3127469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not recognise life sciences as requiring integration of experimental &amp; computational/modelling approaches. Perceives disciplines                                       as separate; integration                                                    only occurs when/as...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1"/>
            <p:cNvSpPr txBox="1"/>
            <p:nvPr/>
          </p:nvSpPr>
          <p:spPr>
            <a:xfrm rot="2044400">
              <a:off x="1895744" y="2295619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recognise a problem that is explicitly articulated    or concretely given, but cannot derive one.         Unaware of the depth &amp; breadth of the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Knowledge-base that is or could                                         be relevant for the...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1"/>
            <p:cNvSpPr txBox="1"/>
            <p:nvPr/>
          </p:nvSpPr>
          <p:spPr>
            <a:xfrm rot="3371245">
              <a:off x="2391044" y="159712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When directed, follows instructions to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hypotheses; does not generate them &amp; may not recognise           them without explication. Uses the                            default settings of software &amp;                                                  other tools 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1"/>
            <p:cNvSpPr txBox="1"/>
            <p:nvPr/>
          </p:nvSpPr>
          <p:spPr>
            <a:xfrm rot="5047263">
              <a:off x="3159393" y="117802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recognise concrete features of experiments only     if they are described/given, and they match basic      design elements (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e.g.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dependent,                  independent variables). Can‘t                                       design data  collection...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1"/>
            <p:cNvSpPr txBox="1"/>
            <p:nvPr/>
          </p:nvSpPr>
          <p:spPr>
            <a:xfrm rot="-4887697">
              <a:off x="4111893" y="1253618"/>
              <a:ext cx="28077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Uses data, as directed. Does not find relevant data;</a:t>
              </a:r>
              <a:r>
                <a:rPr lang="de-DE" sz="900">
                  <a:solidFill>
                    <a:srgbClr val="DAEEF3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cannot describe what makes data or a given</a:t>
              </a:r>
              <a:r>
                <a:rPr lang="de-DE" sz="900">
                  <a:solidFill>
                    <a:srgbClr val="DAEEF3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resource relevant to a                                               given problem.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1"/>
            <p:cNvSpPr txBox="1"/>
            <p:nvPr/>
          </p:nvSpPr>
          <p:spPr>
            <a:xfrm rot="-3653114">
              <a:off x="5060382" y="137681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Uses methods that are provided &amp; in a given order                  (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i.e.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 pipeline, &amp; treats workflows as if they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x...............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pipelines). Doesn‘t identify relevant </a:t>
              </a:r>
              <a:r>
                <a:rPr lang="de-DE" sz="900">
                  <a:solidFill>
                    <a:srgbClr val="DAEEF3"/>
                  </a:solidFill>
                  <a:latin typeface="Calibri"/>
                  <a:ea typeface="Calibri"/>
                  <a:cs typeface="Calibri"/>
                  <a:sym typeface="Calibri"/>
                </a:rPr>
                <a:t> x.........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methods; can‘t describe what  </a:t>
              </a:r>
              <a:r>
                <a:rPr lang="de-DE" sz="900">
                  <a:solidFill>
                    <a:srgbClr val="DAEEF3"/>
                  </a:solidFill>
                  <a:latin typeface="Calibri"/>
                  <a:ea typeface="Calibri"/>
                  <a:cs typeface="Calibri"/>
                  <a:sym typeface="Calibri"/>
                </a:rPr>
                <a:t>x     .            . ..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makes a method relevant...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1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5" name="Google Shape;465;p11"/>
            <p:cNvGrpSpPr/>
            <p:nvPr/>
          </p:nvGrpSpPr>
          <p:grpSpPr>
            <a:xfrm rot="-7650940">
              <a:off x="6398539" y="811578"/>
              <a:ext cx="288000" cy="2725948"/>
              <a:chOff x="4933853" y="3861516"/>
              <a:chExt cx="288000" cy="2725948"/>
            </a:xfrm>
          </p:grpSpPr>
          <p:cxnSp>
            <p:nvCxnSpPr>
              <p:cNvPr id="466" name="Google Shape;466;p11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67" name="Google Shape;467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11"/>
            <p:cNvSpPr txBox="1"/>
            <p:nvPr/>
          </p:nvSpPr>
          <p:spPr>
            <a:xfrm rot="-2154580">
              <a:off x="5405536" y="2152734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Treats the output of a program as the final result –                              with no interpretation required - &amp; is unaware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of the concepts of validation &amp; cross-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validation or their importance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x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interpretation of results...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1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0" name="Google Shape;470;p11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471" name="Google Shape;471;p1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72" name="Google Shape;472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3" name="Google Shape;473;p11"/>
            <p:cNvSpPr txBox="1"/>
            <p:nvPr/>
          </p:nvSpPr>
          <p:spPr>
            <a:xfrm rot="-684386">
              <a:off x="5627785" y="2946484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not draw appropriate conclusions from given     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results; without direction, will not even                         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contextualise conclusions with the                       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protocol that was followed. Not                         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                                         x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aware of the difference between...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1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5" name="Google Shape;475;p11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476" name="Google Shape;476;p11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77" name="Google Shape;477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8" name="Google Shape;478;p11"/>
            <p:cNvSpPr txBox="1"/>
            <p:nvPr/>
          </p:nvSpPr>
          <p:spPr>
            <a:xfrm rot="1160852">
              <a:off x="5361085" y="3847584"/>
              <a:ext cx="2696257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not communicate  scientific information clearly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consistently; is unaware of community                        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standards for  scientific communication.                             </a:t>
              </a:r>
              <a:r>
                <a:rPr lang="de-DE" sz="900">
                  <a:solidFill>
                    <a:srgbClr val="DBEEF4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Generally relies on lay summaries to support own...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9" name="Google Shape;479;p11"/>
            <p:cNvGrpSpPr/>
            <p:nvPr/>
          </p:nvGrpSpPr>
          <p:grpSpPr>
            <a:xfrm rot="-3047352">
              <a:off x="6374488" y="3208309"/>
              <a:ext cx="288000" cy="2700000"/>
              <a:chOff x="4933853" y="3887464"/>
              <a:chExt cx="288000" cy="2700000"/>
            </a:xfrm>
          </p:grpSpPr>
          <p:cxnSp>
            <p:nvCxnSpPr>
              <p:cNvPr id="480" name="Google Shape;480;p1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81" name="Google Shape;481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2" name="Google Shape;482;p11"/>
            <p:cNvSpPr txBox="1"/>
            <p:nvPr/>
          </p:nvSpPr>
          <p:spPr>
            <a:xfrm rot="-4177716">
              <a:off x="3285237" y="4770770"/>
              <a:ext cx="280371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Exhibits respect for community standards/rules for public behavior &amp; personal interaction. Learning         how to recognise, &amp; manifest respect for,                       IP, professional accountability &amp;                                          scientific contributions.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1"/>
            <p:cNvSpPr txBox="1"/>
            <p:nvPr/>
          </p:nvSpPr>
          <p:spPr>
            <a:xfrm rot="2556452">
              <a:off x="4868664" y="4495648"/>
              <a:ext cx="27866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Reads, generally understands, but doesn‘t question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                                   research results. Beginning to recognise that            ‘facts‘ are just the best                                                current theory...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1"/>
            <p:cNvSpPr txBox="1"/>
            <p:nvPr/>
          </p:nvSpPr>
          <p:spPr>
            <a:xfrm rot="3684230">
              <a:off x="529068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Remember, understand</a:t>
              </a:r>
              <a:endPara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6" name="Google Shape;486;p11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487" name="Google Shape;487;p11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488" name="Google Shape;488;p1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9" name="Google Shape;489;p11"/>
          <p:cNvSpPr txBox="1"/>
          <p:nvPr/>
        </p:nvSpPr>
        <p:spPr>
          <a:xfrm>
            <a:off x="101601" y="97366"/>
            <a:ext cx="3081866" cy="615553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Performance-level descriptors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p11"/>
          <p:cNvCxnSpPr/>
          <p:nvPr/>
        </p:nvCxnSpPr>
        <p:spPr>
          <a:xfrm rot="10800000">
            <a:off x="7357536" y="5671977"/>
            <a:ext cx="618064" cy="45789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5000" sy="115000" rotWithShape="0">
              <a:srgbClr val="000000">
                <a:alpha val="37647"/>
              </a:srgbClr>
            </a:outerShdw>
          </a:effectLst>
        </p:spPr>
      </p:cxnSp>
      <p:cxnSp>
        <p:nvCxnSpPr>
          <p:cNvPr id="491" name="Google Shape;491;p11"/>
          <p:cNvCxnSpPr/>
          <p:nvPr/>
        </p:nvCxnSpPr>
        <p:spPr>
          <a:xfrm rot="10800000">
            <a:off x="6702781" y="6179972"/>
            <a:ext cx="358419" cy="542561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92" name="Google Shape;492;p11"/>
          <p:cNvCxnSpPr/>
          <p:nvPr/>
        </p:nvCxnSpPr>
        <p:spPr>
          <a:xfrm rot="10800000" flipH="1">
            <a:off x="5046137" y="6574021"/>
            <a:ext cx="25404" cy="258578"/>
          </a:xfrm>
          <a:prstGeom prst="straightConnector1">
            <a:avLst/>
          </a:prstGeom>
          <a:noFill/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40000" sy="14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2"/>
          <p:cNvGrpSpPr/>
          <p:nvPr/>
        </p:nvGrpSpPr>
        <p:grpSpPr>
          <a:xfrm>
            <a:off x="935979" y="-763824"/>
            <a:ext cx="8471931" cy="8471931"/>
            <a:chOff x="935979" y="-763824"/>
            <a:chExt cx="8471931" cy="8471931"/>
          </a:xfrm>
        </p:grpSpPr>
        <p:sp>
          <p:nvSpPr>
            <p:cNvPr id="499" name="Google Shape;499;p12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B6DDE7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2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501" name="Google Shape;501;p12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02" name="Google Shape;502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2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504" name="Google Shape;504;p12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05" name="Google Shape;505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12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507" name="Google Shape;507;p12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08" name="Google Shape;508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12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510" name="Google Shape;510;p12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4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11" name="Google Shape;511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12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513" name="Google Shape;513;p12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14" name="Google Shape;514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12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516" name="Google Shape;516;p12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17" name="Google Shape;517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12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519" name="Google Shape;519;p12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20" name="Google Shape;520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1" name="Google Shape;521;p12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2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2"/>
            <p:cNvSpPr txBox="1"/>
            <p:nvPr/>
          </p:nvSpPr>
          <p:spPr>
            <a:xfrm rot="-2304522">
              <a:off x="2558186" y="49955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2"/>
            <p:cNvSpPr txBox="1"/>
            <p:nvPr/>
          </p:nvSpPr>
          <p:spPr>
            <a:xfrm rot="810857">
              <a:off x="1962060" y="287283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2"/>
            <p:cNvSpPr txBox="1"/>
            <p:nvPr/>
          </p:nvSpPr>
          <p:spPr>
            <a:xfrm rot="2314577">
              <a:off x="2225558" y="21088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2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2"/>
            <p:cNvSpPr txBox="1"/>
            <p:nvPr/>
          </p:nvSpPr>
          <p:spPr>
            <a:xfrm rot="5550904">
              <a:off x="4256271" y="8487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2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2"/>
            <p:cNvSpPr/>
            <p:nvPr/>
          </p:nvSpPr>
          <p:spPr>
            <a:xfrm rot="-9922427">
              <a:off x="21542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2"/>
            <p:cNvSpPr/>
            <p:nvPr/>
          </p:nvSpPr>
          <p:spPr>
            <a:xfrm rot="10259212">
              <a:off x="2141575" y="481990"/>
              <a:ext cx="6120000" cy="6120000"/>
            </a:xfrm>
            <a:prstGeom prst="pie">
              <a:avLst>
                <a:gd name="adj1" fmla="val 15328397"/>
                <a:gd name="adj2" fmla="val 16605438"/>
              </a:avLst>
            </a:prstGeom>
            <a:solidFill>
              <a:srgbClr val="B6DDE7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2"/>
            <p:cNvSpPr txBox="1"/>
            <p:nvPr/>
          </p:nvSpPr>
          <p:spPr>
            <a:xfrm rot="-5211492">
              <a:off x="3950592" y="5397721"/>
              <a:ext cx="22876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Late undergraduate, early Masters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 rot="8808298">
              <a:off x="2111945" y="412142"/>
              <a:ext cx="6120000" cy="6120000"/>
            </a:xfrm>
            <a:prstGeom prst="pie">
              <a:avLst>
                <a:gd name="adj1" fmla="val 15172058"/>
                <a:gd name="adj2" fmla="val 16209441"/>
              </a:avLst>
            </a:prstGeom>
            <a:solidFill>
              <a:srgbClr val="DDD9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4" name="Google Shape;534;p12"/>
            <p:cNvGrpSpPr/>
            <p:nvPr/>
          </p:nvGrpSpPr>
          <p:grpSpPr>
            <a:xfrm rot="-755987">
              <a:off x="5151155" y="3797340"/>
              <a:ext cx="850008" cy="2716909"/>
              <a:chOff x="4644469" y="3870555"/>
              <a:chExt cx="850008" cy="2716909"/>
            </a:xfrm>
          </p:grpSpPr>
          <p:cxnSp>
            <p:nvCxnSpPr>
              <p:cNvPr id="535" name="Google Shape;535;p12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36" name="Google Shape;536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B6DDE7"/>
              </a:solidFill>
              <a:ln w="9525" cap="flat" cmpd="sng">
                <a:solidFill>
                  <a:srgbClr val="24406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2"/>
              <p:cNvSpPr txBox="1"/>
              <p:nvPr/>
            </p:nvSpPr>
            <p:spPr>
              <a:xfrm rot="-6185">
                <a:off x="4644717" y="5708949"/>
                <a:ext cx="8495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BEGINNER</a:t>
                </a:r>
                <a:endPara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8" name="Google Shape;538;p12"/>
            <p:cNvSpPr txBox="1"/>
            <p:nvPr/>
          </p:nvSpPr>
          <p:spPr>
            <a:xfrm rot="-2730342">
              <a:off x="2588419" y="4498777"/>
              <a:ext cx="2689845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knowledge of biology, &amp; basic knowledge of key bioinformatics methods. Very simple  statistics/programs are run to answer                       pre-defined scientific questions.                         Learning to understand…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2"/>
            <p:cNvSpPr txBox="1"/>
            <p:nvPr/>
          </p:nvSpPr>
          <p:spPr>
            <a:xfrm rot="-1312780">
              <a:off x="2078939" y="3964073"/>
              <a:ext cx="2730930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Computers, software, tools &amp; programming are under- stood to be options for scientific work.  Learning     how to write &amp; test code, run software,                          or use tools, as appropriate.                                               Is developing...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2"/>
            <p:cNvSpPr txBox="1"/>
            <p:nvPr/>
          </p:nvSpPr>
          <p:spPr>
            <a:xfrm rot="217517">
              <a:off x="1812621" y="3180700"/>
              <a:ext cx="294263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Beginning to think about life sciences as requiring inte- gration of both experimental &amp; computational/      modelling approaches. Recognises                                       that interdisciplinarity                                                                  is needed, 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2"/>
            <p:cNvSpPr txBox="1"/>
            <p:nvPr/>
          </p:nvSpPr>
          <p:spPr>
            <a:xfrm rot="2044400">
              <a:off x="1889394" y="2308919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Developing awareness of the depth &amp; breadth of the knowledge-base that is or could be relevant                    for the formulation of a problem.                                   Can‘t differentiate gaps in                                                 own  knowledge                                                                   from gaps in…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2"/>
            <p:cNvSpPr txBox="1"/>
            <p:nvPr/>
          </p:nvSpPr>
          <p:spPr>
            <a:xfrm rot="3371245">
              <a:off x="2422794" y="1635221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When directed, uses the default settings of software, tools, or the GUI, to test hypotheses in pre-            planned analyses; doesn‘t generate                         testable hypotheses. Doesn‘t                                                  recognise that...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2"/>
            <p:cNvSpPr txBox="1"/>
            <p:nvPr/>
          </p:nvSpPr>
          <p:spPr>
            <a:xfrm rot="5047263">
              <a:off x="3159393" y="12224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identify salient features of experiments that are described/given if they match previously        encountered design elements, but                                can‘t derive them if they‘re                                                not present...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2"/>
            <p:cNvSpPr txBox="1"/>
            <p:nvPr/>
          </p:nvSpPr>
          <p:spPr>
            <a:xfrm rot="-5095062">
              <a:off x="4137293" y="11843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Correctly uses data that are provided or can follow a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script/‘recipe‘ to obtain (access, manage)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relevant data to which they are guided.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Can‘t determine whether a given data-set or...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2"/>
            <p:cNvSpPr txBox="1"/>
            <p:nvPr/>
          </p:nvSpPr>
          <p:spPr>
            <a:xfrm rot="-3653114">
              <a:off x="5047682" y="140856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Uses given methods, as directed, &amp; learning about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concepts of pipelines &amp; workflows;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still uses workflows as if they are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pipelines, but beginning to       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attend to decision points...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2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7" name="Google Shape;547;p12"/>
            <p:cNvGrpSpPr/>
            <p:nvPr/>
          </p:nvGrpSpPr>
          <p:grpSpPr>
            <a:xfrm rot="-7650940">
              <a:off x="6398539" y="805228"/>
              <a:ext cx="288000" cy="2725948"/>
              <a:chOff x="4933853" y="3861516"/>
              <a:chExt cx="288000" cy="2725948"/>
            </a:xfrm>
          </p:grpSpPr>
          <p:cxnSp>
            <p:nvCxnSpPr>
              <p:cNvPr id="548" name="Google Shape;548;p12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49" name="Google Shape;549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0" name="Google Shape;550;p12"/>
            <p:cNvSpPr txBox="1"/>
            <p:nvPr/>
          </p:nvSpPr>
          <p:spPr>
            <a:xfrm rot="-2154580">
              <a:off x="5437286" y="2120984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Interpretation of results depends on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-values, but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 of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-values is incomplete. Learn-        ing to recognise that interpretation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output critically depends on    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 used &amp; the...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2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12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553" name="Google Shape;553;p12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54" name="Google Shape;554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5" name="Google Shape;555;p12"/>
            <p:cNvSpPr txBox="1"/>
            <p:nvPr/>
          </p:nvSpPr>
          <p:spPr>
            <a:xfrm rot="-793488">
              <a:off x="5550757" y="2928066"/>
              <a:ext cx="278014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fundamentals of how appropriate conclusions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drawn from results, but may not be able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draw those conclusions from given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 themselves. Learning to differentiate between...     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2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7" name="Google Shape;557;p12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558" name="Google Shape;558;p12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59" name="Google Shape;559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12"/>
            <p:cNvSpPr txBox="1"/>
            <p:nvPr/>
          </p:nvSpPr>
          <p:spPr>
            <a:xfrm rot="1160852">
              <a:off x="5336102" y="3863651"/>
              <a:ext cx="27873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recognise the value of clear communication &amp; about the role of communication in sharing &amp;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x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publishing research, data, code, data management, tools &amp;...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1" name="Google Shape;561;p12"/>
            <p:cNvGrpSpPr/>
            <p:nvPr/>
          </p:nvGrpSpPr>
          <p:grpSpPr>
            <a:xfrm rot="-3047352">
              <a:off x="6380838" y="3201959"/>
              <a:ext cx="288000" cy="2700000"/>
              <a:chOff x="4933853" y="3887464"/>
              <a:chExt cx="288000" cy="2700000"/>
            </a:xfrm>
          </p:grpSpPr>
          <p:cxnSp>
            <p:nvCxnSpPr>
              <p:cNvPr id="562" name="Google Shape;562;p12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63" name="Google Shape;563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4" name="Google Shape;564;p12"/>
            <p:cNvSpPr txBox="1"/>
            <p:nvPr/>
          </p:nvSpPr>
          <p:spPr>
            <a:xfrm rot="-4177716">
              <a:off x="3292204" y="4830985"/>
              <a:ext cx="27823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recognise ‘misconduct’ in the scientific sense. Learning to avoid, &amp; respond to, mis-        conduct; &amp; the importance of neither               condoning nor promoting it.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2"/>
            <p:cNvSpPr txBox="1"/>
            <p:nvPr/>
          </p:nvSpPr>
          <p:spPr>
            <a:xfrm rot="2556452">
              <a:off x="4956799" y="4498920"/>
              <a:ext cx="26962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Consolidates reading &amp;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beginning to  learn how to apply 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software to given bio-                                        logy problems. Growing recognition                                       that ‘facts‘ are... </a:t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2"/>
            <p:cNvSpPr txBox="1"/>
            <p:nvPr/>
          </p:nvSpPr>
          <p:spPr>
            <a:xfrm rot="3684230">
              <a:off x="527163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Understand, apply</a:t>
              </a:r>
              <a:endPara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2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8" name="Google Shape;568;p12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569" name="Google Shape;569;p12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70" name="Google Shape;570;p12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1" name="Google Shape;571;p12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2" name="Google Shape;572;p12"/>
          <p:cNvSpPr txBox="1"/>
          <p:nvPr/>
        </p:nvSpPr>
        <p:spPr>
          <a:xfrm>
            <a:off x="118533" y="97366"/>
            <a:ext cx="3070860" cy="615553"/>
          </a:xfrm>
          <a:prstGeom prst="rect">
            <a:avLst/>
          </a:prstGeom>
          <a:solidFill>
            <a:srgbClr val="B6DDE7"/>
          </a:solidFill>
          <a:ln w="9525" cap="flat" cmpd="sng">
            <a:solidFill>
              <a:srgbClr val="4BAC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Performance-level descriptors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3" name="Google Shape;573;p12"/>
          <p:cNvCxnSpPr/>
          <p:nvPr/>
        </p:nvCxnSpPr>
        <p:spPr>
          <a:xfrm rot="10800000">
            <a:off x="7323668" y="5722779"/>
            <a:ext cx="584199" cy="525621"/>
          </a:xfrm>
          <a:prstGeom prst="straightConnector1">
            <a:avLst/>
          </a:prstGeom>
          <a:noFill/>
          <a:ln w="38100" cap="flat" cmpd="sng">
            <a:solidFill>
              <a:srgbClr val="DDD9C3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5000" sy="115000" rotWithShape="0">
              <a:srgbClr val="000000">
                <a:alpha val="37647"/>
              </a:srgbClr>
            </a:outerShdw>
          </a:effectLst>
        </p:spPr>
      </p:cxnSp>
      <p:cxnSp>
        <p:nvCxnSpPr>
          <p:cNvPr id="574" name="Google Shape;574;p12"/>
          <p:cNvCxnSpPr/>
          <p:nvPr/>
        </p:nvCxnSpPr>
        <p:spPr>
          <a:xfrm rot="10800000">
            <a:off x="6694314" y="6196906"/>
            <a:ext cx="400753" cy="52562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75" name="Google Shape;575;p12"/>
          <p:cNvCxnSpPr/>
          <p:nvPr/>
        </p:nvCxnSpPr>
        <p:spPr>
          <a:xfrm rot="10800000" flipH="1">
            <a:off x="5037667" y="6540153"/>
            <a:ext cx="25407" cy="300913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30000" sy="130000" rotWithShape="0">
              <a:srgbClr val="000000">
                <a:alpha val="37647"/>
              </a:srgbClr>
            </a:outerShdw>
          </a:effectLst>
        </p:spPr>
      </p:cxnSp>
      <p:grpSp>
        <p:nvGrpSpPr>
          <p:cNvPr id="576" name="Google Shape;576;p12"/>
          <p:cNvGrpSpPr/>
          <p:nvPr/>
        </p:nvGrpSpPr>
        <p:grpSpPr>
          <a:xfrm>
            <a:off x="76199" y="5642433"/>
            <a:ext cx="2810932" cy="1117598"/>
            <a:chOff x="296335" y="5232401"/>
            <a:chExt cx="2810932" cy="1117598"/>
          </a:xfrm>
        </p:grpSpPr>
        <p:sp>
          <p:nvSpPr>
            <p:cNvPr id="577" name="Google Shape;577;p12"/>
            <p:cNvSpPr/>
            <p:nvPr/>
          </p:nvSpPr>
          <p:spPr>
            <a:xfrm>
              <a:off x="304801" y="5232401"/>
              <a:ext cx="2575986" cy="111759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2"/>
            <p:cNvSpPr txBox="1"/>
            <p:nvPr/>
          </p:nvSpPr>
          <p:spPr>
            <a:xfrm>
              <a:off x="296335" y="5232401"/>
              <a:ext cx="281093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PLDs describe what it should </a:t>
              </a:r>
              <a:r>
                <a:rPr lang="de-DE" sz="16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like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as learners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from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expert demonstration of each KSA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3"/>
          <p:cNvGrpSpPr/>
          <p:nvPr/>
        </p:nvGrpSpPr>
        <p:grpSpPr>
          <a:xfrm>
            <a:off x="935979" y="-763824"/>
            <a:ext cx="8471931" cy="8471931"/>
            <a:chOff x="935979" y="-763824"/>
            <a:chExt cx="8471931" cy="8471931"/>
          </a:xfrm>
        </p:grpSpPr>
        <p:sp>
          <p:nvSpPr>
            <p:cNvPr id="585" name="Google Shape;585;p13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92CCDC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6" name="Google Shape;586;p13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587" name="Google Shape;587;p13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88" name="Google Shape;588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1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9" name="Google Shape;589;p13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590" name="Google Shape;590;p13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91" name="Google Shape;591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1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2" name="Google Shape;592;p13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593" name="Google Shape;593;p13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94" name="Google Shape;594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1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p13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596" name="Google Shape;596;p13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97" name="Google Shape;597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1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8" name="Google Shape;598;p13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599" name="Google Shape;599;p13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00" name="Google Shape;600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1" name="Google Shape;601;p13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602" name="Google Shape;602;p13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4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03" name="Google Shape;603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2106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4" name="Google Shape;604;p13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605" name="Google Shape;605;p13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06" name="Google Shape;606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7" name="Google Shape;607;p13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3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3"/>
            <p:cNvSpPr txBox="1"/>
            <p:nvPr/>
          </p:nvSpPr>
          <p:spPr>
            <a:xfrm rot="-2304522">
              <a:off x="2558186" y="49955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3"/>
            <p:cNvSpPr txBox="1"/>
            <p:nvPr/>
          </p:nvSpPr>
          <p:spPr>
            <a:xfrm rot="810857">
              <a:off x="1962060" y="2876010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3"/>
            <p:cNvSpPr txBox="1"/>
            <p:nvPr/>
          </p:nvSpPr>
          <p:spPr>
            <a:xfrm rot="2314577">
              <a:off x="2225558" y="21088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3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3"/>
            <p:cNvSpPr txBox="1"/>
            <p:nvPr/>
          </p:nvSpPr>
          <p:spPr>
            <a:xfrm rot="5550904">
              <a:off x="4249921" y="8487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3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3"/>
            <p:cNvSpPr/>
            <p:nvPr/>
          </p:nvSpPr>
          <p:spPr>
            <a:xfrm rot="-9922427">
              <a:off x="21542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 rot="10259212">
              <a:off x="2141575" y="481990"/>
              <a:ext cx="6120000" cy="6120000"/>
            </a:xfrm>
            <a:prstGeom prst="pie">
              <a:avLst>
                <a:gd name="adj1" fmla="val 15328397"/>
                <a:gd name="adj2" fmla="val 16605438"/>
              </a:avLst>
            </a:prstGeom>
            <a:solidFill>
              <a:srgbClr val="92CCDC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3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gradFill>
              <a:gsLst>
                <a:gs pos="0">
                  <a:srgbClr val="C2D59B"/>
                </a:gs>
                <a:gs pos="25000">
                  <a:srgbClr val="C2D59B"/>
                </a:gs>
                <a:gs pos="50000">
                  <a:srgbClr val="FFFF00"/>
                </a:gs>
                <a:gs pos="75000">
                  <a:schemeClr val="accent6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3"/>
            <p:cNvSpPr txBox="1"/>
            <p:nvPr/>
          </p:nvSpPr>
          <p:spPr>
            <a:xfrm rot="-5211492">
              <a:off x="4385976" y="5480236"/>
              <a:ext cx="147484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Late Masters, early PhD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 rot="8808298">
              <a:off x="2111945" y="412142"/>
              <a:ext cx="6120000" cy="6120000"/>
            </a:xfrm>
            <a:prstGeom prst="pie">
              <a:avLst>
                <a:gd name="adj1" fmla="val 15172058"/>
                <a:gd name="adj2" fmla="val 16209441"/>
              </a:avLst>
            </a:prstGeom>
            <a:solidFill>
              <a:srgbClr val="C4BD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3"/>
            <p:cNvSpPr txBox="1"/>
            <p:nvPr/>
          </p:nvSpPr>
          <p:spPr>
            <a:xfrm rot="-2730342">
              <a:off x="2595606" y="4515913"/>
              <a:ext cx="2641800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Thinking about life sciences integrates experimental &amp; bioinformatics/technological sources for data &amp;        knowledge. Understands  the uncertainty      inherent in the scientific method,                   questions assumptions...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3"/>
            <p:cNvSpPr txBox="1"/>
            <p:nvPr/>
          </p:nvSpPr>
          <p:spPr>
            <a:xfrm rot="-1312780">
              <a:off x="2075752" y="3947587"/>
              <a:ext cx="281941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test software &amp; programming approaches   to different types of problem. Experimental design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 statistical inference using computing                               &amp; algorithms are recognised                                                 &amp; applied...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3"/>
            <p:cNvSpPr txBox="1"/>
            <p:nvPr/>
          </p:nvSpPr>
          <p:spPr>
            <a:xfrm rot="217517">
              <a:off x="1799921" y="3180701"/>
              <a:ext cx="294263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Understands that life sciences  integrate experimental &amp; computational/modelling approaches; seeks            guidance about how &amp; when to                                  integrate. Developing an                                      understanding of…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3"/>
            <p:cNvSpPr txBox="1"/>
            <p:nvPr/>
          </p:nvSpPr>
          <p:spPr>
            <a:xfrm rot="2044400">
              <a:off x="1908444" y="2334320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Beginning to use, with guidance, the appropriate knowledge base to address a given problem.   Recognises the need to consider                                           a wider scope of knowledge                                                for alternative                                                              solutions…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3"/>
            <p:cNvSpPr txBox="1"/>
            <p:nvPr/>
          </p:nvSpPr>
          <p:spPr>
            <a:xfrm rot="3371245">
              <a:off x="2422794" y="1635221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guidance, can: 1) leverage tools, software, data     &amp; other technologies (GUI/programming) to test hypotheses; &amp; 2) generate hypotheses                       based on either the data or                                                  the technology...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3"/>
            <p:cNvSpPr txBox="1"/>
            <p:nvPr/>
          </p:nvSpPr>
          <p:spPr>
            <a:xfrm rot="5047263">
              <a:off x="3159393" y="12224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match the correct data-collection design to the instruments &amp; outcomes of interest. May             include/exclude covariates, or                                        other design features,                                                    because that 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3"/>
            <p:cNvSpPr txBox="1"/>
            <p:nvPr/>
          </p:nvSpPr>
          <p:spPr>
            <a:xfrm rot="-5095062">
              <a:off x="4130943" y="11970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initiate a search for data &amp; will ask if uncertain                               about the relevance for any given problem.     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Learning how to identify, &amp; evaluate                                                               strengths &amp; weaknesses of,                                                                 data resources, to...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3"/>
            <p:cNvSpPr txBox="1"/>
            <p:nvPr/>
          </p:nvSpPr>
          <p:spPr>
            <a:xfrm rot="-3653114">
              <a:off x="5047682" y="140856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identify methods, software &amp; pipelines that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are relevant for a given problem; seeks   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guidance about the best approach. 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Learning to evaluate/rank &amp;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justify alternative methods in...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3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9" name="Google Shape;629;p13"/>
            <p:cNvGrpSpPr/>
            <p:nvPr/>
          </p:nvGrpSpPr>
          <p:grpSpPr>
            <a:xfrm rot="-7650940">
              <a:off x="6398539" y="805228"/>
              <a:ext cx="288000" cy="2725948"/>
              <a:chOff x="4933853" y="3861516"/>
              <a:chExt cx="288000" cy="2725948"/>
            </a:xfrm>
          </p:grpSpPr>
          <p:cxnSp>
            <p:nvCxnSpPr>
              <p:cNvPr id="630" name="Google Shape;630;p13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31" name="Google Shape;631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2" name="Google Shape;632;p13"/>
            <p:cNvSpPr txBox="1"/>
            <p:nvPr/>
          </p:nvSpPr>
          <p:spPr>
            <a:xfrm rot="-2154580">
              <a:off x="5437286" y="2120985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Seeks guidance to interpret results/output, including                    considerations of alignment of methods &amp;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results. Understands that the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                                                value represents evidence                                                        about the null                                                   hypothesis...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3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4" name="Google Shape;634;p13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635" name="Google Shape;635;p13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36" name="Google Shape;636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7" name="Google Shape;637;p13"/>
            <p:cNvSpPr txBox="1"/>
            <p:nvPr/>
          </p:nvSpPr>
          <p:spPr>
            <a:xfrm rot="-793488">
              <a:off x="5550757" y="2924891"/>
              <a:ext cx="278014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guidance, can draw conclusions in own work that                      are coherent with the research hypothesis/                        hypotheses &amp; across the entire                                                    manuscript/writeup (as                                    appropriate)...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3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9" name="Google Shape;639;p13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640" name="Google Shape;640;p13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41" name="Google Shape;641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2" name="Google Shape;642;p13"/>
            <p:cNvSpPr txBox="1"/>
            <p:nvPr/>
          </p:nvSpPr>
          <p:spPr>
            <a:xfrm rot="1160852">
              <a:off x="5336102" y="3863651"/>
              <a:ext cx="27873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Understands the roles of sharing &amp; publishing research, data, code, data management, tools &amp; resources in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scientific communication. Seeks guidance so that own communication 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3" name="Google Shape;643;p13"/>
            <p:cNvGrpSpPr/>
            <p:nvPr/>
          </p:nvGrpSpPr>
          <p:grpSpPr>
            <a:xfrm rot="-3047352">
              <a:off x="6380838" y="3201959"/>
              <a:ext cx="288000" cy="2700000"/>
              <a:chOff x="4933853" y="3887464"/>
              <a:chExt cx="288000" cy="2700000"/>
            </a:xfrm>
          </p:grpSpPr>
          <p:cxnSp>
            <p:nvCxnSpPr>
              <p:cNvPr id="644" name="Google Shape;644;p13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45" name="Google Shape;645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6" name="Google Shape;646;p13"/>
            <p:cNvSpPr txBox="1"/>
            <p:nvPr/>
          </p:nvSpPr>
          <p:spPr>
            <a:xfrm rot="-4177716">
              <a:off x="3269183" y="4695672"/>
              <a:ext cx="295037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the principles of ethical professional &amp;         scientific conduct. Seeks guidance to strengthen applications of these principles in own practice.                              Learning how to respond to                                          unethical practice.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3"/>
            <p:cNvSpPr txBox="1"/>
            <p:nvPr/>
          </p:nvSpPr>
          <p:spPr>
            <a:xfrm rot="2556452">
              <a:off x="4823381" y="4446892"/>
              <a:ext cx="2849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Reads &amp; understands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 reliably identifies methods (soft-                       -ware &amp; programming) for given problems.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Chooses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&amp; executes correct analysis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not                          necessarily able to... </a:t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3"/>
            <p:cNvSpPr txBox="1"/>
            <p:nvPr/>
          </p:nvSpPr>
          <p:spPr>
            <a:xfrm rot="3684230">
              <a:off x="527163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Apply, analyse, synthesise</a:t>
              </a:r>
              <a:endPara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3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0" name="Google Shape;650;p13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651" name="Google Shape;651;p13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52" name="Google Shape;652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p13"/>
            <p:cNvGrpSpPr/>
            <p:nvPr/>
          </p:nvGrpSpPr>
          <p:grpSpPr>
            <a:xfrm rot="-755987">
              <a:off x="5086648" y="3797340"/>
              <a:ext cx="979025" cy="2716909"/>
              <a:chOff x="4579962" y="3870555"/>
              <a:chExt cx="979025" cy="2716909"/>
            </a:xfrm>
          </p:grpSpPr>
          <p:cxnSp>
            <p:nvCxnSpPr>
              <p:cNvPr id="654" name="Google Shape;654;p13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55" name="Google Shape;655;p13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2CCDC"/>
              </a:solidFill>
              <a:ln w="9525" cap="flat" cmpd="sng">
                <a:solidFill>
                  <a:srgbClr val="24406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3"/>
              <p:cNvSpPr txBox="1"/>
              <p:nvPr/>
            </p:nvSpPr>
            <p:spPr>
              <a:xfrm rot="-6185">
                <a:off x="4580210" y="5708949"/>
                <a:ext cx="9785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APPRENTICE</a:t>
                </a:r>
                <a:endPara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7" name="Google Shape;657;p13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8" name="Google Shape;658;p13"/>
          <p:cNvSpPr txBox="1"/>
          <p:nvPr/>
        </p:nvSpPr>
        <p:spPr>
          <a:xfrm>
            <a:off x="118533" y="88893"/>
            <a:ext cx="3070860" cy="615553"/>
          </a:xfrm>
          <a:prstGeom prst="rect">
            <a:avLst/>
          </a:prstGeom>
          <a:solidFill>
            <a:srgbClr val="92CCDC"/>
          </a:solidFill>
          <a:ln w="9525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Performance-level descriptors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13"/>
          <p:cNvCxnSpPr/>
          <p:nvPr/>
        </p:nvCxnSpPr>
        <p:spPr>
          <a:xfrm rot="10800000">
            <a:off x="7357537" y="5722780"/>
            <a:ext cx="550330" cy="525620"/>
          </a:xfrm>
          <a:prstGeom prst="straightConnector1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5000" sy="115000" rotWithShape="0">
              <a:srgbClr val="000000">
                <a:alpha val="37647"/>
              </a:srgbClr>
            </a:outerShdw>
          </a:effectLst>
        </p:spPr>
      </p:cxnSp>
      <p:cxnSp>
        <p:nvCxnSpPr>
          <p:cNvPr id="660" name="Google Shape;660;p13"/>
          <p:cNvCxnSpPr/>
          <p:nvPr/>
        </p:nvCxnSpPr>
        <p:spPr>
          <a:xfrm rot="10800000">
            <a:off x="6694314" y="6205373"/>
            <a:ext cx="400753" cy="534094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61" name="Google Shape;661;p13"/>
          <p:cNvCxnSpPr/>
          <p:nvPr/>
        </p:nvCxnSpPr>
        <p:spPr>
          <a:xfrm rot="10800000" flipH="1">
            <a:off x="5063072" y="6559550"/>
            <a:ext cx="10578" cy="264582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30000" sy="130000" rotWithShape="0">
              <a:srgbClr val="000000">
                <a:alpha val="37647"/>
              </a:srgbClr>
            </a:outerShdw>
          </a:effectLst>
        </p:spPr>
      </p:cxnSp>
      <p:grpSp>
        <p:nvGrpSpPr>
          <p:cNvPr id="662" name="Google Shape;662;p13"/>
          <p:cNvGrpSpPr/>
          <p:nvPr/>
        </p:nvGrpSpPr>
        <p:grpSpPr>
          <a:xfrm>
            <a:off x="76199" y="5642433"/>
            <a:ext cx="2810932" cy="1117598"/>
            <a:chOff x="296335" y="5232401"/>
            <a:chExt cx="2810932" cy="1117598"/>
          </a:xfrm>
        </p:grpSpPr>
        <p:sp>
          <p:nvSpPr>
            <p:cNvPr id="663" name="Google Shape;663;p13"/>
            <p:cNvSpPr/>
            <p:nvPr/>
          </p:nvSpPr>
          <p:spPr>
            <a:xfrm>
              <a:off x="304801" y="5232401"/>
              <a:ext cx="2575986" cy="111759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3"/>
            <p:cNvSpPr txBox="1"/>
            <p:nvPr/>
          </p:nvSpPr>
          <p:spPr>
            <a:xfrm>
              <a:off x="296335" y="5232401"/>
              <a:ext cx="281093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PLDs describe what it should </a:t>
              </a:r>
              <a:r>
                <a:rPr lang="de-DE" sz="16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like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as learners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from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expert demonstration of each KSA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14"/>
          <p:cNvGrpSpPr/>
          <p:nvPr/>
        </p:nvGrpSpPr>
        <p:grpSpPr>
          <a:xfrm>
            <a:off x="935979" y="-746890"/>
            <a:ext cx="8471931" cy="8471931"/>
            <a:chOff x="935979" y="-746890"/>
            <a:chExt cx="8471931" cy="8471931"/>
          </a:xfrm>
        </p:grpSpPr>
        <p:sp>
          <p:nvSpPr>
            <p:cNvPr id="671" name="Google Shape;671;p14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31859B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2" name="Google Shape;672;p14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673" name="Google Shape;673;p14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74" name="Google Shape;674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14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676" name="Google Shape;676;p14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77" name="Google Shape;677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14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679" name="Google Shape;679;p14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80" name="Google Shape;680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1" name="Google Shape;681;p14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682" name="Google Shape;682;p14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83" name="Google Shape;683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14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685" name="Google Shape;685;p14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86" name="Google Shape;686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14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688" name="Google Shape;688;p14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89" name="Google Shape;689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14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691" name="Google Shape;691;p14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692" name="Google Shape;692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3" name="Google Shape;693;p14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4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4"/>
            <p:cNvSpPr txBox="1"/>
            <p:nvPr/>
          </p:nvSpPr>
          <p:spPr>
            <a:xfrm rot="-2304522">
              <a:off x="2558186" y="49955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4"/>
            <p:cNvSpPr txBox="1"/>
            <p:nvPr/>
          </p:nvSpPr>
          <p:spPr>
            <a:xfrm rot="810857">
              <a:off x="1962060" y="286648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4"/>
            <p:cNvSpPr txBox="1"/>
            <p:nvPr/>
          </p:nvSpPr>
          <p:spPr>
            <a:xfrm rot="2314577">
              <a:off x="2225558" y="21088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4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4"/>
            <p:cNvSpPr txBox="1"/>
            <p:nvPr/>
          </p:nvSpPr>
          <p:spPr>
            <a:xfrm rot="5550904">
              <a:off x="4256271" y="8487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4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 rot="-9922427">
              <a:off x="21542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 rot="10259212">
              <a:off x="2141575" y="481990"/>
              <a:ext cx="6120000" cy="6120000"/>
            </a:xfrm>
            <a:prstGeom prst="pie">
              <a:avLst>
                <a:gd name="adj1" fmla="val 15328397"/>
                <a:gd name="adj2" fmla="val 16605438"/>
              </a:avLst>
            </a:prstGeom>
            <a:solidFill>
              <a:srgbClr val="31859B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gradFill>
              <a:gsLst>
                <a:gs pos="0">
                  <a:schemeClr val="accent6"/>
                </a:gs>
                <a:gs pos="10000">
                  <a:schemeClr val="accent6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4"/>
            <p:cNvSpPr txBox="1"/>
            <p:nvPr/>
          </p:nvSpPr>
          <p:spPr>
            <a:xfrm rot="-5211492">
              <a:off x="4059770" y="5276409"/>
              <a:ext cx="2124781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Late PhD, early Postdoctoral Fellow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 rot="8808298">
              <a:off x="2111945" y="429076"/>
              <a:ext cx="6120000" cy="6120000"/>
            </a:xfrm>
            <a:prstGeom prst="pie">
              <a:avLst>
                <a:gd name="adj1" fmla="val 15172058"/>
                <a:gd name="adj2" fmla="val 16209441"/>
              </a:avLst>
            </a:prstGeom>
            <a:solidFill>
              <a:srgbClr val="9389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4"/>
            <p:cNvSpPr txBox="1"/>
            <p:nvPr/>
          </p:nvSpPr>
          <p:spPr>
            <a:xfrm rot="-2730342">
              <a:off x="2582906" y="4572463"/>
              <a:ext cx="2641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Recognises the importance of, &amp; is able to critically evaluate, the relevant literature, &amp; under-          stands historical background of the                   relevant biological system(s)...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4"/>
            <p:cNvSpPr txBox="1"/>
            <p:nvPr/>
          </p:nvSpPr>
          <p:spPr>
            <a:xfrm rot="-1063121">
              <a:off x="2075752" y="3896787"/>
              <a:ext cx="281941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Recognises the importance of, is able to critically evaluate, &amp; understands historical back-                   ground of the relevant data, databases,              algorithms, tools, data analysis/                              statistical methods…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4"/>
            <p:cNvSpPr txBox="1"/>
            <p:nvPr/>
          </p:nvSpPr>
          <p:spPr>
            <a:xfrm rot="424994">
              <a:off x="1812621" y="3129902"/>
              <a:ext cx="294263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Collaboratively integrates across relevant disciplines           to address, &amp; solve, innovative biological                    problems. Tests multiple avenues to                         triangluate solutions, with minimal                             guidance. Recognises...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4"/>
            <p:cNvSpPr txBox="1"/>
            <p:nvPr/>
          </p:nvSpPr>
          <p:spPr>
            <a:xfrm rot="2044400">
              <a:off x="1902094" y="2289871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explore &amp; critically review the relevant knowledge- base, &amp; collaboratively articulate a problem              based on that review. Reviews include             assessment of relevance from                            (potentially) ancillary                                                 domains,...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4"/>
            <p:cNvSpPr txBox="1"/>
            <p:nvPr/>
          </p:nvSpPr>
          <p:spPr>
            <a:xfrm rot="3371245">
              <a:off x="2397394" y="1578671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Collaboratively integrates hypothesis generation into the consideration of literature, data &amp; analysis      options. Seeks appropriate guidance in                           the synthesis of data &amp; technology                                    to generate novel,                                                          testable...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4"/>
            <p:cNvSpPr txBox="1"/>
            <p:nvPr/>
          </p:nvSpPr>
          <p:spPr>
            <a:xfrm rot="5047263">
              <a:off x="3127643" y="1153221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Recognising that explicit attention to experimental design will result in more informative data;            designs experiments in consultation with                       experts in content &amp; statistics.                                      These experiments                                                               may include...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4"/>
            <p:cNvSpPr txBox="1"/>
            <p:nvPr/>
          </p:nvSpPr>
          <p:spPr>
            <a:xfrm rot="-5095062">
              <a:off x="4188093" y="1127820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Collaboratively identifies relevant data resources.             Understands the relative strengths &amp; weak-            nesses of data-sets &amp; -types for address-                            ing their  specific problem.                                            Learnining to address                                                              &amp; formulate...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 txBox="1"/>
            <p:nvPr/>
          </p:nvSpPr>
          <p:spPr>
            <a:xfrm rot="-3653114">
              <a:off x="5047682" y="140856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Collaboratively considers the knowledge-base, &amp;      </a:t>
              </a:r>
              <a:r>
                <a:rPr lang="de-DE" sz="900">
                  <a:solidFill>
                    <a:srgbClr val="31859C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features of the relevant data &amp; analysis                                            options, in identifying the most        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appropriate approach(es) to                                                       tackle a scientific                                             question...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4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5" name="Google Shape;715;p14"/>
            <p:cNvGrpSpPr/>
            <p:nvPr/>
          </p:nvGrpSpPr>
          <p:grpSpPr>
            <a:xfrm rot="-7650940">
              <a:off x="6398539" y="805228"/>
              <a:ext cx="288000" cy="2725948"/>
              <a:chOff x="4933853" y="3861516"/>
              <a:chExt cx="288000" cy="2725948"/>
            </a:xfrm>
          </p:grpSpPr>
          <p:cxnSp>
            <p:nvCxnSpPr>
              <p:cNvPr id="716" name="Google Shape;716;p14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17" name="Google Shape;717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2106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8" name="Google Shape;718;p14"/>
            <p:cNvSpPr txBox="1"/>
            <p:nvPr/>
          </p:nvSpPr>
          <p:spPr>
            <a:xfrm rot="-2154580">
              <a:off x="5449986" y="2082884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discern, based on immediate results, methods &amp;              hypotheses, whether more experiments &amp;/or                           data-processing are required for robust                                       result interpretation; collaborative-                                              ly uses the appropriate                                         knowledge-base…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4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14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721" name="Google Shape;721;p14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22" name="Google Shape;722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p14"/>
            <p:cNvSpPr txBox="1"/>
            <p:nvPr/>
          </p:nvSpPr>
          <p:spPr>
            <a:xfrm rot="-793488">
              <a:off x="5531707" y="2925491"/>
              <a:ext cx="278014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extract scientific meaning from data analysis &amp;                    knows the difference between statistical &amp;                                    biological significance. In their own &amp;                                            others’ work, seeks competing,                                                          plausible alternative                                           conclusions...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4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5" name="Google Shape;725;p14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726" name="Google Shape;726;p14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27" name="Google Shape;727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8" name="Google Shape;728;p14"/>
            <p:cNvSpPr txBox="1"/>
            <p:nvPr/>
          </p:nvSpPr>
          <p:spPr>
            <a:xfrm rot="1160852">
              <a:off x="5298002" y="3832502"/>
              <a:ext cx="278731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Consistently &amp; proficiently uses technical language to correctly describe what was done, why, &amp; how.                              Sufficient consideration given to limitations,                                  with explicit contextualisation of                              results...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9" name="Google Shape;729;p14"/>
            <p:cNvGrpSpPr/>
            <p:nvPr/>
          </p:nvGrpSpPr>
          <p:grpSpPr>
            <a:xfrm rot="-3047352">
              <a:off x="6380838" y="3201959"/>
              <a:ext cx="288000" cy="2700000"/>
              <a:chOff x="4933853" y="3887464"/>
              <a:chExt cx="288000" cy="2700000"/>
            </a:xfrm>
          </p:grpSpPr>
          <p:cxnSp>
            <p:nvCxnSpPr>
              <p:cNvPr id="730" name="Google Shape;730;p14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31" name="Google Shape;731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2" name="Google Shape;732;p14"/>
            <p:cNvSpPr txBox="1"/>
            <p:nvPr/>
          </p:nvSpPr>
          <p:spPr>
            <a:xfrm rot="-4177716">
              <a:off x="3269183" y="4695672"/>
              <a:ext cx="295037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Practices bioinformatics in an ethical way, &amp; does not promote or tolerate any type of professional or       scientific misconduct. Seeks guidance in how/                when to take appropriate action when                            aware of unethical...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4"/>
            <p:cNvSpPr txBox="1"/>
            <p:nvPr/>
          </p:nvSpPr>
          <p:spPr>
            <a:xfrm rot="2556452">
              <a:off x="4823381" y="4446892"/>
              <a:ext cx="2849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Qualified as an independent scientist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who uses bio-                               informatics methodologies as part of routine                                                       practice. </a:t>
              </a:r>
              <a:r>
                <a:rPr lang="de-DE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Poses novel scientific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</a:t>
              </a:r>
              <a:r>
                <a:rPr lang="de-DE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questions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to…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4"/>
            <p:cNvSpPr txBox="1"/>
            <p:nvPr/>
          </p:nvSpPr>
          <p:spPr>
            <a:xfrm rot="3684230">
              <a:off x="527163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Synthesise, evaluate</a:t>
              </a:r>
              <a:endPara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4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6" name="Google Shape;736;p14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737" name="Google Shape;737;p14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38" name="Google Shape;738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9" name="Google Shape;739;p14"/>
            <p:cNvGrpSpPr/>
            <p:nvPr/>
          </p:nvGrpSpPr>
          <p:grpSpPr>
            <a:xfrm rot="-755987">
              <a:off x="5440337" y="3795513"/>
              <a:ext cx="288000" cy="2716909"/>
              <a:chOff x="4933853" y="3870555"/>
              <a:chExt cx="288000" cy="2716909"/>
            </a:xfrm>
          </p:grpSpPr>
          <p:cxnSp>
            <p:nvCxnSpPr>
              <p:cNvPr id="740" name="Google Shape;740;p14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41" name="Google Shape;741;p14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31859B"/>
              </a:solidFill>
              <a:ln w="9525" cap="flat" cmpd="sng">
                <a:solidFill>
                  <a:srgbClr val="24406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2" name="Google Shape;742;p14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3" name="Google Shape;743;p14"/>
          <p:cNvSpPr txBox="1"/>
          <p:nvPr/>
        </p:nvSpPr>
        <p:spPr>
          <a:xfrm>
            <a:off x="127000" y="105830"/>
            <a:ext cx="3070860" cy="615553"/>
          </a:xfrm>
          <a:prstGeom prst="rect">
            <a:avLst/>
          </a:prstGeom>
          <a:solidFill>
            <a:srgbClr val="31859B"/>
          </a:solidFill>
          <a:ln w="9525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Performance-level descriptors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Journeyman 1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4" name="Google Shape;744;p14"/>
          <p:cNvCxnSpPr/>
          <p:nvPr/>
        </p:nvCxnSpPr>
        <p:spPr>
          <a:xfrm rot="10800000">
            <a:off x="7289803" y="5697377"/>
            <a:ext cx="618065" cy="500223"/>
          </a:xfrm>
          <a:prstGeom prst="straightConnector1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0000" sy="110000" rotWithShape="0">
              <a:srgbClr val="000000">
                <a:alpha val="37647"/>
              </a:srgbClr>
            </a:outerShdw>
          </a:effectLst>
        </p:spPr>
      </p:cxnSp>
      <p:cxnSp>
        <p:nvCxnSpPr>
          <p:cNvPr id="745" name="Google Shape;745;p14"/>
          <p:cNvCxnSpPr/>
          <p:nvPr/>
        </p:nvCxnSpPr>
        <p:spPr>
          <a:xfrm rot="10800000">
            <a:off x="6685847" y="6171505"/>
            <a:ext cx="392286" cy="534095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46" name="Google Shape;746;p14"/>
          <p:cNvCxnSpPr/>
          <p:nvPr/>
        </p:nvCxnSpPr>
        <p:spPr>
          <a:xfrm rot="10800000" flipH="1">
            <a:off x="5063067" y="6540155"/>
            <a:ext cx="8474" cy="292444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20000" sy="120000" rotWithShape="0">
              <a:srgbClr val="000000">
                <a:alpha val="37647"/>
              </a:srgbClr>
            </a:outerShdw>
          </a:effectLst>
        </p:spPr>
      </p:cxnSp>
      <p:sp>
        <p:nvSpPr>
          <p:cNvPr id="747" name="Google Shape;747;p14"/>
          <p:cNvSpPr txBox="1"/>
          <p:nvPr/>
        </p:nvSpPr>
        <p:spPr>
          <a:xfrm rot="-762172">
            <a:off x="5187898" y="5904473"/>
            <a:ext cx="11902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JOURNEYMAN1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8" name="Google Shape;748;p14"/>
          <p:cNvGrpSpPr/>
          <p:nvPr/>
        </p:nvGrpSpPr>
        <p:grpSpPr>
          <a:xfrm>
            <a:off x="76199" y="5642433"/>
            <a:ext cx="2810932" cy="1117598"/>
            <a:chOff x="296335" y="5232401"/>
            <a:chExt cx="2810932" cy="1117598"/>
          </a:xfrm>
        </p:grpSpPr>
        <p:sp>
          <p:nvSpPr>
            <p:cNvPr id="749" name="Google Shape;749;p14"/>
            <p:cNvSpPr/>
            <p:nvPr/>
          </p:nvSpPr>
          <p:spPr>
            <a:xfrm>
              <a:off x="304801" y="5232401"/>
              <a:ext cx="2575986" cy="111759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4"/>
            <p:cNvSpPr txBox="1"/>
            <p:nvPr/>
          </p:nvSpPr>
          <p:spPr>
            <a:xfrm>
              <a:off x="296335" y="5232401"/>
              <a:ext cx="281093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PLDs describe what it should </a:t>
              </a:r>
              <a:r>
                <a:rPr lang="de-DE" sz="16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like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as learners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from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expert demonstration of each KSA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15"/>
          <p:cNvGrpSpPr/>
          <p:nvPr/>
        </p:nvGrpSpPr>
        <p:grpSpPr>
          <a:xfrm>
            <a:off x="842845" y="-746891"/>
            <a:ext cx="8471931" cy="8471931"/>
            <a:chOff x="935979" y="-763824"/>
            <a:chExt cx="8471931" cy="8471931"/>
          </a:xfrm>
        </p:grpSpPr>
        <p:sp>
          <p:nvSpPr>
            <p:cNvPr id="757" name="Google Shape;757;p15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205867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8" name="Google Shape;758;p15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759" name="Google Shape;759;p15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60" name="Google Shape;760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15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762" name="Google Shape;762;p15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63" name="Google Shape;763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4" name="Google Shape;764;p15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765" name="Google Shape;765;p15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66" name="Google Shape;766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7" name="Google Shape;767;p15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768" name="Google Shape;768;p15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69" name="Google Shape;769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15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771" name="Google Shape;771;p15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72" name="Google Shape;772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4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3" name="Google Shape;773;p15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774" name="Google Shape;774;p15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75" name="Google Shape;775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6" name="Google Shape;776;p15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777" name="Google Shape;777;p15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778" name="Google Shape;778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9" name="Google Shape;779;p15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5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5"/>
            <p:cNvSpPr txBox="1"/>
            <p:nvPr/>
          </p:nvSpPr>
          <p:spPr>
            <a:xfrm rot="-2304522">
              <a:off x="2558186" y="49955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5"/>
            <p:cNvSpPr txBox="1"/>
            <p:nvPr/>
          </p:nvSpPr>
          <p:spPr>
            <a:xfrm rot="810857">
              <a:off x="1962060" y="287918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5"/>
            <p:cNvSpPr txBox="1"/>
            <p:nvPr/>
          </p:nvSpPr>
          <p:spPr>
            <a:xfrm rot="2314577">
              <a:off x="2263658" y="21342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5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5"/>
            <p:cNvSpPr txBox="1"/>
            <p:nvPr/>
          </p:nvSpPr>
          <p:spPr>
            <a:xfrm rot="5550904">
              <a:off x="4256271" y="8487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5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 rot="-9922427">
              <a:off x="21542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 rot="10259212">
              <a:off x="2141575" y="481990"/>
              <a:ext cx="6120000" cy="6120000"/>
            </a:xfrm>
            <a:prstGeom prst="pie">
              <a:avLst>
                <a:gd name="adj1" fmla="val 15328397"/>
                <a:gd name="adj2" fmla="val 16605438"/>
              </a:avLst>
            </a:prstGeom>
            <a:solidFill>
              <a:srgbClr val="205867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5"/>
            <p:cNvSpPr txBox="1"/>
            <p:nvPr/>
          </p:nvSpPr>
          <p:spPr>
            <a:xfrm rot="-5211492">
              <a:off x="3732569" y="5157669"/>
              <a:ext cx="275411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Early Postdoctoral Fellow, Principal Investigator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 rot="8808298">
              <a:off x="2111945" y="412142"/>
              <a:ext cx="6120000" cy="6120000"/>
            </a:xfrm>
            <a:prstGeom prst="pie">
              <a:avLst>
                <a:gd name="adj1" fmla="val 15172058"/>
                <a:gd name="adj2" fmla="val 16209441"/>
              </a:avLst>
            </a:prstGeom>
            <a:solidFill>
              <a:srgbClr val="494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5"/>
            <p:cNvSpPr txBox="1"/>
            <p:nvPr/>
          </p:nvSpPr>
          <p:spPr>
            <a:xfrm rot="-2730342">
              <a:off x="2554043" y="4434396"/>
              <a:ext cx="2834750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Makes predictions to inform next stages of experi-mental design process. Evaluates relevant      experimental methods that can be applied                         in any problem. Can generalise to                                 other biological systems...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5"/>
            <p:cNvSpPr txBox="1"/>
            <p:nvPr/>
          </p:nvSpPr>
          <p:spPr>
            <a:xfrm rot="-1063121">
              <a:off x="2056702" y="3903138"/>
              <a:ext cx="281941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Develops robust, well-documented, optimised, repro-ducible code &amp;/or uses tools to address biological problems; moves away from standard                procedures &amp; innovates to                              accommodate new...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5"/>
            <p:cNvSpPr txBox="1"/>
            <p:nvPr/>
          </p:nvSpPr>
          <p:spPr>
            <a:xfrm rot="424994">
              <a:off x="1812621" y="3142602"/>
              <a:ext cx="294263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Formulates innovative biological problems that require interdisciplinary solutions. Integrates methods                     &amp; results to derive &amp; contextualise                                solutions to biological problems.                               Consistently tests...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5"/>
            <p:cNvSpPr txBox="1"/>
            <p:nvPr/>
          </p:nvSpPr>
          <p:spPr>
            <a:xfrm rot="2196194">
              <a:off x="1921144" y="2308921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Independently defines &amp; articulates theoretical or methodological problems based on critical              reviews of relevant knowledge-bases.                       Knows the hallmarks of                                      questionable                                                               research...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5"/>
            <p:cNvSpPr txBox="1"/>
            <p:nvPr/>
          </p:nvSpPr>
          <p:spPr>
            <a:xfrm rot="3565422">
              <a:off x="2397394" y="1578672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Independently generates testable hypotheses that are scientifically innovative as well as feasible            (possible for economic reasons, time,                      impact,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.). In own &amp; others’                                      work, recognises that,                                                             &amp; articulates…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5"/>
            <p:cNvSpPr txBox="1"/>
            <p:nvPr/>
          </p:nvSpPr>
          <p:spPr>
            <a:xfrm rot="5047263">
              <a:off x="3133993" y="1153221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Independently designs appropriate &amp; reproducible experiments &amp; other data-collection projects,           using methodologies that are aligned                            with the testing of specific                                                       hypotheses. Consistently                                         identifies...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5"/>
            <p:cNvSpPr txBox="1"/>
            <p:nvPr/>
          </p:nvSpPr>
          <p:spPr>
            <a:xfrm rot="-5095062">
              <a:off x="4156343" y="11970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Identifies data that are directly relevant to a problem     of own or others’ devising. Consistently identifies,          &amp; evaluates strengths &amp; weaknesses of,                       variety of data resources                                                    that can...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5"/>
            <p:cNvSpPr txBox="1"/>
            <p:nvPr/>
          </p:nvSpPr>
          <p:spPr>
            <a:xfrm rot="-3653114">
              <a:off x="5047682" y="140856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Recognises if/when the necessary methods, pipe-lines &amp; workflows to tackle a scientific                         question do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 yet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exist. Consist-                          ently controls false discovery                                  rates to promote repro-                                     ducible results...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5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1" name="Google Shape;801;p15"/>
            <p:cNvGrpSpPr/>
            <p:nvPr/>
          </p:nvGrpSpPr>
          <p:grpSpPr>
            <a:xfrm rot="-7650940">
              <a:off x="6398539" y="805229"/>
              <a:ext cx="288000" cy="2725948"/>
              <a:chOff x="4933852" y="3861516"/>
              <a:chExt cx="288000" cy="2725948"/>
            </a:xfrm>
          </p:grpSpPr>
          <p:cxnSp>
            <p:nvCxnSpPr>
              <p:cNvPr id="802" name="Google Shape;802;p15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03" name="Google Shape;803;p15"/>
              <p:cNvSpPr/>
              <p:nvPr/>
            </p:nvSpPr>
            <p:spPr>
              <a:xfrm>
                <a:off x="4933852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4" name="Google Shape;804;p15"/>
            <p:cNvSpPr txBox="1"/>
            <p:nvPr/>
          </p:nvSpPr>
          <p:spPr>
            <a:xfrm rot="-2154580">
              <a:off x="5411886" y="2133084"/>
              <a:ext cx="2696257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Interprets own &amp; others’ results critically &amp; with res-pect to the analysis plan; seeks/promotes align-       ment of methods, results, &amp; interpretation.            Prioritises interpretable &amp;                            reproducible results...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5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6" name="Google Shape;806;p15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807" name="Google Shape;807;p15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08" name="Google Shape;808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9" name="Google Shape;809;p15"/>
            <p:cNvSpPr txBox="1"/>
            <p:nvPr/>
          </p:nvSpPr>
          <p:spPr>
            <a:xfrm rot="-652809">
              <a:off x="5531707" y="2944541"/>
              <a:ext cx="278014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Expertly contextualises results &amp; conclusions with    prior literature, across experiments or studies,               &amp; within any given document (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e.g.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                    manuscript, write-up). Strives                                               to fully contextualise                                           conclusions...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5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1" name="Google Shape;811;p15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812" name="Google Shape;812;p15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13" name="Google Shape;813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4" name="Google Shape;814;p15"/>
            <p:cNvSpPr txBox="1"/>
            <p:nvPr/>
          </p:nvSpPr>
          <p:spPr>
            <a:xfrm rot="1160852">
              <a:off x="5323402" y="3857903"/>
              <a:ext cx="278731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 an expert communicator &amp; reviewer of scientific com-munication; adheres to &amp; promotes disciplinary standards for communication. Com-                     municates in a manner that is                              consistent with...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5" name="Google Shape;815;p15"/>
            <p:cNvGrpSpPr/>
            <p:nvPr/>
          </p:nvGrpSpPr>
          <p:grpSpPr>
            <a:xfrm rot="-3047352">
              <a:off x="6380838" y="3201959"/>
              <a:ext cx="288000" cy="2700000"/>
              <a:chOff x="4933853" y="3887464"/>
              <a:chExt cx="288000" cy="2700000"/>
            </a:xfrm>
          </p:grpSpPr>
          <p:cxnSp>
            <p:nvCxnSpPr>
              <p:cNvPr id="816" name="Google Shape;816;p15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17" name="Google Shape;817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8" name="Google Shape;818;p15"/>
            <p:cNvSpPr txBox="1"/>
            <p:nvPr/>
          </p:nvSpPr>
          <p:spPr>
            <a:xfrm rot="-4177716">
              <a:off x="3269183" y="4695672"/>
              <a:ext cx="295037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Practices, &amp; encourages all others to practice, bio-informatics in an ethical way. Does not promote or   tolerate any type of professional or scientific       misconduct. Takes appropriate                                          action when aware of…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5"/>
            <p:cNvSpPr txBox="1"/>
            <p:nvPr/>
          </p:nvSpPr>
          <p:spPr>
            <a:xfrm rot="2556452">
              <a:off x="4810681" y="4446892"/>
              <a:ext cx="2849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Independent scientist who expertly integrates</a:t>
              </a:r>
              <a:r>
                <a:rPr lang="de-DE"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bio-informatics &amp; more traditional methodologies, as                                 needed, to achieve desired objectives                                   &amp; contribute... </a:t>
              </a:r>
              <a:endPara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5"/>
            <p:cNvSpPr txBox="1"/>
            <p:nvPr/>
          </p:nvSpPr>
          <p:spPr>
            <a:xfrm rot="3684230">
              <a:off x="527163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Evaluate</a:t>
              </a:r>
              <a:endPara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5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2" name="Google Shape;822;p15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823" name="Google Shape;823;p15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24" name="Google Shape;824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953735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 rot="-755987">
              <a:off x="5440337" y="3795513"/>
              <a:ext cx="288000" cy="2716909"/>
              <a:chOff x="4933853" y="3870555"/>
              <a:chExt cx="288000" cy="2716909"/>
            </a:xfrm>
          </p:grpSpPr>
          <p:cxnSp>
            <p:nvCxnSpPr>
              <p:cNvPr id="826" name="Google Shape;826;p15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27" name="Google Shape;827;p15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20586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9" name="Google Shape;829;p15"/>
          <p:cNvSpPr txBox="1"/>
          <p:nvPr/>
        </p:nvSpPr>
        <p:spPr>
          <a:xfrm>
            <a:off x="101601" y="80434"/>
            <a:ext cx="3070860" cy="615553"/>
          </a:xfrm>
          <a:prstGeom prst="rect">
            <a:avLst/>
          </a:prstGeom>
          <a:solidFill>
            <a:srgbClr val="2058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Performance-level descriptors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Journeyman 2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15"/>
          <p:cNvCxnSpPr/>
          <p:nvPr/>
        </p:nvCxnSpPr>
        <p:spPr>
          <a:xfrm rot="10800000">
            <a:off x="7179738" y="5731245"/>
            <a:ext cx="660398" cy="534088"/>
          </a:xfrm>
          <a:prstGeom prst="straightConnector1">
            <a:avLst/>
          </a:prstGeom>
          <a:noFill/>
          <a:ln w="38100" cap="flat" cmpd="sng">
            <a:solidFill>
              <a:srgbClr val="494429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31" name="Google Shape;831;p15"/>
          <p:cNvCxnSpPr/>
          <p:nvPr/>
        </p:nvCxnSpPr>
        <p:spPr>
          <a:xfrm rot="10800000">
            <a:off x="6550383" y="6171503"/>
            <a:ext cx="375351" cy="6441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832" name="Google Shape;832;p15"/>
          <p:cNvCxnSpPr/>
          <p:nvPr/>
        </p:nvCxnSpPr>
        <p:spPr>
          <a:xfrm rot="10800000">
            <a:off x="5035556" y="6567671"/>
            <a:ext cx="6344" cy="283979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20000" sy="120000" rotWithShape="0">
              <a:srgbClr val="000000">
                <a:alpha val="37647"/>
              </a:srgbClr>
            </a:outerShdw>
          </a:effectLst>
        </p:spPr>
      </p:cxnSp>
      <p:sp>
        <p:nvSpPr>
          <p:cNvPr id="833" name="Google Shape;833;p15"/>
          <p:cNvSpPr txBox="1"/>
          <p:nvPr/>
        </p:nvSpPr>
        <p:spPr>
          <a:xfrm rot="-762172">
            <a:off x="5098998" y="5904473"/>
            <a:ext cx="11902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JOURNEYMAN2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4" name="Google Shape;834;p15"/>
          <p:cNvGrpSpPr/>
          <p:nvPr/>
        </p:nvGrpSpPr>
        <p:grpSpPr>
          <a:xfrm>
            <a:off x="76199" y="5642433"/>
            <a:ext cx="2810932" cy="1117598"/>
            <a:chOff x="296335" y="5232401"/>
            <a:chExt cx="2810932" cy="1117598"/>
          </a:xfrm>
        </p:grpSpPr>
        <p:sp>
          <p:nvSpPr>
            <p:cNvPr id="835" name="Google Shape;835;p15"/>
            <p:cNvSpPr/>
            <p:nvPr/>
          </p:nvSpPr>
          <p:spPr>
            <a:xfrm>
              <a:off x="304801" y="5232401"/>
              <a:ext cx="2575986" cy="111759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5"/>
            <p:cNvSpPr txBox="1"/>
            <p:nvPr/>
          </p:nvSpPr>
          <p:spPr>
            <a:xfrm>
              <a:off x="296335" y="5232401"/>
              <a:ext cx="281093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PLDs describe what it should </a:t>
              </a:r>
              <a:r>
                <a:rPr lang="de-DE" sz="16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like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as learners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from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de-DE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</a:t>
              </a:r>
              <a:r>
                <a:rPr lang="de-DE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expert demonstration of each KSA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6"/>
          <p:cNvSpPr/>
          <p:nvPr/>
        </p:nvSpPr>
        <p:spPr>
          <a:xfrm>
            <a:off x="1826846" y="109581"/>
            <a:ext cx="6480000" cy="6480000"/>
          </a:xfrm>
          <a:prstGeom prst="ellipse">
            <a:avLst/>
          </a:prstGeom>
          <a:solidFill>
            <a:srgbClr val="DAEEF3"/>
          </a:solidFill>
          <a:ln w="9525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6"/>
          <p:cNvSpPr/>
          <p:nvPr/>
        </p:nvSpPr>
        <p:spPr>
          <a:xfrm>
            <a:off x="2366846" y="649581"/>
            <a:ext cx="5400000" cy="5400000"/>
          </a:xfrm>
          <a:prstGeom prst="ellipse">
            <a:avLst/>
          </a:prstGeom>
          <a:solidFill>
            <a:srgbClr val="B6DDE7"/>
          </a:solidFill>
          <a:ln w="9525" cap="flat" cmpd="sng">
            <a:solidFill>
              <a:srgbClr val="B7CCE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6"/>
          <p:cNvSpPr/>
          <p:nvPr/>
        </p:nvSpPr>
        <p:spPr>
          <a:xfrm>
            <a:off x="2906846" y="1189581"/>
            <a:ext cx="4320000" cy="4320000"/>
          </a:xfrm>
          <a:prstGeom prst="ellipse">
            <a:avLst/>
          </a:prstGeom>
          <a:solidFill>
            <a:srgbClr val="92CCDC"/>
          </a:solidFill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6"/>
          <p:cNvSpPr/>
          <p:nvPr/>
        </p:nvSpPr>
        <p:spPr>
          <a:xfrm>
            <a:off x="3446846" y="1729581"/>
            <a:ext cx="3240000" cy="3240000"/>
          </a:xfrm>
          <a:prstGeom prst="ellipse">
            <a:avLst/>
          </a:prstGeom>
          <a:solidFill>
            <a:srgbClr val="31859B"/>
          </a:solidFill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6"/>
          <p:cNvSpPr/>
          <p:nvPr/>
        </p:nvSpPr>
        <p:spPr>
          <a:xfrm>
            <a:off x="3986847" y="2269582"/>
            <a:ext cx="2159998" cy="2159998"/>
          </a:xfrm>
          <a:prstGeom prst="ellipse">
            <a:avLst/>
          </a:prstGeom>
          <a:solidFill>
            <a:srgbClr val="205867"/>
          </a:solidFill>
          <a:ln w="9525" cap="flat" cmpd="sng">
            <a:solidFill>
              <a:srgbClr val="0F24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7" name="Google Shape;847;p16"/>
          <p:cNvGrpSpPr/>
          <p:nvPr/>
        </p:nvGrpSpPr>
        <p:grpSpPr>
          <a:xfrm>
            <a:off x="3459586" y="3792933"/>
            <a:ext cx="1530923" cy="2678052"/>
            <a:chOff x="3459586" y="3790816"/>
            <a:chExt cx="1530923" cy="2678052"/>
          </a:xfrm>
        </p:grpSpPr>
        <p:grpSp>
          <p:nvGrpSpPr>
            <p:cNvPr id="848" name="Google Shape;848;p16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849" name="Google Shape;849;p16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50" name="Google Shape;850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4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>
                      <a:alpha val="74901"/>
                    </a:srgbClr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3"/>
                  </a:gs>
                  <a:gs pos="10000">
                    <a:schemeClr val="accent3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5" name="Google Shape;855;p16"/>
            <p:cNvSpPr txBox="1"/>
            <p:nvPr/>
          </p:nvSpPr>
          <p:spPr>
            <a:xfrm rot="-4096096">
              <a:off x="3462354" y="570107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6" name="Google Shape;856;p16"/>
          <p:cNvSpPr/>
          <p:nvPr/>
        </p:nvSpPr>
        <p:spPr>
          <a:xfrm rot="-6766213">
            <a:off x="1811377" y="340175"/>
            <a:ext cx="6120000" cy="6120000"/>
          </a:xfrm>
          <a:prstGeom prst="pie">
            <a:avLst>
              <a:gd name="adj1" fmla="val 14095189"/>
              <a:gd name="adj2" fmla="val 17417361"/>
            </a:avLst>
          </a:prstGeom>
          <a:gradFill>
            <a:gsLst>
              <a:gs pos="0">
                <a:srgbClr val="7F7F7F">
                  <a:alpha val="80000"/>
                </a:srgbClr>
              </a:gs>
              <a:gs pos="25000">
                <a:srgbClr val="A5A5A5">
                  <a:alpha val="80000"/>
                </a:srgbClr>
              </a:gs>
              <a:gs pos="50000">
                <a:srgbClr val="BFBFBF">
                  <a:alpha val="80000"/>
                </a:srgbClr>
              </a:gs>
              <a:gs pos="75000">
                <a:srgbClr val="D8D8D8">
                  <a:alpha val="80000"/>
                </a:srgbClr>
              </a:gs>
              <a:gs pos="100000">
                <a:srgbClr val="F2F2F2">
                  <a:alpha val="8000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7" name="Google Shape;857;p16"/>
          <p:cNvGrpSpPr/>
          <p:nvPr/>
        </p:nvGrpSpPr>
        <p:grpSpPr>
          <a:xfrm>
            <a:off x="1881866" y="3360748"/>
            <a:ext cx="2688867" cy="1228275"/>
            <a:chOff x="1881866" y="3358631"/>
            <a:chExt cx="2688867" cy="1228275"/>
          </a:xfrm>
        </p:grpSpPr>
        <p:grpSp>
          <p:nvGrpSpPr>
            <p:cNvPr id="858" name="Google Shape;858;p16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859" name="Google Shape;859;p16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60" name="Google Shape;860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>
                      <a:alpha val="74901"/>
                    </a:srgbClr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5" name="Google Shape;865;p16"/>
            <p:cNvSpPr txBox="1"/>
            <p:nvPr/>
          </p:nvSpPr>
          <p:spPr>
            <a:xfrm rot="-1047629">
              <a:off x="1911903" y="40223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16"/>
          <p:cNvGrpSpPr/>
          <p:nvPr/>
        </p:nvGrpSpPr>
        <p:grpSpPr>
          <a:xfrm>
            <a:off x="2384432" y="3602561"/>
            <a:ext cx="2356583" cy="2073859"/>
            <a:chOff x="2384432" y="3600444"/>
            <a:chExt cx="2356583" cy="2073859"/>
          </a:xfrm>
        </p:grpSpPr>
        <p:grpSp>
          <p:nvGrpSpPr>
            <p:cNvPr id="867" name="Google Shape;867;p16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868" name="Google Shape;868;p16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69" name="Google Shape;869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F79646">
                      <a:alpha val="74901"/>
                    </a:srgbClr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4" name="Google Shape;874;p16"/>
            <p:cNvSpPr txBox="1"/>
            <p:nvPr/>
          </p:nvSpPr>
          <p:spPr>
            <a:xfrm rot="-2469716">
              <a:off x="2545486" y="51479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16"/>
          <p:cNvGrpSpPr/>
          <p:nvPr/>
        </p:nvGrpSpPr>
        <p:grpSpPr>
          <a:xfrm>
            <a:off x="1771224" y="2487805"/>
            <a:ext cx="2812236" cy="929490"/>
            <a:chOff x="1771224" y="2485688"/>
            <a:chExt cx="2812236" cy="929490"/>
          </a:xfrm>
        </p:grpSpPr>
        <p:grpSp>
          <p:nvGrpSpPr>
            <p:cNvPr id="876" name="Google Shape;876;p16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877" name="Google Shape;877;p16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78" name="Google Shape;878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3" name="Google Shape;883;p16"/>
            <p:cNvSpPr txBox="1"/>
            <p:nvPr/>
          </p:nvSpPr>
          <p:spPr>
            <a:xfrm rot="582505">
              <a:off x="1777910" y="297443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16"/>
          <p:cNvGrpSpPr/>
          <p:nvPr/>
        </p:nvGrpSpPr>
        <p:grpSpPr>
          <a:xfrm>
            <a:off x="2184682" y="1221305"/>
            <a:ext cx="2546447" cy="1906965"/>
            <a:chOff x="2184682" y="1219188"/>
            <a:chExt cx="2546447" cy="1906965"/>
          </a:xfrm>
        </p:grpSpPr>
        <p:grpSp>
          <p:nvGrpSpPr>
            <p:cNvPr id="885" name="Google Shape;885;p16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886" name="Google Shape;886;p16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87" name="Google Shape;887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2" name="Google Shape;892;p16"/>
            <p:cNvSpPr txBox="1"/>
            <p:nvPr/>
          </p:nvSpPr>
          <p:spPr>
            <a:xfrm rot="2050024">
              <a:off x="2041408" y="21596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16"/>
          <p:cNvGrpSpPr/>
          <p:nvPr/>
        </p:nvGrpSpPr>
        <p:grpSpPr>
          <a:xfrm>
            <a:off x="3315247" y="327577"/>
            <a:ext cx="1622849" cy="2592052"/>
            <a:chOff x="3315247" y="325460"/>
            <a:chExt cx="1622849" cy="2592052"/>
          </a:xfrm>
        </p:grpSpPr>
        <p:grpSp>
          <p:nvGrpSpPr>
            <p:cNvPr id="894" name="Google Shape;894;p16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895" name="Google Shape;895;p16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896" name="Google Shape;896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1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1" name="Google Shape;901;p16"/>
            <p:cNvSpPr txBox="1"/>
            <p:nvPr/>
          </p:nvSpPr>
          <p:spPr>
            <a:xfrm rot="3680487">
              <a:off x="2980131" y="10971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16"/>
          <p:cNvGrpSpPr/>
          <p:nvPr/>
        </p:nvGrpSpPr>
        <p:grpSpPr>
          <a:xfrm>
            <a:off x="4776946" y="38090"/>
            <a:ext cx="544421" cy="2757944"/>
            <a:chOff x="4776946" y="35973"/>
            <a:chExt cx="544421" cy="2757944"/>
          </a:xfrm>
        </p:grpSpPr>
        <p:grpSp>
          <p:nvGrpSpPr>
            <p:cNvPr id="903" name="Google Shape;903;p16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904" name="Google Shape;904;p16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905" name="Google Shape;905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0" name="Google Shape;910;p16"/>
            <p:cNvSpPr txBox="1"/>
            <p:nvPr/>
          </p:nvSpPr>
          <p:spPr>
            <a:xfrm rot="5400000">
              <a:off x="4122921" y="689998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16"/>
          <p:cNvGrpSpPr/>
          <p:nvPr/>
        </p:nvGrpSpPr>
        <p:grpSpPr>
          <a:xfrm>
            <a:off x="5166912" y="196149"/>
            <a:ext cx="1469830" cy="2719927"/>
            <a:chOff x="5166912" y="194032"/>
            <a:chExt cx="1469830" cy="2719927"/>
          </a:xfrm>
        </p:grpSpPr>
        <p:grpSp>
          <p:nvGrpSpPr>
            <p:cNvPr id="912" name="Google Shape;912;p16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913" name="Google Shape;913;p16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914" name="Google Shape;914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1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9" name="Google Shape;919;p16"/>
            <p:cNvSpPr txBox="1"/>
            <p:nvPr/>
          </p:nvSpPr>
          <p:spPr>
            <a:xfrm rot="-3812665">
              <a:off x="5069433" y="893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16"/>
          <p:cNvGrpSpPr/>
          <p:nvPr/>
        </p:nvGrpSpPr>
        <p:grpSpPr>
          <a:xfrm>
            <a:off x="5392803" y="1013304"/>
            <a:ext cx="2337572" cy="2088556"/>
            <a:chOff x="5392803" y="1011187"/>
            <a:chExt cx="2337572" cy="2088556"/>
          </a:xfrm>
        </p:grpSpPr>
        <p:grpSp>
          <p:nvGrpSpPr>
            <p:cNvPr id="921" name="Google Shape;921;p16"/>
            <p:cNvGrpSpPr/>
            <p:nvPr/>
          </p:nvGrpSpPr>
          <p:grpSpPr>
            <a:xfrm rot="-7650940">
              <a:off x="6417589" y="792528"/>
              <a:ext cx="288000" cy="2725948"/>
              <a:chOff x="4933853" y="3861516"/>
              <a:chExt cx="288000" cy="2725948"/>
            </a:xfrm>
          </p:grpSpPr>
          <p:cxnSp>
            <p:nvCxnSpPr>
              <p:cNvPr id="922" name="Google Shape;922;p16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923" name="Google Shape;923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8" name="Google Shape;928;p16"/>
            <p:cNvSpPr txBox="1"/>
            <p:nvPr/>
          </p:nvSpPr>
          <p:spPr>
            <a:xfrm rot="-2286644">
              <a:off x="5201141" y="17861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16"/>
          <p:cNvGrpSpPr/>
          <p:nvPr/>
        </p:nvGrpSpPr>
        <p:grpSpPr>
          <a:xfrm>
            <a:off x="5569995" y="2151413"/>
            <a:ext cx="2691495" cy="1234263"/>
            <a:chOff x="5569995" y="2149296"/>
            <a:chExt cx="2691495" cy="1234263"/>
          </a:xfrm>
        </p:grpSpPr>
        <p:grpSp>
          <p:nvGrpSpPr>
            <p:cNvPr id="930" name="Google Shape;930;p16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931" name="Google Shape;931;p16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932" name="Google Shape;932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7" name="Google Shape;937;p16"/>
            <p:cNvSpPr txBox="1"/>
            <p:nvPr/>
          </p:nvSpPr>
          <p:spPr>
            <a:xfrm rot="-997977">
              <a:off x="6322869" y="242072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16"/>
          <p:cNvGrpSpPr/>
          <p:nvPr/>
        </p:nvGrpSpPr>
        <p:grpSpPr>
          <a:xfrm>
            <a:off x="5569380" y="3202818"/>
            <a:ext cx="2832624" cy="1059537"/>
            <a:chOff x="5569380" y="3200701"/>
            <a:chExt cx="2832624" cy="1059537"/>
          </a:xfrm>
        </p:grpSpPr>
        <p:grpSp>
          <p:nvGrpSpPr>
            <p:cNvPr id="939" name="Google Shape;939;p16"/>
            <p:cNvGrpSpPr/>
            <p:nvPr/>
          </p:nvGrpSpPr>
          <p:grpSpPr>
            <a:xfrm rot="-4570352">
              <a:off x="678225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940" name="Google Shape;940;p16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941" name="Google Shape;941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6"/>
              <p:cNvSpPr/>
              <p:nvPr/>
            </p:nvSpPr>
            <p:spPr>
              <a:xfrm>
                <a:off x="4933853" y="4179186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6" name="Google Shape;946;p16"/>
            <p:cNvSpPr txBox="1"/>
            <p:nvPr/>
          </p:nvSpPr>
          <p:spPr>
            <a:xfrm rot="651981">
              <a:off x="5830450" y="34405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16"/>
          <p:cNvGrpSpPr/>
          <p:nvPr/>
        </p:nvGrpSpPr>
        <p:grpSpPr>
          <a:xfrm>
            <a:off x="5388904" y="3601764"/>
            <a:ext cx="2462436" cy="1936442"/>
            <a:chOff x="5388904" y="3599647"/>
            <a:chExt cx="2462436" cy="1936442"/>
          </a:xfrm>
        </p:grpSpPr>
        <p:grpSp>
          <p:nvGrpSpPr>
            <p:cNvPr id="948" name="Google Shape;948;p16"/>
            <p:cNvGrpSpPr/>
            <p:nvPr/>
          </p:nvGrpSpPr>
          <p:grpSpPr>
            <a:xfrm rot="-3047352">
              <a:off x="6380428" y="3217868"/>
              <a:ext cx="296284" cy="2700000"/>
              <a:chOff x="4925569" y="3887464"/>
              <a:chExt cx="296284" cy="2700000"/>
            </a:xfrm>
          </p:grpSpPr>
          <p:cxnSp>
            <p:nvCxnSpPr>
              <p:cNvPr id="949" name="Google Shape;949;p16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950" name="Google Shape;950;p16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6"/>
              <p:cNvSpPr/>
              <p:nvPr/>
            </p:nvSpPr>
            <p:spPr>
              <a:xfrm>
                <a:off x="4925569" y="4169560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16"/>
              <p:cNvSpPr/>
              <p:nvPr/>
            </p:nvSpPr>
            <p:spPr>
              <a:xfrm>
                <a:off x="4933853" y="471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rgbClr val="953734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6"/>
              <p:cNvSpPr/>
              <p:nvPr/>
            </p:nvSpPr>
            <p:spPr>
              <a:xfrm>
                <a:off x="4933853" y="525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9BBB59"/>
                  </a:gs>
                  <a:gs pos="10000">
                    <a:srgbClr val="9BBB59"/>
                  </a:gs>
                  <a:gs pos="50000">
                    <a:srgbClr val="FFFF00"/>
                  </a:gs>
                  <a:gs pos="90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6"/>
              <p:cNvSpPr/>
              <p:nvPr/>
            </p:nvSpPr>
            <p:spPr>
              <a:xfrm>
                <a:off x="4933853" y="5799187"/>
                <a:ext cx="288000" cy="24827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4BACC6"/>
                  </a:gs>
                  <a:gs pos="100000">
                    <a:schemeClr val="accent3"/>
                  </a:gs>
                </a:gsLst>
                <a:lin ang="16200000" scaled="0"/>
              </a:gra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5" name="Google Shape;955;p16"/>
            <p:cNvSpPr txBox="1"/>
            <p:nvPr/>
          </p:nvSpPr>
          <p:spPr>
            <a:xfrm rot="2312614">
              <a:off x="6629408" y="473775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16"/>
          <p:cNvGrpSpPr/>
          <p:nvPr/>
        </p:nvGrpSpPr>
        <p:grpSpPr>
          <a:xfrm>
            <a:off x="1607528" y="60132"/>
            <a:ext cx="7001811" cy="7001811"/>
            <a:chOff x="1514394" y="49548"/>
            <a:chExt cx="7001811" cy="7001811"/>
          </a:xfrm>
        </p:grpSpPr>
        <p:sp>
          <p:nvSpPr>
            <p:cNvPr id="957" name="Google Shape;957;p16"/>
            <p:cNvSpPr/>
            <p:nvPr/>
          </p:nvSpPr>
          <p:spPr>
            <a:xfrm rot="-10260149">
              <a:off x="1955300" y="490454"/>
              <a:ext cx="6120000" cy="6120000"/>
            </a:xfrm>
            <a:prstGeom prst="pie">
              <a:avLst>
                <a:gd name="adj1" fmla="val 15366202"/>
                <a:gd name="adj2" fmla="val 16750998"/>
              </a:avLst>
            </a:prstGeom>
            <a:gradFill>
              <a:gsLst>
                <a:gs pos="0">
                  <a:srgbClr val="F2F2F2">
                    <a:alpha val="74901"/>
                  </a:srgbClr>
                </a:gs>
                <a:gs pos="25000">
                  <a:srgbClr val="D8D8D8">
                    <a:alpha val="74901"/>
                  </a:srgbClr>
                </a:gs>
                <a:gs pos="50000">
                  <a:srgbClr val="BFBFBF">
                    <a:alpha val="74901"/>
                  </a:srgbClr>
                </a:gs>
                <a:gs pos="75000">
                  <a:srgbClr val="A5A5A5">
                    <a:alpha val="74901"/>
                  </a:srgbClr>
                </a:gs>
                <a:gs pos="100000">
                  <a:srgbClr val="7F7F7F">
                    <a:alpha val="74901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8" name="Google Shape;958;p16"/>
            <p:cNvGrpSpPr/>
            <p:nvPr/>
          </p:nvGrpSpPr>
          <p:grpSpPr>
            <a:xfrm rot="547529">
              <a:off x="4287132" y="3984762"/>
              <a:ext cx="1115602" cy="2469201"/>
              <a:chOff x="4664354" y="3819818"/>
              <a:chExt cx="1115602" cy="2469201"/>
            </a:xfrm>
          </p:grpSpPr>
          <p:sp>
            <p:nvSpPr>
              <p:cNvPr id="959" name="Google Shape;959;p16"/>
              <p:cNvSpPr txBox="1"/>
              <p:nvPr/>
            </p:nvSpPr>
            <p:spPr>
              <a:xfrm rot="-547529">
                <a:off x="4947937" y="5993385"/>
                <a:ext cx="64277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Early UG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16"/>
              <p:cNvSpPr txBox="1"/>
              <p:nvPr/>
            </p:nvSpPr>
            <p:spPr>
              <a:xfrm rot="-703568">
                <a:off x="4693989" y="5412105"/>
                <a:ext cx="105633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Early Masters, late UG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16"/>
              <p:cNvSpPr txBox="1"/>
              <p:nvPr/>
            </p:nvSpPr>
            <p:spPr>
              <a:xfrm rot="-547529">
                <a:off x="4757561" y="4846751"/>
                <a:ext cx="88118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Early PhD, late Masters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16"/>
              <p:cNvSpPr txBox="1"/>
              <p:nvPr/>
            </p:nvSpPr>
            <p:spPr>
              <a:xfrm rot="-613237">
                <a:off x="4826097" y="4383261"/>
                <a:ext cx="72144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Early PDF,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late PhD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16"/>
              <p:cNvSpPr txBox="1"/>
              <p:nvPr/>
            </p:nvSpPr>
            <p:spPr>
              <a:xfrm rot="-490737">
                <a:off x="4914317" y="3852169"/>
                <a:ext cx="48341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6600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PI, PDF</a:t>
                </a:r>
                <a:endParaRPr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4" name="Google Shape;964;p16"/>
          <p:cNvGrpSpPr/>
          <p:nvPr/>
        </p:nvGrpSpPr>
        <p:grpSpPr>
          <a:xfrm>
            <a:off x="980673" y="-685263"/>
            <a:ext cx="8458745" cy="8458745"/>
            <a:chOff x="980673" y="-687380"/>
            <a:chExt cx="8458745" cy="8458745"/>
          </a:xfrm>
        </p:grpSpPr>
        <p:sp>
          <p:nvSpPr>
            <p:cNvPr id="965" name="Google Shape;965;p16"/>
            <p:cNvSpPr/>
            <p:nvPr/>
          </p:nvSpPr>
          <p:spPr>
            <a:xfrm rot="8833459">
              <a:off x="2150045" y="481992"/>
              <a:ext cx="6120000" cy="6120000"/>
            </a:xfrm>
            <a:prstGeom prst="pie">
              <a:avLst>
                <a:gd name="adj1" fmla="val 15192936"/>
                <a:gd name="adj2" fmla="val 16661975"/>
              </a:avLst>
            </a:prstGeom>
            <a:gradFill>
              <a:gsLst>
                <a:gs pos="0">
                  <a:srgbClr val="8064A2">
                    <a:alpha val="74901"/>
                  </a:srgbClr>
                </a:gs>
                <a:gs pos="5000">
                  <a:srgbClr val="8064A2">
                    <a:alpha val="74901"/>
                  </a:srgbClr>
                </a:gs>
                <a:gs pos="25000">
                  <a:srgbClr val="4BACC6">
                    <a:alpha val="74901"/>
                  </a:srgbClr>
                </a:gs>
                <a:gs pos="40000">
                  <a:srgbClr val="C2D59B">
                    <a:alpha val="74901"/>
                  </a:srgbClr>
                </a:gs>
                <a:gs pos="45000">
                  <a:srgbClr val="FFFF00">
                    <a:alpha val="74901"/>
                  </a:srgbClr>
                </a:gs>
                <a:gs pos="60000">
                  <a:srgbClr val="F79646">
                    <a:alpha val="74901"/>
                  </a:srgbClr>
                </a:gs>
                <a:gs pos="86000">
                  <a:srgbClr val="C0504D">
                    <a:alpha val="74901"/>
                  </a:srgbClr>
                </a:gs>
                <a:gs pos="100000">
                  <a:srgbClr val="C0504D">
                    <a:alpha val="74901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6" name="Google Shape;966;p16"/>
            <p:cNvGrpSpPr/>
            <p:nvPr/>
          </p:nvGrpSpPr>
          <p:grpSpPr>
            <a:xfrm rot="-1159239">
              <a:off x="5716266" y="3683960"/>
              <a:ext cx="1249290" cy="2360798"/>
              <a:chOff x="5184074" y="3916331"/>
              <a:chExt cx="1249290" cy="2360798"/>
            </a:xfrm>
          </p:grpSpPr>
          <p:sp>
            <p:nvSpPr>
              <p:cNvPr id="967" name="Google Shape;967;p16"/>
              <p:cNvSpPr txBox="1"/>
              <p:nvPr/>
            </p:nvSpPr>
            <p:spPr>
              <a:xfrm rot="-953132">
                <a:off x="5670584" y="5933886"/>
                <a:ext cx="74327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B1, early 2</a:t>
                </a:r>
                <a:endParaRPr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6"/>
              <p:cNvSpPr txBox="1"/>
              <p:nvPr/>
            </p:nvSpPr>
            <p:spPr>
              <a:xfrm rot="-848218">
                <a:off x="5637035" y="5440913"/>
                <a:ext cx="42580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B2-3</a:t>
                </a:r>
                <a:endParaRPr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6"/>
              <p:cNvSpPr txBox="1"/>
              <p:nvPr/>
            </p:nvSpPr>
            <p:spPr>
              <a:xfrm rot="-687629">
                <a:off x="5334821" y="4860378"/>
                <a:ext cx="68013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B3-4, early 5</a:t>
                </a:r>
                <a:endParaRPr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6"/>
              <p:cNvSpPr txBox="1"/>
              <p:nvPr/>
            </p:nvSpPr>
            <p:spPr>
              <a:xfrm rot="-613237">
                <a:off x="5222413" y="4353957"/>
                <a:ext cx="58297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B5, early 6</a:t>
                </a:r>
                <a:endParaRPr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6"/>
              <p:cNvSpPr txBox="1"/>
              <p:nvPr/>
            </p:nvSpPr>
            <p:spPr>
              <a:xfrm rot="-490737">
                <a:off x="5199953" y="3937951"/>
                <a:ext cx="32154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B6</a:t>
                </a:r>
                <a:endParaRPr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2" name="Google Shape;972;p16"/>
          <p:cNvGrpSpPr/>
          <p:nvPr/>
        </p:nvGrpSpPr>
        <p:grpSpPr>
          <a:xfrm>
            <a:off x="5166134" y="3846194"/>
            <a:ext cx="908833" cy="2658695"/>
            <a:chOff x="5166134" y="3844077"/>
            <a:chExt cx="908833" cy="2658695"/>
          </a:xfrm>
        </p:grpSpPr>
        <p:cxnSp>
          <p:nvCxnSpPr>
            <p:cNvPr id="973" name="Google Shape;973;p16"/>
            <p:cNvCxnSpPr/>
            <p:nvPr/>
          </p:nvCxnSpPr>
          <p:spPr>
            <a:xfrm>
              <a:off x="5571682" y="3797897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0F243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974" name="Google Shape;974;p16"/>
            <p:cNvSpPr/>
            <p:nvPr/>
          </p:nvSpPr>
          <p:spPr>
            <a:xfrm rot="-901771">
              <a:off x="5759701" y="6221400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DAEEF3"/>
            </a:solidFill>
            <a:ln w="9525" cap="flat" cmpd="sng">
              <a:solidFill>
                <a:srgbClr val="24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 rot="-901771">
              <a:off x="5193399" y="4133826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205867"/>
            </a:solidFill>
            <a:ln w="9525" cap="flat" cmpd="sng">
              <a:solidFill>
                <a:srgbClr val="25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 rot="-901771">
              <a:off x="5339608" y="4656816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31859B"/>
            </a:solidFill>
            <a:ln w="9525" cap="flat" cmpd="sng">
              <a:solidFill>
                <a:srgbClr val="25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 rot="-901771">
              <a:off x="5479639" y="5178344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92CCDC"/>
            </a:solidFill>
            <a:ln w="9525" cap="flat" cmpd="sng">
              <a:solidFill>
                <a:srgbClr val="25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 rot="-901771">
              <a:off x="5619670" y="5699872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B6DDE7"/>
            </a:solidFill>
            <a:ln w="9525" cap="flat" cmpd="sng">
              <a:solidFill>
                <a:srgbClr val="25406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16"/>
          <p:cNvGrpSpPr/>
          <p:nvPr/>
        </p:nvGrpSpPr>
        <p:grpSpPr>
          <a:xfrm>
            <a:off x="4526846" y="2809581"/>
            <a:ext cx="1080000" cy="1080000"/>
            <a:chOff x="4526846" y="2807464"/>
            <a:chExt cx="1080000" cy="1080000"/>
          </a:xfrm>
        </p:grpSpPr>
        <p:sp>
          <p:nvSpPr>
            <p:cNvPr id="980" name="Google Shape;980;p16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6"/>
            <p:cNvSpPr txBox="1"/>
            <p:nvPr/>
          </p:nvSpPr>
          <p:spPr>
            <a:xfrm>
              <a:off x="4707573" y="3218895"/>
              <a:ext cx="7230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MASTER</a:t>
              </a:r>
              <a:endParaRPr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2" name="Google Shape;982;p16"/>
          <p:cNvSpPr txBox="1"/>
          <p:nvPr/>
        </p:nvSpPr>
        <p:spPr>
          <a:xfrm rot="-907956">
            <a:off x="5597624" y="6254340"/>
            <a:ext cx="5963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NOVICE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16"/>
          <p:cNvSpPr txBox="1"/>
          <p:nvPr/>
        </p:nvSpPr>
        <p:spPr>
          <a:xfrm rot="-882821">
            <a:off x="5373315" y="5733232"/>
            <a:ext cx="7387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BEGINNER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16"/>
          <p:cNvSpPr txBox="1"/>
          <p:nvPr/>
        </p:nvSpPr>
        <p:spPr>
          <a:xfrm rot="-798569">
            <a:off x="5193634" y="5196260"/>
            <a:ext cx="8590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APPRENTICE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6"/>
          <p:cNvSpPr txBox="1"/>
          <p:nvPr/>
        </p:nvSpPr>
        <p:spPr>
          <a:xfrm rot="-713698">
            <a:off x="5345945" y="4676984"/>
            <a:ext cx="2921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J1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6"/>
          <p:cNvSpPr txBox="1"/>
          <p:nvPr/>
        </p:nvSpPr>
        <p:spPr>
          <a:xfrm rot="-912771">
            <a:off x="5208794" y="4164588"/>
            <a:ext cx="2921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J2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6"/>
          <p:cNvSpPr txBox="1"/>
          <p:nvPr/>
        </p:nvSpPr>
        <p:spPr>
          <a:xfrm>
            <a:off x="84667" y="5621860"/>
            <a:ext cx="2624666" cy="1077218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structure allows it to be adapted to related disciplines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simply by changing the discipline-specific KSAs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16"/>
          <p:cNvSpPr txBox="1"/>
          <p:nvPr/>
        </p:nvSpPr>
        <p:spPr>
          <a:xfrm>
            <a:off x="50799" y="50796"/>
            <a:ext cx="2523068" cy="1154162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standard framework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de-DE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developing scientific &amp; discipline-specific KSAs, from less to more expert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9" name="Google Shape;989;p16"/>
          <p:cNvGrpSpPr/>
          <p:nvPr/>
        </p:nvGrpSpPr>
        <p:grpSpPr>
          <a:xfrm>
            <a:off x="4545897" y="2801116"/>
            <a:ext cx="1080000" cy="1080000"/>
            <a:chOff x="4526846" y="2807464"/>
            <a:chExt cx="1080000" cy="1080000"/>
          </a:xfrm>
        </p:grpSpPr>
        <p:sp>
          <p:nvSpPr>
            <p:cNvPr id="990" name="Google Shape;990;p16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6"/>
            <p:cNvSpPr txBox="1"/>
            <p:nvPr/>
          </p:nvSpPr>
          <p:spPr>
            <a:xfrm>
              <a:off x="4665238" y="3142695"/>
              <a:ext cx="7731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MR-Bi</a:t>
              </a:r>
              <a:endParaRPr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92" name="Google Shape;992;p16"/>
          <p:cNvCxnSpPr/>
          <p:nvPr/>
        </p:nvCxnSpPr>
        <p:spPr>
          <a:xfrm rot="10800000" flipH="1">
            <a:off x="1151467" y="4351868"/>
            <a:ext cx="719666" cy="1210732"/>
          </a:xfrm>
          <a:prstGeom prst="straightConnector1">
            <a:avLst/>
          </a:prstGeom>
          <a:noFill/>
          <a:ln w="38100" cap="flat" cmpd="sng">
            <a:solidFill>
              <a:srgbClr val="80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93" name="Google Shape;993;p16"/>
          <p:cNvCxnSpPr/>
          <p:nvPr/>
        </p:nvCxnSpPr>
        <p:spPr>
          <a:xfrm rot="10800000" flipH="1">
            <a:off x="1303867" y="5325533"/>
            <a:ext cx="1016000" cy="245535"/>
          </a:xfrm>
          <a:prstGeom prst="straightConnector1">
            <a:avLst/>
          </a:prstGeom>
          <a:noFill/>
          <a:ln w="38100" cap="flat" cmpd="sng">
            <a:solidFill>
              <a:srgbClr val="80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94" name="Google Shape;994;p16"/>
          <p:cNvSpPr/>
          <p:nvPr/>
        </p:nvSpPr>
        <p:spPr>
          <a:xfrm rot="3198737">
            <a:off x="2432365" y="5153642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F3151"/>
              </a:gs>
              <a:gs pos="100000">
                <a:srgbClr val="205867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16"/>
          <p:cNvSpPr/>
          <p:nvPr/>
        </p:nvSpPr>
        <p:spPr>
          <a:xfrm rot="4554469">
            <a:off x="1895451" y="4005572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F3151"/>
              </a:gs>
              <a:gs pos="100000">
                <a:srgbClr val="205867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16"/>
          <p:cNvSpPr/>
          <p:nvPr/>
        </p:nvSpPr>
        <p:spPr>
          <a:xfrm rot="3198737">
            <a:off x="2855700" y="4823442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205867"/>
              </a:gs>
              <a:gs pos="100000">
                <a:srgbClr val="4F6128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16"/>
          <p:cNvSpPr/>
          <p:nvPr/>
        </p:nvSpPr>
        <p:spPr>
          <a:xfrm rot="3198737">
            <a:off x="3295967" y="450170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4F6128"/>
              </a:gs>
              <a:gs pos="10000">
                <a:srgbClr val="4F6128"/>
              </a:gs>
              <a:gs pos="50000">
                <a:srgbClr val="FFFF00"/>
              </a:gs>
              <a:gs pos="90000">
                <a:srgbClr val="974806"/>
              </a:gs>
              <a:gs pos="100000">
                <a:srgbClr val="97480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16"/>
          <p:cNvSpPr/>
          <p:nvPr/>
        </p:nvSpPr>
        <p:spPr>
          <a:xfrm rot="3198737">
            <a:off x="3723533" y="4167275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74806"/>
              </a:gs>
              <a:gs pos="100000">
                <a:srgbClr val="63242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16"/>
          <p:cNvSpPr/>
          <p:nvPr/>
        </p:nvSpPr>
        <p:spPr>
          <a:xfrm rot="3198737">
            <a:off x="4159566" y="3849776"/>
            <a:ext cx="288000" cy="248277"/>
          </a:xfrm>
          <a:prstGeom prst="triangle">
            <a:avLst>
              <a:gd name="adj" fmla="val 50000"/>
            </a:avLst>
          </a:prstGeom>
          <a:solidFill>
            <a:srgbClr val="63242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16"/>
          <p:cNvSpPr/>
          <p:nvPr/>
        </p:nvSpPr>
        <p:spPr>
          <a:xfrm rot="4554469">
            <a:off x="2407685" y="387433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205867"/>
              </a:gs>
              <a:gs pos="100000">
                <a:srgbClr val="4F6128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16"/>
          <p:cNvSpPr/>
          <p:nvPr/>
        </p:nvSpPr>
        <p:spPr>
          <a:xfrm rot="4554469">
            <a:off x="2949553" y="374733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4F6128"/>
              </a:gs>
              <a:gs pos="10000">
                <a:srgbClr val="4F6128"/>
              </a:gs>
              <a:gs pos="50000">
                <a:srgbClr val="FFFF00"/>
              </a:gs>
              <a:gs pos="90000">
                <a:srgbClr val="974806"/>
              </a:gs>
              <a:gs pos="100000">
                <a:srgbClr val="97480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16"/>
          <p:cNvSpPr/>
          <p:nvPr/>
        </p:nvSpPr>
        <p:spPr>
          <a:xfrm rot="4554469">
            <a:off x="3474487" y="3603405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74806"/>
              </a:gs>
              <a:gs pos="100000">
                <a:srgbClr val="63242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16"/>
          <p:cNvSpPr/>
          <p:nvPr/>
        </p:nvSpPr>
        <p:spPr>
          <a:xfrm rot="4554469">
            <a:off x="3990955" y="3467938"/>
            <a:ext cx="288000" cy="248277"/>
          </a:xfrm>
          <a:prstGeom prst="triangle">
            <a:avLst>
              <a:gd name="adj" fmla="val 50000"/>
            </a:avLst>
          </a:prstGeom>
          <a:solidFill>
            <a:srgbClr val="63242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2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3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4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5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5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6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7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8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9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9" name="Google Shape;1009;p29"/>
          <p:cNvGraphicFramePr/>
          <p:nvPr/>
        </p:nvGraphicFramePr>
        <p:xfrm>
          <a:off x="508000" y="29548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{EE8CE834-2C09-4B5D-AACC-67DA8253C574}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b="0"/>
                        <a:t>Applying the framework </a:t>
                      </a:r>
                      <a:endParaRPr sz="40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de-DE" sz="4000">
                          <a:solidFill>
                            <a:schemeClr val="lt1"/>
                          </a:solidFill>
                        </a:rPr>
                        <a:t>Course and curricula design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10" name="Google Shape;1010;p29"/>
          <p:cNvSpPr txBox="1"/>
          <p:nvPr/>
        </p:nvSpPr>
        <p:spPr>
          <a:xfrm>
            <a:off x="-33858" y="6129866"/>
            <a:ext cx="9179995" cy="7450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9"/>
          <p:cNvSpPr txBox="1"/>
          <p:nvPr/>
        </p:nvSpPr>
        <p:spPr>
          <a:xfrm>
            <a:off x="-33861" y="6214532"/>
            <a:ext cx="9179995" cy="643463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09/05/2023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3" name="Google Shape;101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14" name="Google Shape;1014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e81187a38_0_0"/>
          <p:cNvSpPr txBox="1"/>
          <p:nvPr/>
        </p:nvSpPr>
        <p:spPr>
          <a:xfrm>
            <a:off x="-33858" y="6129866"/>
            <a:ext cx="9180000" cy="7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endParaRPr sz="4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2e81187a38_0_0"/>
          <p:cNvSpPr txBox="1"/>
          <p:nvPr/>
        </p:nvSpPr>
        <p:spPr>
          <a:xfrm>
            <a:off x="-33861" y="6214532"/>
            <a:ext cx="9180000" cy="6435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endParaRPr sz="4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2e81187a38_0_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9/05/2023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g22e81187a38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104" name="Google Shape;104;g22e81187a38_0_0"/>
          <p:cNvSpPr txBox="1">
            <a:spLocks noGrp="1"/>
          </p:cNvSpPr>
          <p:nvPr>
            <p:ph type="title"/>
          </p:nvPr>
        </p:nvSpPr>
        <p:spPr>
          <a:xfrm>
            <a:off x="270099" y="4800600"/>
            <a:ext cx="8631300" cy="56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-DE" sz="2300"/>
              <a:t>Conceptualising the Mastery Rubric for Bioinformatics</a:t>
            </a:r>
            <a:endParaRPr sz="2300"/>
          </a:p>
        </p:txBody>
      </p:sp>
      <p:sp>
        <p:nvSpPr>
          <p:cNvPr id="105" name="Google Shape;105;g22e81187a38_0_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</p:sp>
      <p:sp>
        <p:nvSpPr>
          <p:cNvPr id="106" name="Google Shape;106;g22e81187a38_0_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 sz="2000" b="1"/>
              <a:t>a framework for curricula design</a:t>
            </a:r>
            <a:endParaRPr/>
          </a:p>
        </p:txBody>
      </p:sp>
      <p:pic>
        <p:nvPicPr>
          <p:cNvPr id="107" name="Google Shape;107;g22e81187a3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475" y="256000"/>
            <a:ext cx="4782324" cy="45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2e81187a38_0_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4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0"/>
          <p:cNvSpPr/>
          <p:nvPr/>
        </p:nvSpPr>
        <p:spPr>
          <a:xfrm>
            <a:off x="84665" y="101598"/>
            <a:ext cx="2827868" cy="1354217"/>
          </a:xfrm>
          <a:prstGeom prst="rect">
            <a:avLst/>
          </a:prstGeom>
          <a:solidFill>
            <a:srgbClr val="A6A6A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design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university teacher wants to develop an introductory module for a basic bioinformatics MSc course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1" name="Google Shape;1021;p30"/>
          <p:cNvGrpSpPr/>
          <p:nvPr/>
        </p:nvGrpSpPr>
        <p:grpSpPr>
          <a:xfrm>
            <a:off x="1665899" y="-594765"/>
            <a:ext cx="8392150" cy="8392150"/>
            <a:chOff x="988570" y="-692183"/>
            <a:chExt cx="8392150" cy="8392150"/>
          </a:xfrm>
        </p:grpSpPr>
        <p:sp>
          <p:nvSpPr>
            <p:cNvPr id="1022" name="Google Shape;1022;p30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B6DDE7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3" name="Google Shape;1023;p30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1024" name="Google Shape;1024;p3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25" name="Google Shape;1025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30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1027" name="Google Shape;1027;p3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28" name="Google Shape;1028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30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1030" name="Google Shape;1030;p3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31" name="Google Shape;1031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2" name="Google Shape;1032;p30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1033" name="Google Shape;1033;p3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34" name="Google Shape;1034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5" name="Google Shape;1035;p30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1036" name="Google Shape;1036;p3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37" name="Google Shape;1037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8" name="Google Shape;1038;p30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1039" name="Google Shape;1039;p30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40" name="Google Shape;1040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30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1042" name="Google Shape;1042;p3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43" name="Google Shape;1043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4" name="Google Shape;1044;p30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0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0"/>
            <p:cNvSpPr txBox="1"/>
            <p:nvPr/>
          </p:nvSpPr>
          <p:spPr>
            <a:xfrm rot="-2304522">
              <a:off x="2558186" y="49955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0"/>
            <p:cNvSpPr txBox="1"/>
            <p:nvPr/>
          </p:nvSpPr>
          <p:spPr>
            <a:xfrm rot="810857">
              <a:off x="1962060" y="287283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0"/>
            <p:cNvSpPr txBox="1"/>
            <p:nvPr/>
          </p:nvSpPr>
          <p:spPr>
            <a:xfrm rot="2314577">
              <a:off x="2225558" y="21088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0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0"/>
            <p:cNvSpPr txBox="1"/>
            <p:nvPr/>
          </p:nvSpPr>
          <p:spPr>
            <a:xfrm rot="5550904">
              <a:off x="4256271" y="8487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0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0"/>
            <p:cNvSpPr/>
            <p:nvPr/>
          </p:nvSpPr>
          <p:spPr>
            <a:xfrm rot="-9922427">
              <a:off x="21542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D8D8D8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0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gradFill>
              <a:gsLst>
                <a:gs pos="0">
                  <a:srgbClr val="C2D59B"/>
                </a:gs>
                <a:gs pos="100000">
                  <a:schemeClr val="accent5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0"/>
            <p:cNvSpPr txBox="1"/>
            <p:nvPr/>
          </p:nvSpPr>
          <p:spPr>
            <a:xfrm rot="-5211492">
              <a:off x="4385976" y="5403292"/>
              <a:ext cx="14748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Late undergraduate, early Masters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5" name="Google Shape;1055;p30"/>
            <p:cNvGrpSpPr/>
            <p:nvPr/>
          </p:nvGrpSpPr>
          <p:grpSpPr>
            <a:xfrm rot="-755987">
              <a:off x="5151155" y="3797340"/>
              <a:ext cx="850008" cy="2716909"/>
              <a:chOff x="4644469" y="3870555"/>
              <a:chExt cx="850008" cy="2716909"/>
            </a:xfrm>
          </p:grpSpPr>
          <p:cxnSp>
            <p:nvCxnSpPr>
              <p:cNvPr id="1056" name="Google Shape;1056;p30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57" name="Google Shape;1057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DAEEF3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30"/>
              <p:cNvSpPr txBox="1"/>
              <p:nvPr/>
            </p:nvSpPr>
            <p:spPr>
              <a:xfrm rot="-6185">
                <a:off x="4644717" y="5708949"/>
                <a:ext cx="8495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BEGINNER</a:t>
                </a:r>
                <a:endPara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9" name="Google Shape;1059;p30"/>
            <p:cNvSpPr txBox="1"/>
            <p:nvPr/>
          </p:nvSpPr>
          <p:spPr>
            <a:xfrm rot="-2730342">
              <a:off x="2588419" y="4498777"/>
              <a:ext cx="2689845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knowledge of biology, &amp; basic knowledge of key bioinformatics methods. Very simple  statistics/programs are run to answer                       pre-defined scientific questions.                         Learning to understand…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0"/>
            <p:cNvSpPr txBox="1"/>
            <p:nvPr/>
          </p:nvSpPr>
          <p:spPr>
            <a:xfrm rot="-1312780">
              <a:off x="2078939" y="3964073"/>
              <a:ext cx="2730930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Computers, software, tools &amp; programming are under- stood to be options for scientific work.  Learning     how to write &amp; test code, run software,                          or use tools, as appropriate.                                               Is developing...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0"/>
            <p:cNvSpPr txBox="1"/>
            <p:nvPr/>
          </p:nvSpPr>
          <p:spPr>
            <a:xfrm rot="217517">
              <a:off x="1812621" y="3180700"/>
              <a:ext cx="294263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Beginning to think about life sciences as requiring inte- gration of both experimental &amp; computational/      modelling approaches. Recognises                                       that interdisciplinarity                                                                  is needed, 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0"/>
            <p:cNvSpPr txBox="1"/>
            <p:nvPr/>
          </p:nvSpPr>
          <p:spPr>
            <a:xfrm rot="2044400">
              <a:off x="1889394" y="2308919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Developing awareness of the depth &amp; breadth of the knowledge-base that is or could be relevant                    for the formulation of a problem.                                   Can‘t differentiate gaps in                                                 own  knowledge                                                                   from gaps in…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0"/>
            <p:cNvSpPr txBox="1"/>
            <p:nvPr/>
          </p:nvSpPr>
          <p:spPr>
            <a:xfrm rot="3371245">
              <a:off x="2422794" y="1635221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When directed, uses the default settings of software, tools, or the GUI, to test hypotheses in pre-            planned analyses; doesn‘t generate                         testable hypotheses. Doesn‘t                                                  recognise that...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0"/>
            <p:cNvSpPr txBox="1"/>
            <p:nvPr/>
          </p:nvSpPr>
          <p:spPr>
            <a:xfrm rot="5047263">
              <a:off x="3159393" y="12224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identify salient features of experiments that are described/given if they match previously        encountered design elements, but                                can‘t derive them if they‘re                                                not present...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0"/>
            <p:cNvSpPr txBox="1"/>
            <p:nvPr/>
          </p:nvSpPr>
          <p:spPr>
            <a:xfrm rot="-5095062">
              <a:off x="4137293" y="11843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Correctly uses data that are provided or can follow a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script/‘recipe‘ to obtain (access, manage)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relevant data to which they are guided.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Can‘t determine whether a given data-set or...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0"/>
            <p:cNvSpPr txBox="1"/>
            <p:nvPr/>
          </p:nvSpPr>
          <p:spPr>
            <a:xfrm rot="-3653114">
              <a:off x="5047682" y="140856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Uses given methods, as directed, &amp; learning about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concepts of pipelines &amp; workflows;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still uses workflows as if they are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pipelines, but beginning to       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attend to decision points...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0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30"/>
            <p:cNvGrpSpPr/>
            <p:nvPr/>
          </p:nvGrpSpPr>
          <p:grpSpPr>
            <a:xfrm rot="-7650940">
              <a:off x="6398539" y="805228"/>
              <a:ext cx="288000" cy="2725948"/>
              <a:chOff x="4933853" y="3861516"/>
              <a:chExt cx="288000" cy="2725948"/>
            </a:xfrm>
          </p:grpSpPr>
          <p:cxnSp>
            <p:nvCxnSpPr>
              <p:cNvPr id="1069" name="Google Shape;1069;p30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70" name="Google Shape;1070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1" name="Google Shape;1071;p30"/>
            <p:cNvSpPr txBox="1"/>
            <p:nvPr/>
          </p:nvSpPr>
          <p:spPr>
            <a:xfrm rot="-2154580">
              <a:off x="5437286" y="2120984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Interpretation of results depends on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-values, but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 of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-values is incomplete. Learn-        ing to recognise that interpretation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output critically depends on    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 used &amp; the...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0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3" name="Google Shape;1073;p30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1074" name="Google Shape;1074;p3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75" name="Google Shape;1075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6" name="Google Shape;1076;p30"/>
            <p:cNvSpPr txBox="1"/>
            <p:nvPr/>
          </p:nvSpPr>
          <p:spPr>
            <a:xfrm rot="-793488">
              <a:off x="5550757" y="2931241"/>
              <a:ext cx="278014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fundamentals of how appropriate conclusions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drawn from results, but may not be able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draw those conclusions from given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 themselves. Learning to differentiate between...     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0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8" name="Google Shape;1078;p30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1079" name="Google Shape;1079;p30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80" name="Google Shape;1080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1" name="Google Shape;1081;p30"/>
            <p:cNvSpPr txBox="1"/>
            <p:nvPr/>
          </p:nvSpPr>
          <p:spPr>
            <a:xfrm rot="1160852">
              <a:off x="5336102" y="3863651"/>
              <a:ext cx="27873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recognise the value of clear communication &amp; about the role of communication in sharing &amp;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x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publishing research, data, code, data management, tools &amp;...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2" name="Google Shape;1082;p30"/>
            <p:cNvGrpSpPr/>
            <p:nvPr/>
          </p:nvGrpSpPr>
          <p:grpSpPr>
            <a:xfrm rot="-3047352">
              <a:off x="6380838" y="3201959"/>
              <a:ext cx="288000" cy="2700000"/>
              <a:chOff x="4933853" y="3887464"/>
              <a:chExt cx="288000" cy="2700000"/>
            </a:xfrm>
          </p:grpSpPr>
          <p:cxnSp>
            <p:nvCxnSpPr>
              <p:cNvPr id="1083" name="Google Shape;1083;p30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84" name="Google Shape;1084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5" name="Google Shape;1085;p30"/>
            <p:cNvSpPr txBox="1"/>
            <p:nvPr/>
          </p:nvSpPr>
          <p:spPr>
            <a:xfrm rot="-4177716">
              <a:off x="3292204" y="4830985"/>
              <a:ext cx="27823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recognise ‘misconduct’ in the scientific sense. Learning to avoid, &amp; respond to, mis-        conduct; &amp; the importance of neither               condoning nor promoting it.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0"/>
            <p:cNvSpPr txBox="1"/>
            <p:nvPr/>
          </p:nvSpPr>
          <p:spPr>
            <a:xfrm rot="2556452">
              <a:off x="4956799" y="4498920"/>
              <a:ext cx="26962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Consolidates reading &amp; understanding, beginning to  learn how to apply software to given bio-                                         logy problems. Growing recognition                            that ‘facts‘ are... </a:t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0"/>
            <p:cNvSpPr txBox="1"/>
            <p:nvPr/>
          </p:nvSpPr>
          <p:spPr>
            <a:xfrm rot="3684230">
              <a:off x="527163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Understand, apply</a:t>
              </a:r>
              <a:endPara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0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9" name="Google Shape;1089;p30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1090" name="Google Shape;1090;p30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091" name="Google Shape;1091;p30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2" name="Google Shape;1092;p30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3" name="Google Shape;1093;p30"/>
          <p:cNvSpPr/>
          <p:nvPr/>
        </p:nvSpPr>
        <p:spPr>
          <a:xfrm rot="4554469">
            <a:off x="2570666" y="410293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30"/>
          <p:cNvSpPr txBox="1"/>
          <p:nvPr/>
        </p:nvSpPr>
        <p:spPr>
          <a:xfrm>
            <a:off x="84665" y="1837263"/>
            <a:ext cx="2133602" cy="1077218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KSAs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relevant to the course &amp; appropriate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developmental stages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30"/>
          <p:cNvSpPr/>
          <p:nvPr/>
        </p:nvSpPr>
        <p:spPr>
          <a:xfrm rot="3198737">
            <a:off x="3103349" y="523830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30"/>
          <p:cNvSpPr txBox="1"/>
          <p:nvPr/>
        </p:nvSpPr>
        <p:spPr>
          <a:xfrm>
            <a:off x="84665" y="4267185"/>
            <a:ext cx="2387600" cy="1077218"/>
          </a:xfrm>
          <a:prstGeom prst="rect">
            <a:avLst/>
          </a:prstGeom>
          <a:solidFill>
            <a:srgbClr val="B6DDE7"/>
          </a:solidFill>
          <a:ln w="9525" cap="flat" cmpd="sng">
            <a:solidFill>
              <a:srgbClr val="3185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Say, from foundational –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beginner-level 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biology, computational methods &amp; ethical practice…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30"/>
          <p:cNvSpPr/>
          <p:nvPr/>
        </p:nvSpPr>
        <p:spPr>
          <a:xfrm rot="-755987">
            <a:off x="6395386" y="6340304"/>
            <a:ext cx="288000" cy="248277"/>
          </a:xfrm>
          <a:prstGeom prst="triangle">
            <a:avLst>
              <a:gd name="adj" fmla="val 50000"/>
            </a:avLst>
          </a:prstGeom>
          <a:solidFill>
            <a:srgbClr val="B6DDE7"/>
          </a:solidFill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30"/>
          <p:cNvSpPr/>
          <p:nvPr/>
        </p:nvSpPr>
        <p:spPr>
          <a:xfrm rot="1693871">
            <a:off x="4170044" y="609737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2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3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1"/>
          <p:cNvSpPr/>
          <p:nvPr/>
        </p:nvSpPr>
        <p:spPr>
          <a:xfrm>
            <a:off x="84665" y="101598"/>
            <a:ext cx="2827868" cy="1354217"/>
          </a:xfrm>
          <a:prstGeom prst="rect">
            <a:avLst/>
          </a:prstGeom>
          <a:solidFill>
            <a:srgbClr val="A6A6A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design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university teacher wants to develop an introductory module for a basic bioinformatics MSc course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5" name="Google Shape;1105;p31"/>
          <p:cNvGrpSpPr/>
          <p:nvPr/>
        </p:nvGrpSpPr>
        <p:grpSpPr>
          <a:xfrm>
            <a:off x="1596378" y="-679158"/>
            <a:ext cx="8471931" cy="8471931"/>
            <a:chOff x="935979" y="-763824"/>
            <a:chExt cx="8471931" cy="8471931"/>
          </a:xfrm>
        </p:grpSpPr>
        <p:sp>
          <p:nvSpPr>
            <p:cNvPr id="1106" name="Google Shape;1106;p31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92CCDC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7" name="Google Shape;1107;p31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1108" name="Google Shape;1108;p3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09" name="Google Shape;1109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31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1111" name="Google Shape;1111;p3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12" name="Google Shape;1112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3" name="Google Shape;1113;p31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1114" name="Google Shape;1114;p3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15" name="Google Shape;1115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oogle Shape;1116;p31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1117" name="Google Shape;1117;p3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18" name="Google Shape;1118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oogle Shape;1119;p31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1120" name="Google Shape;1120;p3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21" name="Google Shape;1121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31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1123" name="Google Shape;1123;p31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24" name="Google Shape;1124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oogle Shape;1125;p31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1126" name="Google Shape;1126;p3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27" name="Google Shape;1127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8" name="Google Shape;1128;p31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1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1"/>
            <p:cNvSpPr txBox="1"/>
            <p:nvPr/>
          </p:nvSpPr>
          <p:spPr>
            <a:xfrm rot="-2304522">
              <a:off x="2558186" y="50082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1"/>
            <p:cNvSpPr txBox="1"/>
            <p:nvPr/>
          </p:nvSpPr>
          <p:spPr>
            <a:xfrm rot="810857">
              <a:off x="1962060" y="287283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1"/>
            <p:cNvSpPr txBox="1"/>
            <p:nvPr/>
          </p:nvSpPr>
          <p:spPr>
            <a:xfrm rot="2314577">
              <a:off x="2225558" y="21088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1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1"/>
            <p:cNvSpPr txBox="1"/>
            <p:nvPr/>
          </p:nvSpPr>
          <p:spPr>
            <a:xfrm rot="5550904">
              <a:off x="4256271" y="8487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1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 rot="-9922427">
              <a:off x="21542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BFBFBF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gradFill>
              <a:gsLst>
                <a:gs pos="0">
                  <a:srgbClr val="C2D59B"/>
                </a:gs>
                <a:gs pos="25000">
                  <a:srgbClr val="C2D59B"/>
                </a:gs>
                <a:gs pos="50000">
                  <a:srgbClr val="FFFF00"/>
                </a:gs>
                <a:gs pos="75000">
                  <a:schemeClr val="accent6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1"/>
            <p:cNvSpPr txBox="1"/>
            <p:nvPr/>
          </p:nvSpPr>
          <p:spPr>
            <a:xfrm rot="-5211492">
              <a:off x="4385976" y="5480236"/>
              <a:ext cx="147484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Late Masters, early PhD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 rot="8808298">
              <a:off x="2111945" y="412142"/>
              <a:ext cx="6120000" cy="6120000"/>
            </a:xfrm>
            <a:prstGeom prst="pie">
              <a:avLst>
                <a:gd name="adj1" fmla="val 15172058"/>
                <a:gd name="adj2" fmla="val 16209441"/>
              </a:avLst>
            </a:prstGeom>
            <a:solidFill>
              <a:srgbClr val="BFBFBF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1"/>
            <p:cNvSpPr txBox="1"/>
            <p:nvPr/>
          </p:nvSpPr>
          <p:spPr>
            <a:xfrm rot="-2730342">
              <a:off x="2595606" y="4515913"/>
              <a:ext cx="2641800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Thinking about life sciences integrates experimental &amp; bioinformatics/technological sources for data &amp;        knowledge. Understands  the uncertainty      inherent in the scientific method,                   questions assumptions...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1"/>
            <p:cNvSpPr txBox="1"/>
            <p:nvPr/>
          </p:nvSpPr>
          <p:spPr>
            <a:xfrm rot="-1312780">
              <a:off x="2075752" y="3947587"/>
              <a:ext cx="281941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test software &amp; programming approaches   to different types of problem. Experimental design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 statistical inference using computing                               &amp; algorithms are recognised                                                 &amp; applied...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1"/>
            <p:cNvSpPr txBox="1"/>
            <p:nvPr/>
          </p:nvSpPr>
          <p:spPr>
            <a:xfrm rot="217517">
              <a:off x="1799921" y="3180701"/>
              <a:ext cx="294263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Understands that life sciences  integrate experimental &amp; computational/modelling approaches; seeks            guidance about how &amp; when to                                  integrate. Developing an                                      understanding of…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1"/>
            <p:cNvSpPr txBox="1"/>
            <p:nvPr/>
          </p:nvSpPr>
          <p:spPr>
            <a:xfrm rot="2044400">
              <a:off x="1908444" y="2334320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Beginning to use, with guidance, the appropriate knowledge base to address a given problem.   Recognises the need to consider                                           a wider scope of knowledge                                                for alternative                                                              solutions…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1"/>
            <p:cNvSpPr txBox="1"/>
            <p:nvPr/>
          </p:nvSpPr>
          <p:spPr>
            <a:xfrm rot="3371245">
              <a:off x="2422794" y="1635221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guidance, can: 1) leverage tools, software, data     &amp; other technologies (GUI/programming) to test hypotheses; &amp; 2) generate hypotheses                       based on either the data or                                                  the technology...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1"/>
            <p:cNvSpPr txBox="1"/>
            <p:nvPr/>
          </p:nvSpPr>
          <p:spPr>
            <a:xfrm rot="5047263">
              <a:off x="3159393" y="12224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match the correct data-collection design to the instruments &amp; outcomes of interest. May             include/exclude covariates, or                                        other design features,                                                    because that 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1"/>
            <p:cNvSpPr txBox="1"/>
            <p:nvPr/>
          </p:nvSpPr>
          <p:spPr>
            <a:xfrm rot="-5095062">
              <a:off x="4130943" y="11970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initiate a search for data &amp; will ask if uncertain                               about the relevance for any given problem.     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Learning how to identify, &amp; evaluate                                                               strengths &amp; weaknesses of,                                                                 data resources, to...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1"/>
            <p:cNvSpPr txBox="1"/>
            <p:nvPr/>
          </p:nvSpPr>
          <p:spPr>
            <a:xfrm rot="-3653114">
              <a:off x="5047682" y="140856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identify methods, software &amp; pipelines that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are relevant for a given problem; seeks                                       guidance about the best approach.                                                 Learning to evaluate/rank &amp;                                                      justify alternative                                                methods in...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1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9" name="Google Shape;1149;p31"/>
            <p:cNvGrpSpPr/>
            <p:nvPr/>
          </p:nvGrpSpPr>
          <p:grpSpPr>
            <a:xfrm rot="-7650940">
              <a:off x="6398539" y="805228"/>
              <a:ext cx="288000" cy="2725948"/>
              <a:chOff x="4933853" y="3861516"/>
              <a:chExt cx="288000" cy="2725948"/>
            </a:xfrm>
          </p:grpSpPr>
          <p:cxnSp>
            <p:nvCxnSpPr>
              <p:cNvPr id="1150" name="Google Shape;1150;p31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51" name="Google Shape;1151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2" name="Google Shape;1152;p31"/>
            <p:cNvSpPr txBox="1"/>
            <p:nvPr/>
          </p:nvSpPr>
          <p:spPr>
            <a:xfrm rot="-2154580">
              <a:off x="5437286" y="2120985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Seeks guidance to interpret results/output, including                    considerations of alignment of methods &amp;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results. Understands that the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                                                value represents evidence                                                        about the null                                                   hypothesis...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1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4" name="Google Shape;1154;p31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1155" name="Google Shape;1155;p3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56" name="Google Shape;1156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7" name="Google Shape;1157;p31"/>
            <p:cNvSpPr txBox="1"/>
            <p:nvPr/>
          </p:nvSpPr>
          <p:spPr>
            <a:xfrm rot="-793488">
              <a:off x="5550757" y="2924891"/>
              <a:ext cx="278014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guidance, can draw conclusions in own work that                      are coherent with the research hypothesis/                        hypotheses &amp; across the entire                                                   manuscript/writeup (as                                     appropriate)...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1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9" name="Google Shape;1159;p31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1160" name="Google Shape;1160;p31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61" name="Google Shape;1161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2" name="Google Shape;1162;p31"/>
            <p:cNvSpPr txBox="1"/>
            <p:nvPr/>
          </p:nvSpPr>
          <p:spPr>
            <a:xfrm rot="1160852">
              <a:off x="5336102" y="3863651"/>
              <a:ext cx="27873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Understands the roles of sharing &amp; publishing research, data, code, data management, tools &amp; resources in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scientific communication. Seeks guidance so that own communication 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3" name="Google Shape;1163;p31"/>
            <p:cNvGrpSpPr/>
            <p:nvPr/>
          </p:nvGrpSpPr>
          <p:grpSpPr>
            <a:xfrm rot="-3047352">
              <a:off x="6380838" y="3201959"/>
              <a:ext cx="288000" cy="2700000"/>
              <a:chOff x="4933853" y="3887464"/>
              <a:chExt cx="288000" cy="2700000"/>
            </a:xfrm>
          </p:grpSpPr>
          <p:cxnSp>
            <p:nvCxnSpPr>
              <p:cNvPr id="1164" name="Google Shape;1164;p31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65" name="Google Shape;1165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6" name="Google Shape;1166;p31"/>
            <p:cNvSpPr txBox="1"/>
            <p:nvPr/>
          </p:nvSpPr>
          <p:spPr>
            <a:xfrm rot="-4177716">
              <a:off x="3269183" y="4695672"/>
              <a:ext cx="295037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the principles of ethical professional &amp;         scientific conduct. Seeks guidance to strengthen applications of these principles in own practice.                              Learning how to respond to                                          unethical practice.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1"/>
            <p:cNvSpPr txBox="1"/>
            <p:nvPr/>
          </p:nvSpPr>
          <p:spPr>
            <a:xfrm rot="2556452">
              <a:off x="4823381" y="4446892"/>
              <a:ext cx="2849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Reads &amp; understands; reliably identifies methods (soft-                       -ware &amp; programming) for given problems. Chooses                                       &amp; executes correct analysis, not                                necessarily able to... </a:t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1"/>
            <p:cNvSpPr txBox="1"/>
            <p:nvPr/>
          </p:nvSpPr>
          <p:spPr>
            <a:xfrm rot="3684230">
              <a:off x="527163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Apply, analyse, synthesise</a:t>
              </a:r>
              <a:endPara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1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31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1171" name="Google Shape;1171;p31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72" name="Google Shape;1172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3" name="Google Shape;1173;p31"/>
            <p:cNvGrpSpPr/>
            <p:nvPr/>
          </p:nvGrpSpPr>
          <p:grpSpPr>
            <a:xfrm rot="-755987">
              <a:off x="5086648" y="3797340"/>
              <a:ext cx="979025" cy="2716909"/>
              <a:chOff x="4579962" y="3870555"/>
              <a:chExt cx="979025" cy="2716909"/>
            </a:xfrm>
          </p:grpSpPr>
          <p:cxnSp>
            <p:nvCxnSpPr>
              <p:cNvPr id="1174" name="Google Shape;1174;p31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175" name="Google Shape;1175;p31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DAEEF3"/>
              </a:solidFill>
              <a:ln w="9525" cap="flat" cmpd="sng">
                <a:solidFill>
                  <a:srgbClr val="24406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31"/>
              <p:cNvSpPr txBox="1"/>
              <p:nvPr/>
            </p:nvSpPr>
            <p:spPr>
              <a:xfrm rot="-6185">
                <a:off x="4580210" y="5708949"/>
                <a:ext cx="9785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APPRENTICE</a:t>
                </a:r>
                <a:endPara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7" name="Google Shape;1177;p31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8" name="Google Shape;1178;p31"/>
          <p:cNvSpPr/>
          <p:nvPr/>
        </p:nvSpPr>
        <p:spPr>
          <a:xfrm rot="-7650940">
            <a:off x="8050033" y="1378540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31"/>
          <p:cNvSpPr/>
          <p:nvPr/>
        </p:nvSpPr>
        <p:spPr>
          <a:xfrm rot="-6221012">
            <a:off x="8638021" y="259270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31"/>
          <p:cNvSpPr/>
          <p:nvPr/>
        </p:nvSpPr>
        <p:spPr>
          <a:xfrm rot="-4570352">
            <a:off x="8640341" y="4053386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31"/>
          <p:cNvSpPr/>
          <p:nvPr/>
        </p:nvSpPr>
        <p:spPr>
          <a:xfrm rot="-755987">
            <a:off x="6374222" y="6331786"/>
            <a:ext cx="288000" cy="248277"/>
          </a:xfrm>
          <a:prstGeom prst="triangle">
            <a:avLst>
              <a:gd name="adj" fmla="val 50000"/>
            </a:avLst>
          </a:prstGeom>
          <a:solidFill>
            <a:srgbClr val="92CCDC"/>
          </a:solidFill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31"/>
          <p:cNvSpPr/>
          <p:nvPr/>
        </p:nvSpPr>
        <p:spPr>
          <a:xfrm rot="-3047352">
            <a:off x="7996931" y="5293311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63252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31"/>
          <p:cNvSpPr txBox="1"/>
          <p:nvPr/>
        </p:nvSpPr>
        <p:spPr>
          <a:xfrm>
            <a:off x="84665" y="5534561"/>
            <a:ext cx="2797258" cy="1077218"/>
          </a:xfrm>
          <a:prstGeom prst="rect">
            <a:avLst/>
          </a:prstGeom>
          <a:solidFill>
            <a:srgbClr val="92CCDC"/>
          </a:solidFill>
          <a:ln w="9525" cap="flat" cmpd="sng">
            <a:solidFill>
              <a:srgbClr val="3185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apprentice-level 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 appropriate methods, interpreting results, drawing conclusions &amp; communicating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2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3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4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2"/>
          <p:cNvSpPr/>
          <p:nvPr/>
        </p:nvSpPr>
        <p:spPr>
          <a:xfrm>
            <a:off x="84665" y="101598"/>
            <a:ext cx="2827868" cy="1354217"/>
          </a:xfrm>
          <a:prstGeom prst="rect">
            <a:avLst/>
          </a:prstGeom>
          <a:solidFill>
            <a:srgbClr val="A6A6A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design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university teacher wants to develop an introductory module for a basic bioinformatics MSc course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32"/>
          <p:cNvSpPr/>
          <p:nvPr/>
        </p:nvSpPr>
        <p:spPr>
          <a:xfrm>
            <a:off x="2487245" y="200597"/>
            <a:ext cx="6480000" cy="6480000"/>
          </a:xfrm>
          <a:prstGeom prst="ellipse">
            <a:avLst/>
          </a:prstGeom>
          <a:solidFill>
            <a:srgbClr val="B6DDE7"/>
          </a:solidFill>
          <a:ln w="9525" cap="flat" cmpd="sng">
            <a:solidFill>
              <a:srgbClr val="DAE5F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32"/>
          <p:cNvSpPr/>
          <p:nvPr/>
        </p:nvSpPr>
        <p:spPr>
          <a:xfrm>
            <a:off x="3060461" y="815658"/>
            <a:ext cx="5400000" cy="5400000"/>
          </a:xfrm>
          <a:prstGeom prst="ellipse">
            <a:avLst/>
          </a:prstGeom>
          <a:solidFill>
            <a:srgbClr val="92CCDC"/>
          </a:solidFill>
          <a:ln w="9525" cap="flat" cmpd="sng">
            <a:solidFill>
              <a:srgbClr val="B7CCE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32"/>
          <p:cNvSpPr txBox="1"/>
          <p:nvPr/>
        </p:nvSpPr>
        <p:spPr>
          <a:xfrm rot="-3819836">
            <a:off x="4078303" y="5559260"/>
            <a:ext cx="126716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PRACTICE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32"/>
          <p:cNvSpPr txBox="1"/>
          <p:nvPr/>
        </p:nvSpPr>
        <p:spPr>
          <a:xfrm rot="-903116">
            <a:off x="2648502" y="3963105"/>
            <a:ext cx="205934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 COMPUTATIONAL METHODS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32"/>
          <p:cNvSpPr txBox="1"/>
          <p:nvPr/>
        </p:nvSpPr>
        <p:spPr>
          <a:xfrm rot="-2304522">
            <a:off x="3218585" y="5088644"/>
            <a:ext cx="90281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 BIOLOGY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32"/>
          <p:cNvSpPr txBox="1"/>
          <p:nvPr/>
        </p:nvSpPr>
        <p:spPr>
          <a:xfrm rot="810857">
            <a:off x="2635159" y="2965968"/>
            <a:ext cx="214674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 INTERDISCIPLINARITY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32"/>
          <p:cNvSpPr txBox="1"/>
          <p:nvPr/>
        </p:nvSpPr>
        <p:spPr>
          <a:xfrm rot="2314577">
            <a:off x="2885957" y="2202001"/>
            <a:ext cx="251146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 LITERATURE-BASED PROBLEM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32"/>
          <p:cNvSpPr txBox="1"/>
          <p:nvPr/>
        </p:nvSpPr>
        <p:spPr>
          <a:xfrm rot="3924472">
            <a:off x="3799280" y="1253796"/>
            <a:ext cx="172900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HYPOTHESIS GENERATION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32"/>
          <p:cNvSpPr txBox="1"/>
          <p:nvPr/>
        </p:nvSpPr>
        <p:spPr>
          <a:xfrm rot="5550904">
            <a:off x="4910320" y="954582"/>
            <a:ext cx="15696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DESIGN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32"/>
          <p:cNvSpPr txBox="1"/>
          <p:nvPr/>
        </p:nvSpPr>
        <p:spPr>
          <a:xfrm rot="2312614">
            <a:off x="7112007" y="4824539"/>
            <a:ext cx="127984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32"/>
          <p:cNvSpPr txBox="1"/>
          <p:nvPr/>
        </p:nvSpPr>
        <p:spPr>
          <a:xfrm rot="-2730342">
            <a:off x="3256005" y="4609046"/>
            <a:ext cx="26418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 about life sciences integrates experimental &amp; bioinformatics/technological sources for data &amp;        knowledge. Understands  the uncertainty      inherent in the scientific method,                   questions assumptions...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32"/>
          <p:cNvSpPr txBox="1"/>
          <p:nvPr/>
        </p:nvSpPr>
        <p:spPr>
          <a:xfrm rot="-1312780">
            <a:off x="2736151" y="4040720"/>
            <a:ext cx="281941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to test software &amp; programming approaches   to different types of problem. Experimental design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statistical inference using computing                               &amp; algorithms are recognised                                                 &amp; applied...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32"/>
          <p:cNvSpPr txBox="1"/>
          <p:nvPr/>
        </p:nvSpPr>
        <p:spPr>
          <a:xfrm rot="217517">
            <a:off x="2460320" y="3273834"/>
            <a:ext cx="294263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Understands that life sciences  integrate experimental &amp; computational/modelling approaches; seeks            guidance about how &amp; when to                                  integrate. Developing an                                      understanding of…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2"/>
          <p:cNvSpPr txBox="1"/>
          <p:nvPr/>
        </p:nvSpPr>
        <p:spPr>
          <a:xfrm rot="2044400">
            <a:off x="2568843" y="2427453"/>
            <a:ext cx="2807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 to use, with guidance, the appropriate knowledge base to address a given problem.   Recognises the need to consider                                           a wider scope of knowledge                                                for alternative                                                              solutions…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2"/>
          <p:cNvSpPr txBox="1"/>
          <p:nvPr/>
        </p:nvSpPr>
        <p:spPr>
          <a:xfrm rot="3371245">
            <a:off x="3083193" y="1728354"/>
            <a:ext cx="2807753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guidance, can: 1) leverage tools, software, data     &amp; other technologies (GUI/programming) to test hypotheses; &amp; 2) generate hypotheses                       based on either the data or                                                  the technology...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2"/>
          <p:cNvSpPr txBox="1"/>
          <p:nvPr/>
        </p:nvSpPr>
        <p:spPr>
          <a:xfrm rot="5047263">
            <a:off x="3819792" y="1315603"/>
            <a:ext cx="2807753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match the correct data-collection design to the instruments &amp; outcomes of interest. May             include/exclude covariates, or                                        other design features,                                                    because that is...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2"/>
          <p:cNvSpPr txBox="1"/>
          <p:nvPr/>
        </p:nvSpPr>
        <p:spPr>
          <a:xfrm rot="-5095062">
            <a:off x="4791342" y="1290203"/>
            <a:ext cx="2807753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initiate a search for data &amp; will ask if uncertain                               about the relevance for any given problem.                 </a:t>
            </a:r>
            <a:r>
              <a:rPr lang="de-DE" sz="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Learning how to identify, &amp; evaluate                                                               strengths &amp; weaknesses of,                                                                 data resources, to...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2"/>
          <p:cNvSpPr txBox="1"/>
          <p:nvPr/>
        </p:nvSpPr>
        <p:spPr>
          <a:xfrm rot="-3653114">
            <a:off x="5708081" y="1501702"/>
            <a:ext cx="25700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identify methods, software &amp; pipelines that      </a:t>
            </a:r>
            <a:r>
              <a:rPr lang="de-DE" sz="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are relevant for a given problem; seeks                                       guidance about the best approach.                                                 Learning to evaluate/rank &amp;                                                     justify alternative                                               methods in...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2"/>
          <p:cNvSpPr txBox="1"/>
          <p:nvPr/>
        </p:nvSpPr>
        <p:spPr>
          <a:xfrm rot="-2286644">
            <a:off x="5829790" y="2044355"/>
            <a:ext cx="260156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&amp; USE APPROPRIATE METHODS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2"/>
          <p:cNvSpPr txBox="1"/>
          <p:nvPr/>
        </p:nvSpPr>
        <p:spPr>
          <a:xfrm rot="-2154580">
            <a:off x="6097685" y="2220468"/>
            <a:ext cx="26962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Seeks guidance to interpret results/output, including                    considerations of alignment of methods &amp;            </a:t>
            </a:r>
            <a:r>
              <a:rPr lang="de-DE" sz="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results. Understands that the </a:t>
            </a:r>
            <a:r>
              <a:rPr lang="de-DE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                                             value represents evidence                                                        about the null                                                   hypothesis...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2"/>
          <p:cNvSpPr txBox="1"/>
          <p:nvPr/>
        </p:nvSpPr>
        <p:spPr>
          <a:xfrm rot="-838280">
            <a:off x="6849918" y="2710706"/>
            <a:ext cx="193474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 OF RESULTS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2"/>
          <p:cNvSpPr txBox="1"/>
          <p:nvPr/>
        </p:nvSpPr>
        <p:spPr>
          <a:xfrm rot="-793488">
            <a:off x="6211156" y="3018024"/>
            <a:ext cx="2780142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guidance, can draw conclusions in own work that                      are coherent with the research hypothesis/                       hypotheses &amp; across the entire                                                    manuscript/writeup (as                                   appropriate)...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2"/>
          <p:cNvSpPr txBox="1"/>
          <p:nvPr/>
        </p:nvSpPr>
        <p:spPr>
          <a:xfrm rot="824533">
            <a:off x="6344799" y="3648029"/>
            <a:ext cx="256993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&amp; CONTEXTUALISE CONCLUSIONS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2"/>
          <p:cNvSpPr txBox="1"/>
          <p:nvPr/>
        </p:nvSpPr>
        <p:spPr>
          <a:xfrm rot="1160852">
            <a:off x="5996501" y="3956784"/>
            <a:ext cx="27873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Understands the roles of sharing &amp; publishing research, data, code, data management, tools &amp; resources in         </a:t>
            </a:r>
            <a:r>
              <a:rPr lang="de-DE" sz="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scientific communication. Seeks guidance so that own communication is...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2"/>
          <p:cNvSpPr txBox="1"/>
          <p:nvPr/>
        </p:nvSpPr>
        <p:spPr>
          <a:xfrm rot="-4177716">
            <a:off x="3929582" y="4788805"/>
            <a:ext cx="295037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the principles of ethical professional &amp;         scientific conduct. Seeks guidance to strengthen applications of these principles in own practice.                              Learning how to respond to                                          unethical practice.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2"/>
          <p:cNvSpPr txBox="1"/>
          <p:nvPr/>
        </p:nvSpPr>
        <p:spPr>
          <a:xfrm rot="-3812665">
            <a:off x="5755232" y="1240164"/>
            <a:ext cx="17235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RELEVANT DATA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2"/>
          <p:cNvSpPr/>
          <p:nvPr/>
        </p:nvSpPr>
        <p:spPr>
          <a:xfrm rot="-755987">
            <a:off x="6374222" y="6340252"/>
            <a:ext cx="288000" cy="248277"/>
          </a:xfrm>
          <a:prstGeom prst="triangle">
            <a:avLst>
              <a:gd name="adj" fmla="val 50000"/>
            </a:avLst>
          </a:prstGeom>
          <a:solidFill>
            <a:srgbClr val="92CCDC"/>
          </a:solidFill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7" name="Google Shape;1217;p32"/>
          <p:cNvGrpSpPr/>
          <p:nvPr/>
        </p:nvGrpSpPr>
        <p:grpSpPr>
          <a:xfrm rot="-755987">
            <a:off x="5747010" y="3890465"/>
            <a:ext cx="979025" cy="2715524"/>
            <a:chOff x="4580075" y="3870555"/>
            <a:chExt cx="979025" cy="2715524"/>
          </a:xfrm>
        </p:grpSpPr>
        <p:cxnSp>
          <p:nvCxnSpPr>
            <p:cNvPr id="1218" name="Google Shape;1218;p32"/>
            <p:cNvCxnSpPr/>
            <p:nvPr/>
          </p:nvCxnSpPr>
          <p:spPr>
            <a:xfrm>
              <a:off x="5067760" y="3870555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0F243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19" name="Google Shape;1219;p32"/>
            <p:cNvSpPr/>
            <p:nvPr/>
          </p:nvSpPr>
          <p:spPr>
            <a:xfrm>
              <a:off x="4927656" y="6337802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rgbClr val="B6DDE7"/>
            </a:solidFill>
            <a:ln w="9525" cap="flat" cmpd="sng">
              <a:solidFill>
                <a:srgbClr val="21596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2"/>
            <p:cNvSpPr txBox="1"/>
            <p:nvPr/>
          </p:nvSpPr>
          <p:spPr>
            <a:xfrm rot="-6185">
              <a:off x="4580323" y="5618884"/>
              <a:ext cx="9785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APPRENTICE</a:t>
              </a:r>
              <a:endParaRPr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32"/>
          <p:cNvGrpSpPr/>
          <p:nvPr/>
        </p:nvGrpSpPr>
        <p:grpSpPr>
          <a:xfrm rot="-9202770">
            <a:off x="6418226" y="380295"/>
            <a:ext cx="288000" cy="2705683"/>
            <a:chOff x="4933853" y="3881781"/>
            <a:chExt cx="288000" cy="2705683"/>
          </a:xfrm>
        </p:grpSpPr>
        <p:cxnSp>
          <p:nvCxnSpPr>
            <p:cNvPr id="1222" name="Google Shape;1222;p32"/>
            <p:cNvCxnSpPr/>
            <p:nvPr/>
          </p:nvCxnSpPr>
          <p:spPr>
            <a:xfrm>
              <a:off x="5071101" y="3881781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23" name="Google Shape;1223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32"/>
          <p:cNvGrpSpPr/>
          <p:nvPr/>
        </p:nvGrpSpPr>
        <p:grpSpPr>
          <a:xfrm rot="-7650940">
            <a:off x="7058938" y="898361"/>
            <a:ext cx="288000" cy="2725948"/>
            <a:chOff x="4933853" y="3861516"/>
            <a:chExt cx="288000" cy="2725948"/>
          </a:xfrm>
        </p:grpSpPr>
        <p:cxnSp>
          <p:nvCxnSpPr>
            <p:cNvPr id="1225" name="Google Shape;1225;p32"/>
            <p:cNvCxnSpPr/>
            <p:nvPr/>
          </p:nvCxnSpPr>
          <p:spPr>
            <a:xfrm>
              <a:off x="5074760" y="3861516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26" name="Google Shape;1226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32"/>
          <p:cNvGrpSpPr/>
          <p:nvPr/>
        </p:nvGrpSpPr>
        <p:grpSpPr>
          <a:xfrm rot="-3047352">
            <a:off x="7041237" y="3295092"/>
            <a:ext cx="288000" cy="2700000"/>
            <a:chOff x="4933853" y="3887464"/>
            <a:chExt cx="288000" cy="2700000"/>
          </a:xfrm>
        </p:grpSpPr>
        <p:cxnSp>
          <p:nvCxnSpPr>
            <p:cNvPr id="1228" name="Google Shape;1228;p32"/>
            <p:cNvCxnSpPr/>
            <p:nvPr/>
          </p:nvCxnSpPr>
          <p:spPr>
            <a:xfrm>
              <a:off x="5066846" y="3887464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29" name="Google Shape;1229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32"/>
          <p:cNvGrpSpPr/>
          <p:nvPr/>
        </p:nvGrpSpPr>
        <p:grpSpPr>
          <a:xfrm rot="-6221012">
            <a:off x="7432142" y="1667425"/>
            <a:ext cx="288000" cy="2700000"/>
            <a:chOff x="4933853" y="3887464"/>
            <a:chExt cx="288000" cy="2700000"/>
          </a:xfrm>
        </p:grpSpPr>
        <p:cxnSp>
          <p:nvCxnSpPr>
            <p:cNvPr id="1231" name="Google Shape;1231;p32"/>
            <p:cNvCxnSpPr/>
            <p:nvPr/>
          </p:nvCxnSpPr>
          <p:spPr>
            <a:xfrm>
              <a:off x="5066846" y="3887464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32" name="Google Shape;1232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32"/>
          <p:cNvGrpSpPr/>
          <p:nvPr/>
        </p:nvGrpSpPr>
        <p:grpSpPr>
          <a:xfrm rot="-4570352">
            <a:off x="7423604" y="2526116"/>
            <a:ext cx="288000" cy="2723857"/>
            <a:chOff x="4933853" y="3863607"/>
            <a:chExt cx="288000" cy="2723857"/>
          </a:xfrm>
        </p:grpSpPr>
        <p:cxnSp>
          <p:nvCxnSpPr>
            <p:cNvPr id="1234" name="Google Shape;1234;p32"/>
            <p:cNvCxnSpPr/>
            <p:nvPr/>
          </p:nvCxnSpPr>
          <p:spPr>
            <a:xfrm>
              <a:off x="5070785" y="3863607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35" name="Google Shape;1235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6" name="Google Shape;1236;p32"/>
          <p:cNvSpPr/>
          <p:nvPr/>
        </p:nvSpPr>
        <p:spPr>
          <a:xfrm rot="8808298">
            <a:off x="2772344" y="505275"/>
            <a:ext cx="6120000" cy="6120000"/>
          </a:xfrm>
          <a:prstGeom prst="pie">
            <a:avLst>
              <a:gd name="adj1" fmla="val 15172058"/>
              <a:gd name="adj2" fmla="val 16209441"/>
            </a:avLst>
          </a:prstGeom>
          <a:solidFill>
            <a:srgbClr val="BFBFBF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2"/>
          <p:cNvSpPr/>
          <p:nvPr/>
        </p:nvSpPr>
        <p:spPr>
          <a:xfrm rot="8949384">
            <a:off x="2785044" y="537025"/>
            <a:ext cx="6120000" cy="6120000"/>
          </a:xfrm>
          <a:prstGeom prst="pie">
            <a:avLst>
              <a:gd name="adj1" fmla="val 16043377"/>
              <a:gd name="adj2" fmla="val 16661975"/>
            </a:avLst>
          </a:prstGeom>
          <a:gradFill>
            <a:gsLst>
              <a:gs pos="0">
                <a:schemeClr val="accent5"/>
              </a:gs>
              <a:gs pos="26000">
                <a:srgbClr val="C2D59B"/>
              </a:gs>
              <a:gs pos="50000">
                <a:srgbClr val="FFFF00"/>
              </a:gs>
              <a:gs pos="80000">
                <a:schemeClr val="accent6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2"/>
          <p:cNvSpPr/>
          <p:nvPr/>
        </p:nvSpPr>
        <p:spPr>
          <a:xfrm rot="-9922427">
            <a:off x="2814673" y="592054"/>
            <a:ext cx="6120000" cy="6120000"/>
          </a:xfrm>
          <a:prstGeom prst="pie">
            <a:avLst>
              <a:gd name="adj1" fmla="val 15192936"/>
              <a:gd name="adj2" fmla="val 15765168"/>
            </a:avLst>
          </a:prstGeom>
          <a:gradFill>
            <a:gsLst>
              <a:gs pos="0">
                <a:srgbClr val="BFBFBF">
                  <a:alpha val="74901"/>
                </a:srgbClr>
              </a:gs>
              <a:gs pos="100000">
                <a:srgbClr val="D8D8D8">
                  <a:alpha val="74901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9" name="Google Shape;1239;p32"/>
          <p:cNvGrpSpPr/>
          <p:nvPr/>
        </p:nvGrpSpPr>
        <p:grpSpPr>
          <a:xfrm rot="1693871">
            <a:off x="4741447" y="3791478"/>
            <a:ext cx="288000" cy="2700000"/>
            <a:chOff x="4933853" y="3887464"/>
            <a:chExt cx="288000" cy="2700000"/>
          </a:xfrm>
        </p:grpSpPr>
        <p:cxnSp>
          <p:nvCxnSpPr>
            <p:cNvPr id="1240" name="Google Shape;1240;p32"/>
            <p:cNvCxnSpPr/>
            <p:nvPr/>
          </p:nvCxnSpPr>
          <p:spPr>
            <a:xfrm>
              <a:off x="5066846" y="3887464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41" name="Google Shape;1241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32"/>
          <p:cNvGrpSpPr/>
          <p:nvPr/>
        </p:nvGrpSpPr>
        <p:grpSpPr>
          <a:xfrm rot="3198737">
            <a:off x="4079123" y="3260750"/>
            <a:ext cx="288000" cy="2724163"/>
            <a:chOff x="4933853" y="3863301"/>
            <a:chExt cx="288000" cy="2724163"/>
          </a:xfrm>
        </p:grpSpPr>
        <p:cxnSp>
          <p:nvCxnSpPr>
            <p:cNvPr id="1243" name="Google Shape;1243;p32"/>
            <p:cNvCxnSpPr/>
            <p:nvPr/>
          </p:nvCxnSpPr>
          <p:spPr>
            <a:xfrm>
              <a:off x="5076931" y="3863301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44" name="Google Shape;1244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32"/>
          <p:cNvGrpSpPr/>
          <p:nvPr/>
        </p:nvGrpSpPr>
        <p:grpSpPr>
          <a:xfrm rot="6205489">
            <a:off x="3753315" y="1682315"/>
            <a:ext cx="288000" cy="2700000"/>
            <a:chOff x="4933853" y="3887464"/>
            <a:chExt cx="288000" cy="2700000"/>
          </a:xfrm>
        </p:grpSpPr>
        <p:cxnSp>
          <p:nvCxnSpPr>
            <p:cNvPr id="1246" name="Google Shape;1246;p32"/>
            <p:cNvCxnSpPr/>
            <p:nvPr/>
          </p:nvCxnSpPr>
          <p:spPr>
            <a:xfrm>
              <a:off x="5066846" y="3887464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47" name="Google Shape;1247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32"/>
          <p:cNvGrpSpPr/>
          <p:nvPr/>
        </p:nvGrpSpPr>
        <p:grpSpPr>
          <a:xfrm rot="4554469">
            <a:off x="3742699" y="2570132"/>
            <a:ext cx="288000" cy="2700000"/>
            <a:chOff x="4933853" y="3887464"/>
            <a:chExt cx="288000" cy="2700000"/>
          </a:xfrm>
        </p:grpSpPr>
        <p:cxnSp>
          <p:nvCxnSpPr>
            <p:cNvPr id="1249" name="Google Shape;1249;p32"/>
            <p:cNvCxnSpPr/>
            <p:nvPr/>
          </p:nvCxnSpPr>
          <p:spPr>
            <a:xfrm>
              <a:off x="5066846" y="3887464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50" name="Google Shape;1250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32"/>
          <p:cNvGrpSpPr/>
          <p:nvPr/>
        </p:nvGrpSpPr>
        <p:grpSpPr>
          <a:xfrm rot="7711394">
            <a:off x="4101660" y="915803"/>
            <a:ext cx="288000" cy="2700000"/>
            <a:chOff x="4933853" y="3887464"/>
            <a:chExt cx="288000" cy="2700000"/>
          </a:xfrm>
        </p:grpSpPr>
        <p:cxnSp>
          <p:nvCxnSpPr>
            <p:cNvPr id="1252" name="Google Shape;1252;p32"/>
            <p:cNvCxnSpPr/>
            <p:nvPr/>
          </p:nvCxnSpPr>
          <p:spPr>
            <a:xfrm>
              <a:off x="5066846" y="3887464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53" name="Google Shape;1253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32"/>
          <p:cNvGrpSpPr/>
          <p:nvPr/>
        </p:nvGrpSpPr>
        <p:grpSpPr>
          <a:xfrm rot="9394876">
            <a:off x="4785802" y="364619"/>
            <a:ext cx="288000" cy="2700000"/>
            <a:chOff x="4933853" y="3887464"/>
            <a:chExt cx="288000" cy="2700000"/>
          </a:xfrm>
        </p:grpSpPr>
        <p:cxnSp>
          <p:nvCxnSpPr>
            <p:cNvPr id="1255" name="Google Shape;1255;p32"/>
            <p:cNvCxnSpPr/>
            <p:nvPr/>
          </p:nvCxnSpPr>
          <p:spPr>
            <a:xfrm>
              <a:off x="5066846" y="3887464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56" name="Google Shape;1256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32"/>
          <p:cNvGrpSpPr/>
          <p:nvPr/>
        </p:nvGrpSpPr>
        <p:grpSpPr>
          <a:xfrm rot="-10646994">
            <a:off x="5633843" y="181980"/>
            <a:ext cx="288000" cy="2700000"/>
            <a:chOff x="4933853" y="3887464"/>
            <a:chExt cx="288000" cy="2700000"/>
          </a:xfrm>
        </p:grpSpPr>
        <p:cxnSp>
          <p:nvCxnSpPr>
            <p:cNvPr id="1258" name="Google Shape;1258;p32"/>
            <p:cNvCxnSpPr/>
            <p:nvPr/>
          </p:nvCxnSpPr>
          <p:spPr>
            <a:xfrm>
              <a:off x="5066846" y="3887464"/>
              <a:ext cx="0" cy="2700000"/>
            </a:xfrm>
            <a:prstGeom prst="straightConnector1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59" name="Google Shape;1259;p32"/>
            <p:cNvSpPr/>
            <p:nvPr/>
          </p:nvSpPr>
          <p:spPr>
            <a:xfrm>
              <a:off x="4933853" y="6339187"/>
              <a:ext cx="288000" cy="2482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0" name="Google Shape;1260;p32"/>
          <p:cNvSpPr txBox="1"/>
          <p:nvPr/>
        </p:nvSpPr>
        <p:spPr>
          <a:xfrm rot="-762172">
            <a:off x="6024209" y="6099249"/>
            <a:ext cx="849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BEGINNER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2"/>
          <p:cNvSpPr/>
          <p:nvPr/>
        </p:nvSpPr>
        <p:spPr>
          <a:xfrm rot="-7650940">
            <a:off x="8050033" y="1374307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32"/>
          <p:cNvSpPr/>
          <p:nvPr/>
        </p:nvSpPr>
        <p:spPr>
          <a:xfrm rot="-6221012">
            <a:off x="8640138" y="259905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32"/>
          <p:cNvSpPr/>
          <p:nvPr/>
        </p:nvSpPr>
        <p:spPr>
          <a:xfrm rot="-4570352">
            <a:off x="8633991" y="4068203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32"/>
          <p:cNvSpPr/>
          <p:nvPr/>
        </p:nvSpPr>
        <p:spPr>
          <a:xfrm rot="-3047352">
            <a:off x="8004667" y="5306618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BBB59"/>
              </a:gs>
              <a:gs pos="10000">
                <a:srgbClr val="9BBB59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63252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32"/>
          <p:cNvSpPr/>
          <p:nvPr/>
        </p:nvSpPr>
        <p:spPr>
          <a:xfrm rot="-755987">
            <a:off x="6255201" y="5864491"/>
            <a:ext cx="288000" cy="248277"/>
          </a:xfrm>
          <a:prstGeom prst="triangle">
            <a:avLst>
              <a:gd name="adj" fmla="val 50000"/>
            </a:avLst>
          </a:prstGeom>
          <a:solidFill>
            <a:srgbClr val="92CCDC"/>
          </a:solidFill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32"/>
          <p:cNvSpPr txBox="1"/>
          <p:nvPr/>
        </p:nvSpPr>
        <p:spPr>
          <a:xfrm rot="-5211492">
            <a:off x="4603398" y="5441689"/>
            <a:ext cx="2316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Early Masters, Late Masters, early PhD</a:t>
            </a:r>
            <a:endParaRPr sz="10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32"/>
          <p:cNvSpPr txBox="1"/>
          <p:nvPr/>
        </p:nvSpPr>
        <p:spPr>
          <a:xfrm rot="3684230">
            <a:off x="5578012" y="5141664"/>
            <a:ext cx="23515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Understand, apply, analyse, synthesise</a:t>
            </a: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32"/>
          <p:cNvSpPr/>
          <p:nvPr/>
        </p:nvSpPr>
        <p:spPr>
          <a:xfrm rot="3198737">
            <a:off x="3086415" y="5236192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32"/>
          <p:cNvSpPr/>
          <p:nvPr/>
        </p:nvSpPr>
        <p:spPr>
          <a:xfrm rot="1693871">
            <a:off x="4157670" y="6104544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63252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2"/>
          <p:cNvSpPr txBox="1"/>
          <p:nvPr/>
        </p:nvSpPr>
        <p:spPr>
          <a:xfrm rot="2556452">
            <a:off x="5496480" y="4546375"/>
            <a:ext cx="28499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Reads &amp; understands; reliably identifies methods (soft-                       -ware &amp; programming) for given problems. Chooses   &amp; executes correct analysis, not                                necessarily able to... 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2"/>
          <p:cNvSpPr txBox="1"/>
          <p:nvPr/>
        </p:nvSpPr>
        <p:spPr>
          <a:xfrm>
            <a:off x="126999" y="1614296"/>
            <a:ext cx="2057399" cy="58477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a structured paradigm…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32"/>
          <p:cNvSpPr/>
          <p:nvPr/>
        </p:nvSpPr>
        <p:spPr>
          <a:xfrm rot="8582929">
            <a:off x="2480114" y="170438"/>
            <a:ext cx="6487847" cy="6514327"/>
          </a:xfrm>
          <a:prstGeom prst="pie">
            <a:avLst>
              <a:gd name="adj1" fmla="val 1372881"/>
              <a:gd name="adj2" fmla="val 9332482"/>
            </a:avLst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32"/>
          <p:cNvSpPr/>
          <p:nvPr/>
        </p:nvSpPr>
        <p:spPr>
          <a:xfrm>
            <a:off x="5187245" y="2900597"/>
            <a:ext cx="1080000" cy="10800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32"/>
          <p:cNvSpPr/>
          <p:nvPr/>
        </p:nvSpPr>
        <p:spPr>
          <a:xfrm rot="4554469">
            <a:off x="2557966" y="407753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5" name="Google Shape;1275;p32"/>
          <p:cNvCxnSpPr/>
          <p:nvPr/>
        </p:nvCxnSpPr>
        <p:spPr>
          <a:xfrm rot="10800000">
            <a:off x="8906934" y="4229102"/>
            <a:ext cx="237066" cy="76198"/>
          </a:xfrm>
          <a:prstGeom prst="straightConnector1">
            <a:avLst/>
          </a:prstGeom>
          <a:noFill/>
          <a:ln w="38100" cap="flat" cmpd="sng">
            <a:solidFill>
              <a:srgbClr val="92CCDC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0000" sy="110000" rotWithShape="0">
              <a:srgbClr val="000000">
                <a:alpha val="37647"/>
              </a:srgbClr>
            </a:outerShdw>
          </a:effectLst>
        </p:spPr>
      </p:cxnSp>
      <p:cxnSp>
        <p:nvCxnSpPr>
          <p:cNvPr id="1276" name="Google Shape;1276;p32"/>
          <p:cNvCxnSpPr/>
          <p:nvPr/>
        </p:nvCxnSpPr>
        <p:spPr>
          <a:xfrm rot="10800000">
            <a:off x="8271934" y="5511802"/>
            <a:ext cx="567266" cy="355598"/>
          </a:xfrm>
          <a:prstGeom prst="straightConnector1">
            <a:avLst/>
          </a:prstGeom>
          <a:noFill/>
          <a:ln w="38100" cap="flat" cmpd="sng">
            <a:solidFill>
              <a:srgbClr val="92CCDC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0000" sy="110000" rotWithShape="0">
              <a:srgbClr val="000000">
                <a:alpha val="37647"/>
              </a:srgbClr>
            </a:outerShdw>
          </a:effectLst>
        </p:spPr>
      </p:cxnSp>
      <p:cxnSp>
        <p:nvCxnSpPr>
          <p:cNvPr id="1277" name="Google Shape;1277;p32"/>
          <p:cNvCxnSpPr/>
          <p:nvPr/>
        </p:nvCxnSpPr>
        <p:spPr>
          <a:xfrm flipH="1">
            <a:off x="8906934" y="2603500"/>
            <a:ext cx="237066" cy="88902"/>
          </a:xfrm>
          <a:prstGeom prst="straightConnector1">
            <a:avLst/>
          </a:prstGeom>
          <a:noFill/>
          <a:ln w="38100" cap="flat" cmpd="sng">
            <a:solidFill>
              <a:srgbClr val="92CCDC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0000" sy="110000" rotWithShape="0">
              <a:srgbClr val="000000">
                <a:alpha val="37647"/>
              </a:srgbClr>
            </a:outerShdw>
          </a:effectLst>
        </p:spPr>
      </p:cxnSp>
      <p:cxnSp>
        <p:nvCxnSpPr>
          <p:cNvPr id="1278" name="Google Shape;1278;p32"/>
          <p:cNvCxnSpPr/>
          <p:nvPr/>
        </p:nvCxnSpPr>
        <p:spPr>
          <a:xfrm flipH="1">
            <a:off x="8297334" y="1155700"/>
            <a:ext cx="491066" cy="292102"/>
          </a:xfrm>
          <a:prstGeom prst="straightConnector1">
            <a:avLst/>
          </a:prstGeom>
          <a:noFill/>
          <a:ln w="38100" cap="flat" cmpd="sng">
            <a:solidFill>
              <a:srgbClr val="92CCDC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0000" sy="110000" rotWithShape="0">
              <a:srgbClr val="000000">
                <a:alpha val="37647"/>
              </a:srgbClr>
            </a:outerShdw>
          </a:effectLst>
        </p:spPr>
      </p:cxnSp>
      <p:cxnSp>
        <p:nvCxnSpPr>
          <p:cNvPr id="1279" name="Google Shape;1279;p32"/>
          <p:cNvCxnSpPr/>
          <p:nvPr/>
        </p:nvCxnSpPr>
        <p:spPr>
          <a:xfrm rot="10800000" flipH="1">
            <a:off x="1854200" y="4259088"/>
            <a:ext cx="720318" cy="122412"/>
          </a:xfrm>
          <a:prstGeom prst="straightConnector1">
            <a:avLst/>
          </a:prstGeom>
          <a:noFill/>
          <a:ln w="38100" cap="flat" cmpd="sng">
            <a:solidFill>
              <a:srgbClr val="B6DDE7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5000" sy="115000" rotWithShape="0">
              <a:srgbClr val="000000">
                <a:alpha val="37647"/>
              </a:srgbClr>
            </a:outerShdw>
          </a:effectLst>
        </p:spPr>
      </p:cxnSp>
      <p:cxnSp>
        <p:nvCxnSpPr>
          <p:cNvPr id="1280" name="Google Shape;1280;p32"/>
          <p:cNvCxnSpPr/>
          <p:nvPr/>
        </p:nvCxnSpPr>
        <p:spPr>
          <a:xfrm rot="10800000" flipH="1">
            <a:off x="2565400" y="5452888"/>
            <a:ext cx="580618" cy="325612"/>
          </a:xfrm>
          <a:prstGeom prst="straightConnector1">
            <a:avLst/>
          </a:prstGeom>
          <a:noFill/>
          <a:ln w="38100" cap="flat" cmpd="sng">
            <a:solidFill>
              <a:srgbClr val="B6DDE7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5000" sy="115000" rotWithShape="0">
              <a:srgbClr val="000000">
                <a:alpha val="37647"/>
              </a:srgbClr>
            </a:outerShdw>
          </a:effectLst>
        </p:spPr>
      </p:cxnSp>
      <p:cxnSp>
        <p:nvCxnSpPr>
          <p:cNvPr id="1281" name="Google Shape;1281;p32"/>
          <p:cNvCxnSpPr/>
          <p:nvPr/>
        </p:nvCxnSpPr>
        <p:spPr>
          <a:xfrm rot="10800000" flipH="1">
            <a:off x="3962400" y="6354588"/>
            <a:ext cx="263118" cy="414512"/>
          </a:xfrm>
          <a:prstGeom prst="straightConnector1">
            <a:avLst/>
          </a:prstGeom>
          <a:noFill/>
          <a:ln w="38100" cap="flat" cmpd="sng">
            <a:solidFill>
              <a:srgbClr val="B6DDE7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5000" sy="115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09/05/2023</a:t>
            </a:r>
            <a:endParaRPr/>
          </a:p>
        </p:txBody>
      </p:sp>
      <p:sp>
        <p:nvSpPr>
          <p:cNvPr id="1288" name="Google Shape;128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  <p:pic>
        <p:nvPicPr>
          <p:cNvPr id="1289" name="Google Shape;1289;p33" descr="curriculum.development.guidelines.2april2020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700" y="0"/>
            <a:ext cx="5299364" cy="685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0" name="Google Shape;1290;p33"/>
          <p:cNvSpPr/>
          <p:nvPr/>
        </p:nvSpPr>
        <p:spPr>
          <a:xfrm>
            <a:off x="2455152" y="5157800"/>
            <a:ext cx="3945837" cy="3693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https://osf.io/preprints/socarxiv/7qeht/</a:t>
            </a:r>
            <a:endParaRPr/>
          </a:p>
        </p:txBody>
      </p:sp>
      <p:pic>
        <p:nvPicPr>
          <p:cNvPr id="1291" name="Google Shape;1291;p33" descr="f1000research-328186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7700" y="0"/>
            <a:ext cx="5299364" cy="685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2" name="Google Shape;1292;p33"/>
          <p:cNvSpPr/>
          <p:nvPr/>
        </p:nvSpPr>
        <p:spPr>
          <a:xfrm>
            <a:off x="2116668" y="5518836"/>
            <a:ext cx="4927600" cy="36933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https://doi.org/10.7490/f1000research.1118395.1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24/09/2021</a:t>
            </a:r>
            <a:endParaRPr/>
          </a:p>
        </p:txBody>
      </p:sp>
      <p:sp>
        <p:nvSpPr>
          <p:cNvPr id="1299" name="Google Shape;129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grpSp>
        <p:nvGrpSpPr>
          <p:cNvPr id="1300" name="Google Shape;1300;p34"/>
          <p:cNvGrpSpPr/>
          <p:nvPr/>
        </p:nvGrpSpPr>
        <p:grpSpPr>
          <a:xfrm rot="-208000">
            <a:off x="314824" y="218476"/>
            <a:ext cx="5128743" cy="6479996"/>
            <a:chOff x="3291033" y="-33867"/>
            <a:chExt cx="5434595" cy="6866426"/>
          </a:xfrm>
        </p:grpSpPr>
        <p:sp>
          <p:nvSpPr>
            <p:cNvPr id="1301" name="Google Shape;1301;p34"/>
            <p:cNvSpPr/>
            <p:nvPr/>
          </p:nvSpPr>
          <p:spPr>
            <a:xfrm>
              <a:off x="3291033" y="-33867"/>
              <a:ext cx="5291667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2" name="Google Shape;1302;p34" descr="f1000research-328186.pd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26264" y="-25441"/>
              <a:ext cx="529936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3" name="Google Shape;1303;p34"/>
          <p:cNvGrpSpPr/>
          <p:nvPr/>
        </p:nvGrpSpPr>
        <p:grpSpPr>
          <a:xfrm rot="212019">
            <a:off x="3954960" y="218869"/>
            <a:ext cx="5011233" cy="6479996"/>
            <a:chOff x="4152900" y="3749"/>
            <a:chExt cx="5463833" cy="7065255"/>
          </a:xfrm>
        </p:grpSpPr>
        <p:sp>
          <p:nvSpPr>
            <p:cNvPr id="1304" name="Google Shape;1304;p34"/>
            <p:cNvSpPr/>
            <p:nvPr/>
          </p:nvSpPr>
          <p:spPr>
            <a:xfrm>
              <a:off x="4152900" y="3749"/>
              <a:ext cx="5397500" cy="7048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5" name="Google Shape;1305;p34" descr="BrandedProfessionalGuideToCourseDesign18November2020-recolour-final.pd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64371" y="13006"/>
              <a:ext cx="5452362" cy="70559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24/09/2021</a:t>
            </a:r>
            <a:endParaRPr/>
          </a:p>
        </p:txBody>
      </p:sp>
      <p:sp>
        <p:nvSpPr>
          <p:cNvPr id="1312" name="Google Shape;131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  <p:sp>
        <p:nvSpPr>
          <p:cNvPr id="1313" name="Google Shape;1313;p35"/>
          <p:cNvSpPr/>
          <p:nvPr/>
        </p:nvSpPr>
        <p:spPr>
          <a:xfrm rot="5716818">
            <a:off x="6939489" y="3398232"/>
            <a:ext cx="431995" cy="43199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4" name="Google Shape;1314;p35"/>
          <p:cNvCxnSpPr/>
          <p:nvPr/>
        </p:nvCxnSpPr>
        <p:spPr>
          <a:xfrm>
            <a:off x="2307167" y="833970"/>
            <a:ext cx="0" cy="224367"/>
          </a:xfrm>
          <a:prstGeom prst="straightConnector1">
            <a:avLst/>
          </a:pr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15" name="Google Shape;1315;p35"/>
          <p:cNvSpPr/>
          <p:nvPr/>
        </p:nvSpPr>
        <p:spPr>
          <a:xfrm>
            <a:off x="5494871" y="1236137"/>
            <a:ext cx="431995" cy="43199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35"/>
          <p:cNvSpPr/>
          <p:nvPr/>
        </p:nvSpPr>
        <p:spPr>
          <a:xfrm>
            <a:off x="1968501" y="1011771"/>
            <a:ext cx="5399999" cy="5399999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35"/>
          <p:cNvSpPr/>
          <p:nvPr/>
        </p:nvSpPr>
        <p:spPr>
          <a:xfrm>
            <a:off x="3141133" y="1261537"/>
            <a:ext cx="381000" cy="203200"/>
          </a:xfrm>
          <a:custGeom>
            <a:avLst/>
            <a:gdLst/>
            <a:ahLst/>
            <a:cxnLst/>
            <a:rect l="l" t="t" r="r" b="b"/>
            <a:pathLst>
              <a:path w="381000" h="203200" extrusionOk="0">
                <a:moveTo>
                  <a:pt x="0" y="203200"/>
                </a:move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8" name="Google Shape;1318;p35"/>
          <p:cNvGrpSpPr/>
          <p:nvPr/>
        </p:nvGrpSpPr>
        <p:grpSpPr>
          <a:xfrm rot="506377">
            <a:off x="2406514" y="4981940"/>
            <a:ext cx="658712" cy="647710"/>
            <a:chOff x="5575310" y="1257051"/>
            <a:chExt cx="658712" cy="647710"/>
          </a:xfrm>
        </p:grpSpPr>
        <p:sp>
          <p:nvSpPr>
            <p:cNvPr id="1319" name="Google Shape;1319;p35"/>
            <p:cNvSpPr/>
            <p:nvPr/>
          </p:nvSpPr>
          <p:spPr>
            <a:xfrm>
              <a:off x="5647271" y="1303867"/>
              <a:ext cx="431995" cy="431995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 rot="2499357">
              <a:off x="5639986" y="1382908"/>
              <a:ext cx="529360" cy="395995"/>
            </a:xfrm>
            <a:prstGeom prst="chord">
              <a:avLst>
                <a:gd name="adj1" fmla="val 5294677"/>
                <a:gd name="adj2" fmla="val 4457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 rot="9213703">
              <a:off x="5932577" y="1357435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35"/>
          <p:cNvGrpSpPr/>
          <p:nvPr/>
        </p:nvGrpSpPr>
        <p:grpSpPr>
          <a:xfrm rot="-7462715">
            <a:off x="5773844" y="5370272"/>
            <a:ext cx="658712" cy="647710"/>
            <a:chOff x="5552671" y="1277532"/>
            <a:chExt cx="658712" cy="647710"/>
          </a:xfrm>
        </p:grpSpPr>
        <p:sp>
          <p:nvSpPr>
            <p:cNvPr id="1323" name="Google Shape;1323;p35"/>
            <p:cNvSpPr/>
            <p:nvPr/>
          </p:nvSpPr>
          <p:spPr>
            <a:xfrm>
              <a:off x="5647271" y="1303867"/>
              <a:ext cx="431995" cy="431995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 rot="2499357">
              <a:off x="5617347" y="1403389"/>
              <a:ext cx="529360" cy="395995"/>
            </a:xfrm>
            <a:prstGeom prst="chord">
              <a:avLst>
                <a:gd name="adj1" fmla="val 5294677"/>
                <a:gd name="adj2" fmla="val 4457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 rot="-10216007">
              <a:off x="5952072" y="1493882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6" name="Google Shape;1326;p35"/>
          <p:cNvSpPr/>
          <p:nvPr/>
        </p:nvSpPr>
        <p:spPr>
          <a:xfrm rot="8216175">
            <a:off x="6886373" y="3338229"/>
            <a:ext cx="386860" cy="395995"/>
          </a:xfrm>
          <a:prstGeom prst="chord">
            <a:avLst>
              <a:gd name="adj1" fmla="val 5294677"/>
              <a:gd name="adj2" fmla="val 44579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35"/>
          <p:cNvSpPr/>
          <p:nvPr/>
        </p:nvSpPr>
        <p:spPr>
          <a:xfrm rot="-246597">
            <a:off x="6859703" y="3564656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35"/>
          <p:cNvSpPr/>
          <p:nvPr/>
        </p:nvSpPr>
        <p:spPr>
          <a:xfrm rot="6726162">
            <a:off x="5327556" y="1145288"/>
            <a:ext cx="386860" cy="395995"/>
          </a:xfrm>
          <a:prstGeom prst="chord">
            <a:avLst>
              <a:gd name="adj1" fmla="val 5294677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35"/>
          <p:cNvSpPr/>
          <p:nvPr/>
        </p:nvSpPr>
        <p:spPr>
          <a:xfrm>
            <a:off x="1962150" y="3608920"/>
            <a:ext cx="6350" cy="203200"/>
          </a:xfrm>
          <a:custGeom>
            <a:avLst/>
            <a:gdLst/>
            <a:ahLst/>
            <a:cxnLst/>
            <a:rect l="l" t="t" r="r" b="b"/>
            <a:pathLst>
              <a:path w="6350" h="203200" extrusionOk="0">
                <a:moveTo>
                  <a:pt x="6350" y="2032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35"/>
          <p:cNvSpPr/>
          <p:nvPr/>
        </p:nvSpPr>
        <p:spPr>
          <a:xfrm>
            <a:off x="3244850" y="6009220"/>
            <a:ext cx="530225" cy="244475"/>
          </a:xfrm>
          <a:custGeom>
            <a:avLst/>
            <a:gdLst/>
            <a:ahLst/>
            <a:cxnLst/>
            <a:rect l="l" t="t" r="r" b="b"/>
            <a:pathLst>
              <a:path w="530225" h="244475" extrusionOk="0">
                <a:moveTo>
                  <a:pt x="530225" y="244475"/>
                </a:moveTo>
                <a:cubicBezTo>
                  <a:pt x="461698" y="223573"/>
                  <a:pt x="393171" y="202671"/>
                  <a:pt x="304800" y="161925"/>
                </a:cubicBezTo>
                <a:cubicBezTo>
                  <a:pt x="216429" y="121179"/>
                  <a:pt x="50800" y="26987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35"/>
          <p:cNvSpPr/>
          <p:nvPr/>
        </p:nvSpPr>
        <p:spPr>
          <a:xfrm>
            <a:off x="6924675" y="4691595"/>
            <a:ext cx="253023" cy="503999"/>
          </a:xfrm>
          <a:custGeom>
            <a:avLst/>
            <a:gdLst/>
            <a:ahLst/>
            <a:cxnLst/>
            <a:rect l="l" t="t" r="r" b="b"/>
            <a:pathLst>
              <a:path w="234950" h="441325" extrusionOk="0">
                <a:moveTo>
                  <a:pt x="234950" y="0"/>
                </a:moveTo>
                <a:cubicBezTo>
                  <a:pt x="224366" y="42598"/>
                  <a:pt x="213783" y="85196"/>
                  <a:pt x="174625" y="158750"/>
                </a:cubicBezTo>
                <a:cubicBezTo>
                  <a:pt x="135467" y="232304"/>
                  <a:pt x="29104" y="393700"/>
                  <a:pt x="0" y="441325"/>
                </a:cubicBezTo>
              </a:path>
            </a:pathLst>
          </a:cu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35"/>
          <p:cNvSpPr/>
          <p:nvPr/>
        </p:nvSpPr>
        <p:spPr>
          <a:xfrm rot="178574">
            <a:off x="7092950" y="2526245"/>
            <a:ext cx="104775" cy="219075"/>
          </a:xfrm>
          <a:custGeom>
            <a:avLst/>
            <a:gdLst/>
            <a:ahLst/>
            <a:cxnLst/>
            <a:rect l="l" t="t" r="r" b="b"/>
            <a:pathLst>
              <a:path w="104775" h="219075" extrusionOk="0">
                <a:moveTo>
                  <a:pt x="0" y="0"/>
                </a:moveTo>
                <a:lnTo>
                  <a:pt x="104775" y="219075"/>
                </a:lnTo>
              </a:path>
            </a:pathLst>
          </a:cu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3" name="Google Shape;1333;p35"/>
          <p:cNvGrpSpPr/>
          <p:nvPr/>
        </p:nvGrpSpPr>
        <p:grpSpPr>
          <a:xfrm>
            <a:off x="6248399" y="3936070"/>
            <a:ext cx="1979998" cy="899999"/>
            <a:chOff x="5994399" y="3676088"/>
            <a:chExt cx="1979998" cy="899999"/>
          </a:xfrm>
        </p:grpSpPr>
        <p:sp>
          <p:nvSpPr>
            <p:cNvPr id="1334" name="Google Shape;1334;p35"/>
            <p:cNvSpPr/>
            <p:nvPr/>
          </p:nvSpPr>
          <p:spPr>
            <a:xfrm>
              <a:off x="5994399" y="3676088"/>
              <a:ext cx="1979998" cy="899999"/>
            </a:xfrm>
            <a:prstGeom prst="flowChartDecision">
              <a:avLst/>
            </a:prstGeom>
            <a:solidFill>
              <a:srgbClr val="D9D9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5"/>
            <p:cNvSpPr txBox="1"/>
            <p:nvPr/>
          </p:nvSpPr>
          <p:spPr>
            <a:xfrm>
              <a:off x="6219884" y="3805533"/>
              <a:ext cx="15144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aligned with LOs?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35"/>
          <p:cNvGrpSpPr/>
          <p:nvPr/>
        </p:nvGrpSpPr>
        <p:grpSpPr>
          <a:xfrm>
            <a:off x="3378200" y="5875870"/>
            <a:ext cx="2626700" cy="965200"/>
            <a:chOff x="3276600" y="5524500"/>
            <a:chExt cx="2626700" cy="965200"/>
          </a:xfrm>
        </p:grpSpPr>
        <p:sp>
          <p:nvSpPr>
            <p:cNvPr id="1337" name="Google Shape;1337;p35"/>
            <p:cNvSpPr/>
            <p:nvPr/>
          </p:nvSpPr>
          <p:spPr>
            <a:xfrm>
              <a:off x="3276600" y="5524500"/>
              <a:ext cx="2626700" cy="965200"/>
            </a:xfrm>
            <a:prstGeom prst="flowChartDecision">
              <a:avLst/>
            </a:prstGeom>
            <a:solidFill>
              <a:srgbClr val="D9D9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5"/>
            <p:cNvSpPr txBox="1"/>
            <p:nvPr/>
          </p:nvSpPr>
          <p:spPr>
            <a:xfrm>
              <a:off x="3721100" y="5646342"/>
              <a:ext cx="17907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Supports LEs?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Promotes LOs?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35"/>
          <p:cNvGrpSpPr/>
          <p:nvPr/>
        </p:nvGrpSpPr>
        <p:grpSpPr>
          <a:xfrm>
            <a:off x="5442699" y="1153838"/>
            <a:ext cx="3131997" cy="1440000"/>
            <a:chOff x="4782299" y="1163699"/>
            <a:chExt cx="3131997" cy="1440000"/>
          </a:xfrm>
        </p:grpSpPr>
        <p:sp>
          <p:nvSpPr>
            <p:cNvPr id="1340" name="Google Shape;1340;p35"/>
            <p:cNvSpPr/>
            <p:nvPr/>
          </p:nvSpPr>
          <p:spPr>
            <a:xfrm>
              <a:off x="4782299" y="1163699"/>
              <a:ext cx="3131997" cy="1440000"/>
            </a:xfrm>
            <a:prstGeom prst="flowChartDecision">
              <a:avLst/>
            </a:prstGeom>
            <a:solidFill>
              <a:srgbClr val="D8D8D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5"/>
            <p:cNvSpPr txBox="1"/>
            <p:nvPr/>
          </p:nvSpPr>
          <p:spPr>
            <a:xfrm>
              <a:off x="5115094" y="1472622"/>
              <a:ext cx="254300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Simple, measurable, achievable, realistic, time-bound?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35"/>
          <p:cNvGrpSpPr/>
          <p:nvPr/>
        </p:nvGrpSpPr>
        <p:grpSpPr>
          <a:xfrm>
            <a:off x="685804" y="3666070"/>
            <a:ext cx="2950393" cy="1439999"/>
            <a:chOff x="685804" y="3403600"/>
            <a:chExt cx="2950393" cy="1439999"/>
          </a:xfrm>
        </p:grpSpPr>
        <p:sp>
          <p:nvSpPr>
            <p:cNvPr id="1343" name="Google Shape;1343;p35"/>
            <p:cNvSpPr/>
            <p:nvPr/>
          </p:nvSpPr>
          <p:spPr>
            <a:xfrm>
              <a:off x="685804" y="3403600"/>
              <a:ext cx="2950393" cy="1439999"/>
            </a:xfrm>
            <a:prstGeom prst="flowChartDecision">
              <a:avLst/>
            </a:prstGeom>
            <a:solidFill>
              <a:srgbClr val="D9D9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5"/>
            <p:cNvSpPr txBox="1"/>
            <p:nvPr/>
          </p:nvSpPr>
          <p:spPr>
            <a:xfrm>
              <a:off x="877603" y="3693982"/>
              <a:ext cx="2564097" cy="899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Aligned with LEs?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Supports progress towards LOs?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35"/>
          <p:cNvGrpSpPr/>
          <p:nvPr/>
        </p:nvGrpSpPr>
        <p:grpSpPr>
          <a:xfrm>
            <a:off x="326731" y="1045840"/>
            <a:ext cx="3959996" cy="1655997"/>
            <a:chOff x="174331" y="1062770"/>
            <a:chExt cx="3959996" cy="1655997"/>
          </a:xfrm>
        </p:grpSpPr>
        <p:sp>
          <p:nvSpPr>
            <p:cNvPr id="1346" name="Google Shape;1346;p35"/>
            <p:cNvSpPr/>
            <p:nvPr/>
          </p:nvSpPr>
          <p:spPr>
            <a:xfrm>
              <a:off x="174331" y="1062770"/>
              <a:ext cx="3959996" cy="1655997"/>
            </a:xfrm>
            <a:prstGeom prst="flowChartDecision">
              <a:avLst/>
            </a:prstGeom>
            <a:solidFill>
              <a:srgbClr val="D9D9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5"/>
            <p:cNvSpPr txBox="1"/>
            <p:nvPr/>
          </p:nvSpPr>
          <p:spPr>
            <a:xfrm>
              <a:off x="618595" y="1381370"/>
              <a:ext cx="307710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 achievable by most learners? Content, LEs &amp; assessments support LOs?</a:t>
              </a:r>
              <a:endParaRPr/>
            </a:p>
          </p:txBody>
        </p:sp>
      </p:grpSp>
      <p:sp>
        <p:nvSpPr>
          <p:cNvPr id="1348" name="Google Shape;1348;p35"/>
          <p:cNvSpPr/>
          <p:nvPr/>
        </p:nvSpPr>
        <p:spPr>
          <a:xfrm>
            <a:off x="1997879" y="178358"/>
            <a:ext cx="611999" cy="6119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9" name="Google Shape;1349;p35"/>
          <p:cNvGrpSpPr/>
          <p:nvPr/>
        </p:nvGrpSpPr>
        <p:grpSpPr>
          <a:xfrm>
            <a:off x="1072692" y="2874354"/>
            <a:ext cx="1368000" cy="648000"/>
            <a:chOff x="2296126" y="6523484"/>
            <a:chExt cx="1368000" cy="648000"/>
          </a:xfrm>
        </p:grpSpPr>
        <p:sp>
          <p:nvSpPr>
            <p:cNvPr id="1350" name="Google Shape;1350;p35"/>
            <p:cNvSpPr/>
            <p:nvPr/>
          </p:nvSpPr>
          <p:spPr>
            <a:xfrm>
              <a:off x="2296126" y="6523484"/>
              <a:ext cx="1368000" cy="648000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5"/>
            <p:cNvSpPr txBox="1"/>
            <p:nvPr/>
          </p:nvSpPr>
          <p:spPr>
            <a:xfrm>
              <a:off x="2395809" y="6524319"/>
              <a:ext cx="1168634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5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1621926" y="5316194"/>
            <a:ext cx="1512000" cy="648000"/>
            <a:chOff x="2206126" y="4686641"/>
            <a:chExt cx="1512000" cy="648000"/>
          </a:xfrm>
        </p:grpSpPr>
        <p:sp>
          <p:nvSpPr>
            <p:cNvPr id="1353" name="Google Shape;1353;p35"/>
            <p:cNvSpPr/>
            <p:nvPr/>
          </p:nvSpPr>
          <p:spPr>
            <a:xfrm>
              <a:off x="2206126" y="4686641"/>
              <a:ext cx="1512000" cy="648000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5"/>
            <p:cNvSpPr txBox="1"/>
            <p:nvPr/>
          </p:nvSpPr>
          <p:spPr>
            <a:xfrm>
              <a:off x="2316100" y="4687476"/>
              <a:ext cx="1292053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4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Assessment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35"/>
          <p:cNvGrpSpPr/>
          <p:nvPr/>
        </p:nvGrpSpPr>
        <p:grpSpPr>
          <a:xfrm>
            <a:off x="6158026" y="5316194"/>
            <a:ext cx="1224000" cy="648000"/>
            <a:chOff x="2386126" y="3136024"/>
            <a:chExt cx="1224000" cy="648000"/>
          </a:xfrm>
        </p:grpSpPr>
        <p:sp>
          <p:nvSpPr>
            <p:cNvPr id="1356" name="Google Shape;1356;p35"/>
            <p:cNvSpPr/>
            <p:nvPr/>
          </p:nvSpPr>
          <p:spPr>
            <a:xfrm>
              <a:off x="2386126" y="3136024"/>
              <a:ext cx="1224000" cy="648000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35"/>
            <p:cNvSpPr txBox="1"/>
            <p:nvPr/>
          </p:nvSpPr>
          <p:spPr>
            <a:xfrm>
              <a:off x="2527366" y="3136859"/>
              <a:ext cx="941521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35"/>
          <p:cNvGrpSpPr/>
          <p:nvPr/>
        </p:nvGrpSpPr>
        <p:grpSpPr>
          <a:xfrm>
            <a:off x="5971361" y="2874354"/>
            <a:ext cx="2807999" cy="648000"/>
            <a:chOff x="1522128" y="1546159"/>
            <a:chExt cx="2807999" cy="648000"/>
          </a:xfrm>
        </p:grpSpPr>
        <p:sp>
          <p:nvSpPr>
            <p:cNvPr id="1359" name="Google Shape;1359;p35"/>
            <p:cNvSpPr/>
            <p:nvPr/>
          </p:nvSpPr>
          <p:spPr>
            <a:xfrm>
              <a:off x="1522128" y="1546159"/>
              <a:ext cx="2807999" cy="648000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35"/>
            <p:cNvSpPr txBox="1"/>
            <p:nvPr/>
          </p:nvSpPr>
          <p:spPr>
            <a:xfrm>
              <a:off x="1583923" y="1546994"/>
              <a:ext cx="2684409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2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Experiences (LEs)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35"/>
          <p:cNvGrpSpPr/>
          <p:nvPr/>
        </p:nvGrpSpPr>
        <p:grpSpPr>
          <a:xfrm>
            <a:off x="3262028" y="581981"/>
            <a:ext cx="2736000" cy="647789"/>
            <a:chOff x="1522128" y="90911"/>
            <a:chExt cx="2736000" cy="647789"/>
          </a:xfrm>
        </p:grpSpPr>
        <p:sp>
          <p:nvSpPr>
            <p:cNvPr id="1362" name="Google Shape;1362;p35"/>
            <p:cNvSpPr/>
            <p:nvPr/>
          </p:nvSpPr>
          <p:spPr>
            <a:xfrm>
              <a:off x="1522128" y="90911"/>
              <a:ext cx="2736000" cy="647789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35"/>
            <p:cNvSpPr txBox="1"/>
            <p:nvPr/>
          </p:nvSpPr>
          <p:spPr>
            <a:xfrm>
              <a:off x="1621824" y="92369"/>
              <a:ext cx="2536609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1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Outcomes (LOs)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4" name="Google Shape;1364;p35"/>
          <p:cNvSpPr/>
          <p:nvPr/>
        </p:nvSpPr>
        <p:spPr>
          <a:xfrm rot="-7146985">
            <a:off x="5575301" y="6117172"/>
            <a:ext cx="208797" cy="179999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35"/>
          <p:cNvSpPr/>
          <p:nvPr/>
        </p:nvSpPr>
        <p:spPr>
          <a:xfrm rot="8126274">
            <a:off x="6113515" y="1424124"/>
            <a:ext cx="210237" cy="1812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35"/>
          <p:cNvSpPr/>
          <p:nvPr/>
        </p:nvSpPr>
        <p:spPr>
          <a:xfrm rot="10129437">
            <a:off x="7116500" y="2730238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35"/>
          <p:cNvSpPr/>
          <p:nvPr/>
        </p:nvSpPr>
        <p:spPr>
          <a:xfrm rot="-10350429">
            <a:off x="7258337" y="3844438"/>
            <a:ext cx="208797" cy="179999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35"/>
          <p:cNvSpPr/>
          <p:nvPr/>
        </p:nvSpPr>
        <p:spPr>
          <a:xfrm rot="-9078939">
            <a:off x="6762637" y="5172052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35"/>
          <p:cNvSpPr/>
          <p:nvPr/>
        </p:nvSpPr>
        <p:spPr>
          <a:xfrm rot="-3427520">
            <a:off x="3077638" y="5871639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35"/>
          <p:cNvSpPr/>
          <p:nvPr/>
        </p:nvSpPr>
        <p:spPr>
          <a:xfrm rot="-1338033">
            <a:off x="2239434" y="4986872"/>
            <a:ext cx="208797" cy="179999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35"/>
          <p:cNvSpPr/>
          <p:nvPr/>
        </p:nvSpPr>
        <p:spPr>
          <a:xfrm>
            <a:off x="1866897" y="3475572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35"/>
          <p:cNvSpPr/>
          <p:nvPr/>
        </p:nvSpPr>
        <p:spPr>
          <a:xfrm rot="1976773">
            <a:off x="2078568" y="2595038"/>
            <a:ext cx="208797" cy="179999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35"/>
          <p:cNvSpPr/>
          <p:nvPr/>
        </p:nvSpPr>
        <p:spPr>
          <a:xfrm rot="3611986">
            <a:off x="3478742" y="1141947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35"/>
          <p:cNvSpPr/>
          <p:nvPr/>
        </p:nvSpPr>
        <p:spPr>
          <a:xfrm>
            <a:off x="2201333" y="702737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 w="9525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35"/>
          <p:cNvSpPr/>
          <p:nvPr/>
        </p:nvSpPr>
        <p:spPr>
          <a:xfrm rot="464267">
            <a:off x="5410194" y="1261543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35"/>
          <p:cNvSpPr/>
          <p:nvPr/>
        </p:nvSpPr>
        <p:spPr>
          <a:xfrm>
            <a:off x="4605867" y="1354671"/>
            <a:ext cx="84666" cy="4512734"/>
          </a:xfrm>
          <a:custGeom>
            <a:avLst/>
            <a:gdLst/>
            <a:ahLst/>
            <a:cxnLst/>
            <a:rect l="l" t="t" r="r" b="b"/>
            <a:pathLst>
              <a:path w="84666" h="4512734" extrusionOk="0">
                <a:moveTo>
                  <a:pt x="84666" y="451273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35"/>
          <p:cNvSpPr/>
          <p:nvPr/>
        </p:nvSpPr>
        <p:spPr>
          <a:xfrm rot="150885">
            <a:off x="4505786" y="1295984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35"/>
          <p:cNvSpPr/>
          <p:nvPr/>
        </p:nvSpPr>
        <p:spPr>
          <a:xfrm>
            <a:off x="5080000" y="1430870"/>
            <a:ext cx="1168400" cy="2946400"/>
          </a:xfrm>
          <a:custGeom>
            <a:avLst/>
            <a:gdLst/>
            <a:ahLst/>
            <a:cxnLst/>
            <a:rect l="l" t="t" r="r" b="b"/>
            <a:pathLst>
              <a:path w="1405467" h="2946400" extrusionOk="0">
                <a:moveTo>
                  <a:pt x="1405467" y="2946400"/>
                </a:moveTo>
                <a:cubicBezTo>
                  <a:pt x="904522" y="2730500"/>
                  <a:pt x="403578" y="2514600"/>
                  <a:pt x="169334" y="2023533"/>
                </a:cubicBezTo>
                <a:cubicBezTo>
                  <a:pt x="-64910" y="1532466"/>
                  <a:pt x="28222" y="337255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9" name="Google Shape;1379;p35"/>
          <p:cNvGrpSpPr/>
          <p:nvPr/>
        </p:nvGrpSpPr>
        <p:grpSpPr>
          <a:xfrm>
            <a:off x="3632198" y="1291490"/>
            <a:ext cx="1331765" cy="3085780"/>
            <a:chOff x="3632198" y="1206820"/>
            <a:chExt cx="1331765" cy="3085780"/>
          </a:xfrm>
        </p:grpSpPr>
        <p:sp>
          <p:nvSpPr>
            <p:cNvPr id="1380" name="Google Shape;1380;p35"/>
            <p:cNvSpPr/>
            <p:nvPr/>
          </p:nvSpPr>
          <p:spPr>
            <a:xfrm rot="150885">
              <a:off x="4751318" y="1211314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5"/>
            <p:cNvSpPr/>
            <p:nvPr/>
          </p:nvSpPr>
          <p:spPr>
            <a:xfrm flipH="1">
              <a:off x="3632198" y="1346200"/>
              <a:ext cx="1227669" cy="2946400"/>
            </a:xfrm>
            <a:custGeom>
              <a:avLst/>
              <a:gdLst/>
              <a:ahLst/>
              <a:cxnLst/>
              <a:rect l="l" t="t" r="r" b="b"/>
              <a:pathLst>
                <a:path w="1405467" h="2946400" extrusionOk="0">
                  <a:moveTo>
                    <a:pt x="1405467" y="2946400"/>
                  </a:moveTo>
                  <a:cubicBezTo>
                    <a:pt x="904522" y="2730500"/>
                    <a:pt x="403578" y="2514600"/>
                    <a:pt x="169334" y="2023533"/>
                  </a:cubicBezTo>
                  <a:cubicBezTo>
                    <a:pt x="-64910" y="1532466"/>
                    <a:pt x="28222" y="337255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2" name="Google Shape;1382;p35"/>
          <p:cNvSpPr/>
          <p:nvPr/>
        </p:nvSpPr>
        <p:spPr>
          <a:xfrm rot="150885">
            <a:off x="4988386" y="1295984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3" name="Google Shape;1383;p35"/>
          <p:cNvGrpSpPr/>
          <p:nvPr/>
        </p:nvGrpSpPr>
        <p:grpSpPr>
          <a:xfrm rot="10800000" flipH="1">
            <a:off x="4275667" y="1882691"/>
            <a:ext cx="1570065" cy="1220064"/>
            <a:chOff x="3615266" y="3080990"/>
            <a:chExt cx="1956237" cy="1228545"/>
          </a:xfrm>
        </p:grpSpPr>
        <p:sp>
          <p:nvSpPr>
            <p:cNvPr id="1384" name="Google Shape;1384;p35"/>
            <p:cNvSpPr/>
            <p:nvPr/>
          </p:nvSpPr>
          <p:spPr>
            <a:xfrm>
              <a:off x="3615266" y="3175001"/>
              <a:ext cx="1921933" cy="1134534"/>
            </a:xfrm>
            <a:custGeom>
              <a:avLst/>
              <a:gdLst/>
              <a:ahLst/>
              <a:cxnLst/>
              <a:rect l="l" t="t" r="r" b="b"/>
              <a:pathLst>
                <a:path w="1921933" h="1134534" extrusionOk="0">
                  <a:moveTo>
                    <a:pt x="0" y="1134534"/>
                  </a:moveTo>
                  <a:cubicBezTo>
                    <a:pt x="182739" y="771878"/>
                    <a:pt x="365478" y="409223"/>
                    <a:pt x="685800" y="220134"/>
                  </a:cubicBezTo>
                  <a:cubicBezTo>
                    <a:pt x="1006122" y="31045"/>
                    <a:pt x="1715911" y="35278"/>
                    <a:pt x="1921933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5"/>
            <p:cNvSpPr/>
            <p:nvPr/>
          </p:nvSpPr>
          <p:spPr>
            <a:xfrm rot="5243783">
              <a:off x="5372455" y="3099370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6" name="Google Shape;1386;p35"/>
          <p:cNvSpPr/>
          <p:nvPr/>
        </p:nvSpPr>
        <p:spPr>
          <a:xfrm>
            <a:off x="3225799" y="1871137"/>
            <a:ext cx="2243527" cy="3699933"/>
          </a:xfrm>
          <a:custGeom>
            <a:avLst/>
            <a:gdLst/>
            <a:ahLst/>
            <a:cxnLst/>
            <a:rect l="l" t="t" r="r" b="b"/>
            <a:pathLst>
              <a:path w="2243527" h="3699933" extrusionOk="0">
                <a:moveTo>
                  <a:pt x="1049866" y="0"/>
                </a:moveTo>
                <a:cubicBezTo>
                  <a:pt x="1411110" y="96661"/>
                  <a:pt x="1772355" y="193323"/>
                  <a:pt x="1947333" y="592667"/>
                </a:cubicBezTo>
                <a:cubicBezTo>
                  <a:pt x="2122311" y="992011"/>
                  <a:pt x="2424288" y="1878189"/>
                  <a:pt x="2099733" y="2396067"/>
                </a:cubicBezTo>
                <a:cubicBezTo>
                  <a:pt x="1775178" y="2913945"/>
                  <a:pt x="349955" y="3482622"/>
                  <a:pt x="0" y="3699933"/>
                </a:cubicBezTo>
                <a:lnTo>
                  <a:pt x="0" y="3699933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35"/>
          <p:cNvSpPr/>
          <p:nvPr/>
        </p:nvSpPr>
        <p:spPr>
          <a:xfrm rot="-7280829">
            <a:off x="3179871" y="5450322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8" name="Google Shape;1388;p35"/>
          <p:cNvGrpSpPr/>
          <p:nvPr/>
        </p:nvGrpSpPr>
        <p:grpSpPr>
          <a:xfrm>
            <a:off x="3615264" y="3114532"/>
            <a:ext cx="2249891" cy="1279672"/>
            <a:chOff x="3615264" y="3029862"/>
            <a:chExt cx="2249891" cy="1279672"/>
          </a:xfrm>
        </p:grpSpPr>
        <p:sp>
          <p:nvSpPr>
            <p:cNvPr id="1389" name="Google Shape;1389;p35"/>
            <p:cNvSpPr/>
            <p:nvPr/>
          </p:nvSpPr>
          <p:spPr>
            <a:xfrm>
              <a:off x="3615264" y="3124199"/>
              <a:ext cx="2156346" cy="1185335"/>
            </a:xfrm>
            <a:custGeom>
              <a:avLst/>
              <a:gdLst/>
              <a:ahLst/>
              <a:cxnLst/>
              <a:rect l="l" t="t" r="r" b="b"/>
              <a:pathLst>
                <a:path w="1921933" h="1134534" extrusionOk="0">
                  <a:moveTo>
                    <a:pt x="0" y="1134534"/>
                  </a:moveTo>
                  <a:cubicBezTo>
                    <a:pt x="182739" y="771878"/>
                    <a:pt x="365478" y="409223"/>
                    <a:pt x="685800" y="220134"/>
                  </a:cubicBezTo>
                  <a:cubicBezTo>
                    <a:pt x="1006122" y="31045"/>
                    <a:pt x="1715911" y="35278"/>
                    <a:pt x="1921933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35"/>
            <p:cNvSpPr/>
            <p:nvPr/>
          </p:nvSpPr>
          <p:spPr>
            <a:xfrm rot="5569656">
              <a:off x="5665717" y="3048574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1" name="Google Shape;1391;p35"/>
          <p:cNvSpPr/>
          <p:nvPr/>
        </p:nvSpPr>
        <p:spPr>
          <a:xfrm rot="10800000" flipH="1">
            <a:off x="4275667" y="1865753"/>
            <a:ext cx="1651000" cy="3510583"/>
          </a:xfrm>
          <a:custGeom>
            <a:avLst/>
            <a:gdLst/>
            <a:ahLst/>
            <a:cxnLst/>
            <a:rect l="l" t="t" r="r" b="b"/>
            <a:pathLst>
              <a:path w="1921933" h="1134534" extrusionOk="0">
                <a:moveTo>
                  <a:pt x="0" y="1134534"/>
                </a:moveTo>
                <a:cubicBezTo>
                  <a:pt x="182739" y="771878"/>
                  <a:pt x="365478" y="409223"/>
                  <a:pt x="685800" y="220134"/>
                </a:cubicBezTo>
                <a:cubicBezTo>
                  <a:pt x="1006122" y="31045"/>
                  <a:pt x="1715911" y="35278"/>
                  <a:pt x="1921933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35"/>
          <p:cNvSpPr/>
          <p:nvPr/>
        </p:nvSpPr>
        <p:spPr>
          <a:xfrm rot="6162155">
            <a:off x="5835050" y="5266838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3" name="Google Shape;1393;p35"/>
          <p:cNvGrpSpPr/>
          <p:nvPr/>
        </p:nvGrpSpPr>
        <p:grpSpPr>
          <a:xfrm>
            <a:off x="4673225" y="3303428"/>
            <a:ext cx="1184005" cy="2563973"/>
            <a:chOff x="4673225" y="3218758"/>
            <a:chExt cx="1184005" cy="2563973"/>
          </a:xfrm>
        </p:grpSpPr>
        <p:sp>
          <p:nvSpPr>
            <p:cNvPr id="1394" name="Google Shape;1394;p35"/>
            <p:cNvSpPr/>
            <p:nvPr/>
          </p:nvSpPr>
          <p:spPr>
            <a:xfrm>
              <a:off x="4673225" y="3318933"/>
              <a:ext cx="1075642" cy="2463798"/>
            </a:xfrm>
            <a:custGeom>
              <a:avLst/>
              <a:gdLst/>
              <a:ahLst/>
              <a:cxnLst/>
              <a:rect l="l" t="t" r="r" b="b"/>
              <a:pathLst>
                <a:path w="1075642" h="2624666" extrusionOk="0">
                  <a:moveTo>
                    <a:pt x="17308" y="2624666"/>
                  </a:moveTo>
                  <a:cubicBezTo>
                    <a:pt x="-7387" y="1844321"/>
                    <a:pt x="-32081" y="1063977"/>
                    <a:pt x="144308" y="626533"/>
                  </a:cubicBezTo>
                  <a:cubicBezTo>
                    <a:pt x="320697" y="189089"/>
                    <a:pt x="920420" y="103011"/>
                    <a:pt x="1075642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5"/>
            <p:cNvSpPr/>
            <p:nvPr/>
          </p:nvSpPr>
          <p:spPr>
            <a:xfrm rot="4562951">
              <a:off x="5640317" y="3251775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6" name="Google Shape;1396;p35"/>
          <p:cNvSpPr txBox="1"/>
          <p:nvPr/>
        </p:nvSpPr>
        <p:spPr>
          <a:xfrm>
            <a:off x="101599" y="115696"/>
            <a:ext cx="1684868" cy="369332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Nicholls’ Model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24/09/2021</a:t>
            </a:r>
            <a:endParaRPr/>
          </a:p>
        </p:txBody>
      </p:sp>
      <p:sp>
        <p:nvSpPr>
          <p:cNvPr id="1403" name="Google Shape;140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  <p:sp>
        <p:nvSpPr>
          <p:cNvPr id="1404" name="Google Shape;1404;p36"/>
          <p:cNvSpPr/>
          <p:nvPr/>
        </p:nvSpPr>
        <p:spPr>
          <a:xfrm rot="5716818">
            <a:off x="7227367" y="3305095"/>
            <a:ext cx="431995" cy="43199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5" name="Google Shape;1405;p36"/>
          <p:cNvCxnSpPr/>
          <p:nvPr/>
        </p:nvCxnSpPr>
        <p:spPr>
          <a:xfrm>
            <a:off x="2595045" y="740833"/>
            <a:ext cx="0" cy="224367"/>
          </a:xfrm>
          <a:prstGeom prst="straightConnector1">
            <a:avLst/>
          </a:pr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406" name="Google Shape;1406;p36"/>
          <p:cNvSpPr/>
          <p:nvPr/>
        </p:nvSpPr>
        <p:spPr>
          <a:xfrm>
            <a:off x="5782749" y="1143000"/>
            <a:ext cx="431995" cy="43199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36"/>
          <p:cNvSpPr/>
          <p:nvPr/>
        </p:nvSpPr>
        <p:spPr>
          <a:xfrm>
            <a:off x="2256379" y="918634"/>
            <a:ext cx="5399999" cy="5399999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36"/>
          <p:cNvSpPr/>
          <p:nvPr/>
        </p:nvSpPr>
        <p:spPr>
          <a:xfrm>
            <a:off x="3429011" y="1168400"/>
            <a:ext cx="381000" cy="203200"/>
          </a:xfrm>
          <a:custGeom>
            <a:avLst/>
            <a:gdLst/>
            <a:ahLst/>
            <a:cxnLst/>
            <a:rect l="l" t="t" r="r" b="b"/>
            <a:pathLst>
              <a:path w="381000" h="203200" extrusionOk="0">
                <a:moveTo>
                  <a:pt x="0" y="203200"/>
                </a:move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  <a:lnTo>
                  <a:pt x="381000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9" name="Google Shape;1409;p36"/>
          <p:cNvGrpSpPr/>
          <p:nvPr/>
        </p:nvGrpSpPr>
        <p:grpSpPr>
          <a:xfrm rot="506377">
            <a:off x="2694392" y="4888803"/>
            <a:ext cx="658712" cy="647710"/>
            <a:chOff x="5575310" y="1257051"/>
            <a:chExt cx="658712" cy="647710"/>
          </a:xfrm>
        </p:grpSpPr>
        <p:sp>
          <p:nvSpPr>
            <p:cNvPr id="1410" name="Google Shape;1410;p36"/>
            <p:cNvSpPr/>
            <p:nvPr/>
          </p:nvSpPr>
          <p:spPr>
            <a:xfrm>
              <a:off x="5647271" y="1303867"/>
              <a:ext cx="431995" cy="431995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 rot="2499357">
              <a:off x="5639986" y="1382908"/>
              <a:ext cx="529360" cy="395995"/>
            </a:xfrm>
            <a:prstGeom prst="chord">
              <a:avLst>
                <a:gd name="adj1" fmla="val 5294677"/>
                <a:gd name="adj2" fmla="val 4457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 rot="9213703">
              <a:off x="5932577" y="1357435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36"/>
          <p:cNvGrpSpPr/>
          <p:nvPr/>
        </p:nvGrpSpPr>
        <p:grpSpPr>
          <a:xfrm rot="-7462715">
            <a:off x="6061722" y="5277135"/>
            <a:ext cx="658712" cy="647710"/>
            <a:chOff x="5552671" y="1277532"/>
            <a:chExt cx="658712" cy="647710"/>
          </a:xfrm>
        </p:grpSpPr>
        <p:sp>
          <p:nvSpPr>
            <p:cNvPr id="1414" name="Google Shape;1414;p36"/>
            <p:cNvSpPr/>
            <p:nvPr/>
          </p:nvSpPr>
          <p:spPr>
            <a:xfrm>
              <a:off x="5647271" y="1303867"/>
              <a:ext cx="431995" cy="431995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 rot="2499357">
              <a:off x="5617347" y="1403389"/>
              <a:ext cx="529360" cy="395995"/>
            </a:xfrm>
            <a:prstGeom prst="chord">
              <a:avLst>
                <a:gd name="adj1" fmla="val 5294677"/>
                <a:gd name="adj2" fmla="val 4457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 rot="-10216007">
              <a:off x="5952072" y="1493882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7" name="Google Shape;1417;p36"/>
          <p:cNvSpPr/>
          <p:nvPr/>
        </p:nvSpPr>
        <p:spPr>
          <a:xfrm rot="8216175">
            <a:off x="7174251" y="3245092"/>
            <a:ext cx="386860" cy="395995"/>
          </a:xfrm>
          <a:prstGeom prst="chord">
            <a:avLst>
              <a:gd name="adj1" fmla="val 5294677"/>
              <a:gd name="adj2" fmla="val 44579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36"/>
          <p:cNvSpPr/>
          <p:nvPr/>
        </p:nvSpPr>
        <p:spPr>
          <a:xfrm rot="-246597">
            <a:off x="7147581" y="3471519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36"/>
          <p:cNvSpPr/>
          <p:nvPr/>
        </p:nvSpPr>
        <p:spPr>
          <a:xfrm rot="6726162">
            <a:off x="5615434" y="1052151"/>
            <a:ext cx="386860" cy="395995"/>
          </a:xfrm>
          <a:prstGeom prst="chord">
            <a:avLst>
              <a:gd name="adj1" fmla="val 5294677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36"/>
          <p:cNvSpPr/>
          <p:nvPr/>
        </p:nvSpPr>
        <p:spPr>
          <a:xfrm>
            <a:off x="2250028" y="3515783"/>
            <a:ext cx="6350" cy="203200"/>
          </a:xfrm>
          <a:custGeom>
            <a:avLst/>
            <a:gdLst/>
            <a:ahLst/>
            <a:cxnLst/>
            <a:rect l="l" t="t" r="r" b="b"/>
            <a:pathLst>
              <a:path w="6350" h="203200" extrusionOk="0">
                <a:moveTo>
                  <a:pt x="6350" y="2032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36"/>
          <p:cNvSpPr/>
          <p:nvPr/>
        </p:nvSpPr>
        <p:spPr>
          <a:xfrm>
            <a:off x="3532728" y="5916083"/>
            <a:ext cx="530225" cy="244475"/>
          </a:xfrm>
          <a:custGeom>
            <a:avLst/>
            <a:gdLst/>
            <a:ahLst/>
            <a:cxnLst/>
            <a:rect l="l" t="t" r="r" b="b"/>
            <a:pathLst>
              <a:path w="530225" h="244475" extrusionOk="0">
                <a:moveTo>
                  <a:pt x="530225" y="244475"/>
                </a:moveTo>
                <a:cubicBezTo>
                  <a:pt x="461698" y="223573"/>
                  <a:pt x="393171" y="202671"/>
                  <a:pt x="304800" y="161925"/>
                </a:cubicBezTo>
                <a:cubicBezTo>
                  <a:pt x="216429" y="121179"/>
                  <a:pt x="50800" y="26987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36"/>
          <p:cNvSpPr/>
          <p:nvPr/>
        </p:nvSpPr>
        <p:spPr>
          <a:xfrm>
            <a:off x="7212553" y="4598458"/>
            <a:ext cx="253023" cy="503999"/>
          </a:xfrm>
          <a:custGeom>
            <a:avLst/>
            <a:gdLst/>
            <a:ahLst/>
            <a:cxnLst/>
            <a:rect l="l" t="t" r="r" b="b"/>
            <a:pathLst>
              <a:path w="234950" h="441325" extrusionOk="0">
                <a:moveTo>
                  <a:pt x="234950" y="0"/>
                </a:moveTo>
                <a:cubicBezTo>
                  <a:pt x="224366" y="42598"/>
                  <a:pt x="213783" y="85196"/>
                  <a:pt x="174625" y="158750"/>
                </a:cubicBezTo>
                <a:cubicBezTo>
                  <a:pt x="135467" y="232304"/>
                  <a:pt x="29104" y="393700"/>
                  <a:pt x="0" y="441325"/>
                </a:cubicBezTo>
              </a:path>
            </a:pathLst>
          </a:cu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36"/>
          <p:cNvSpPr/>
          <p:nvPr/>
        </p:nvSpPr>
        <p:spPr>
          <a:xfrm rot="178574">
            <a:off x="7380828" y="2433108"/>
            <a:ext cx="104775" cy="219075"/>
          </a:xfrm>
          <a:custGeom>
            <a:avLst/>
            <a:gdLst/>
            <a:ahLst/>
            <a:cxnLst/>
            <a:rect l="l" t="t" r="r" b="b"/>
            <a:pathLst>
              <a:path w="104775" h="219075" extrusionOk="0">
                <a:moveTo>
                  <a:pt x="0" y="0"/>
                </a:moveTo>
                <a:lnTo>
                  <a:pt x="104775" y="219075"/>
                </a:lnTo>
              </a:path>
            </a:pathLst>
          </a:custGeom>
          <a:noFill/>
          <a:ln w="57150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4" name="Google Shape;1424;p36"/>
          <p:cNvGrpSpPr/>
          <p:nvPr/>
        </p:nvGrpSpPr>
        <p:grpSpPr>
          <a:xfrm>
            <a:off x="6536277" y="3842933"/>
            <a:ext cx="1979998" cy="899999"/>
            <a:chOff x="5994399" y="3676088"/>
            <a:chExt cx="1979998" cy="899999"/>
          </a:xfrm>
        </p:grpSpPr>
        <p:sp>
          <p:nvSpPr>
            <p:cNvPr id="1425" name="Google Shape;1425;p36"/>
            <p:cNvSpPr/>
            <p:nvPr/>
          </p:nvSpPr>
          <p:spPr>
            <a:xfrm>
              <a:off x="5994399" y="3676088"/>
              <a:ext cx="1979998" cy="899999"/>
            </a:xfrm>
            <a:prstGeom prst="flowChartDecision">
              <a:avLst/>
            </a:prstGeom>
            <a:solidFill>
              <a:srgbClr val="D9D9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6"/>
            <p:cNvSpPr txBox="1"/>
            <p:nvPr/>
          </p:nvSpPr>
          <p:spPr>
            <a:xfrm>
              <a:off x="6219884" y="3805533"/>
              <a:ext cx="15144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aligned with LOs?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36"/>
          <p:cNvGrpSpPr/>
          <p:nvPr/>
        </p:nvGrpSpPr>
        <p:grpSpPr>
          <a:xfrm>
            <a:off x="3666078" y="5782733"/>
            <a:ext cx="2626700" cy="965200"/>
            <a:chOff x="3276600" y="5524500"/>
            <a:chExt cx="2626700" cy="965200"/>
          </a:xfrm>
        </p:grpSpPr>
        <p:sp>
          <p:nvSpPr>
            <p:cNvPr id="1428" name="Google Shape;1428;p36"/>
            <p:cNvSpPr/>
            <p:nvPr/>
          </p:nvSpPr>
          <p:spPr>
            <a:xfrm>
              <a:off x="3276600" y="5524500"/>
              <a:ext cx="2626700" cy="965200"/>
            </a:xfrm>
            <a:prstGeom prst="flowChartDecision">
              <a:avLst/>
            </a:prstGeom>
            <a:solidFill>
              <a:srgbClr val="D9D9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6"/>
            <p:cNvSpPr txBox="1"/>
            <p:nvPr/>
          </p:nvSpPr>
          <p:spPr>
            <a:xfrm>
              <a:off x="3721100" y="5646342"/>
              <a:ext cx="17907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Supports LEs?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Promotes LOs?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36"/>
          <p:cNvGrpSpPr/>
          <p:nvPr/>
        </p:nvGrpSpPr>
        <p:grpSpPr>
          <a:xfrm>
            <a:off x="5730577" y="1060701"/>
            <a:ext cx="3131997" cy="1440000"/>
            <a:chOff x="4782299" y="1163699"/>
            <a:chExt cx="3131997" cy="1440000"/>
          </a:xfrm>
        </p:grpSpPr>
        <p:sp>
          <p:nvSpPr>
            <p:cNvPr id="1431" name="Google Shape;1431;p36"/>
            <p:cNvSpPr/>
            <p:nvPr/>
          </p:nvSpPr>
          <p:spPr>
            <a:xfrm>
              <a:off x="4782299" y="1163699"/>
              <a:ext cx="3131997" cy="1440000"/>
            </a:xfrm>
            <a:prstGeom prst="flowChartDecision">
              <a:avLst/>
            </a:prstGeom>
            <a:solidFill>
              <a:srgbClr val="D8D8D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36"/>
            <p:cNvSpPr txBox="1"/>
            <p:nvPr/>
          </p:nvSpPr>
          <p:spPr>
            <a:xfrm>
              <a:off x="5115094" y="1472622"/>
              <a:ext cx="254300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Simple, measurable, achievable, realistic, time-bound?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36"/>
          <p:cNvGrpSpPr/>
          <p:nvPr/>
        </p:nvGrpSpPr>
        <p:grpSpPr>
          <a:xfrm>
            <a:off x="973682" y="3572933"/>
            <a:ext cx="2950393" cy="1439999"/>
            <a:chOff x="685804" y="3403600"/>
            <a:chExt cx="2950393" cy="1439999"/>
          </a:xfrm>
        </p:grpSpPr>
        <p:sp>
          <p:nvSpPr>
            <p:cNvPr id="1434" name="Google Shape;1434;p36"/>
            <p:cNvSpPr/>
            <p:nvPr/>
          </p:nvSpPr>
          <p:spPr>
            <a:xfrm>
              <a:off x="685804" y="3403600"/>
              <a:ext cx="2950393" cy="1439999"/>
            </a:xfrm>
            <a:prstGeom prst="flowChartDecision">
              <a:avLst/>
            </a:prstGeom>
            <a:solidFill>
              <a:srgbClr val="D9D9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6"/>
            <p:cNvSpPr txBox="1"/>
            <p:nvPr/>
          </p:nvSpPr>
          <p:spPr>
            <a:xfrm>
              <a:off x="877603" y="3693982"/>
              <a:ext cx="2564097" cy="899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Aligned with LEs?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Supports progress towards LOs?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36"/>
          <p:cNvGrpSpPr/>
          <p:nvPr/>
        </p:nvGrpSpPr>
        <p:grpSpPr>
          <a:xfrm>
            <a:off x="614609" y="952703"/>
            <a:ext cx="3959996" cy="1655997"/>
            <a:chOff x="174331" y="1062770"/>
            <a:chExt cx="3959996" cy="1655997"/>
          </a:xfrm>
        </p:grpSpPr>
        <p:sp>
          <p:nvSpPr>
            <p:cNvPr id="1437" name="Google Shape;1437;p36"/>
            <p:cNvSpPr/>
            <p:nvPr/>
          </p:nvSpPr>
          <p:spPr>
            <a:xfrm>
              <a:off x="174331" y="1062770"/>
              <a:ext cx="3959996" cy="1655997"/>
            </a:xfrm>
            <a:prstGeom prst="flowChartDecision">
              <a:avLst/>
            </a:prstGeom>
            <a:solidFill>
              <a:srgbClr val="D9D9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6"/>
            <p:cNvSpPr txBox="1"/>
            <p:nvPr/>
          </p:nvSpPr>
          <p:spPr>
            <a:xfrm>
              <a:off x="618595" y="1381370"/>
              <a:ext cx="307710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 achievable by most learners? Content, LEs &amp; assessments support LOs?</a:t>
              </a:r>
              <a:endParaRPr/>
            </a:p>
          </p:txBody>
        </p:sp>
      </p:grpSp>
      <p:sp>
        <p:nvSpPr>
          <p:cNvPr id="1439" name="Google Shape;1439;p36"/>
          <p:cNvSpPr/>
          <p:nvPr/>
        </p:nvSpPr>
        <p:spPr>
          <a:xfrm>
            <a:off x="2285757" y="85221"/>
            <a:ext cx="611999" cy="6119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0" name="Google Shape;1440;p36"/>
          <p:cNvGrpSpPr/>
          <p:nvPr/>
        </p:nvGrpSpPr>
        <p:grpSpPr>
          <a:xfrm>
            <a:off x="1360570" y="2781217"/>
            <a:ext cx="1368000" cy="648000"/>
            <a:chOff x="2296126" y="6523484"/>
            <a:chExt cx="1368000" cy="648000"/>
          </a:xfrm>
        </p:grpSpPr>
        <p:sp>
          <p:nvSpPr>
            <p:cNvPr id="1441" name="Google Shape;1441;p36"/>
            <p:cNvSpPr/>
            <p:nvPr/>
          </p:nvSpPr>
          <p:spPr>
            <a:xfrm>
              <a:off x="2296126" y="6523484"/>
              <a:ext cx="1368000" cy="648000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36"/>
            <p:cNvSpPr txBox="1"/>
            <p:nvPr/>
          </p:nvSpPr>
          <p:spPr>
            <a:xfrm>
              <a:off x="2395809" y="6524319"/>
              <a:ext cx="1168634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5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3" name="Google Shape;1443;p36"/>
          <p:cNvGrpSpPr/>
          <p:nvPr/>
        </p:nvGrpSpPr>
        <p:grpSpPr>
          <a:xfrm>
            <a:off x="1909804" y="5223057"/>
            <a:ext cx="1512000" cy="648000"/>
            <a:chOff x="2206126" y="4686641"/>
            <a:chExt cx="1512000" cy="648000"/>
          </a:xfrm>
        </p:grpSpPr>
        <p:sp>
          <p:nvSpPr>
            <p:cNvPr id="1444" name="Google Shape;1444;p36"/>
            <p:cNvSpPr/>
            <p:nvPr/>
          </p:nvSpPr>
          <p:spPr>
            <a:xfrm>
              <a:off x="2206126" y="4686641"/>
              <a:ext cx="1512000" cy="648000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6"/>
            <p:cNvSpPr txBox="1"/>
            <p:nvPr/>
          </p:nvSpPr>
          <p:spPr>
            <a:xfrm>
              <a:off x="2316100" y="4687476"/>
              <a:ext cx="1292053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4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Assessment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36"/>
          <p:cNvGrpSpPr/>
          <p:nvPr/>
        </p:nvGrpSpPr>
        <p:grpSpPr>
          <a:xfrm>
            <a:off x="6445904" y="5223057"/>
            <a:ext cx="1224000" cy="648000"/>
            <a:chOff x="2386126" y="3136024"/>
            <a:chExt cx="1224000" cy="648000"/>
          </a:xfrm>
        </p:grpSpPr>
        <p:sp>
          <p:nvSpPr>
            <p:cNvPr id="1447" name="Google Shape;1447;p36"/>
            <p:cNvSpPr/>
            <p:nvPr/>
          </p:nvSpPr>
          <p:spPr>
            <a:xfrm>
              <a:off x="2386126" y="3136024"/>
              <a:ext cx="1224000" cy="648000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36"/>
            <p:cNvSpPr txBox="1"/>
            <p:nvPr/>
          </p:nvSpPr>
          <p:spPr>
            <a:xfrm>
              <a:off x="2527366" y="3136859"/>
              <a:ext cx="941521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36"/>
          <p:cNvGrpSpPr/>
          <p:nvPr/>
        </p:nvGrpSpPr>
        <p:grpSpPr>
          <a:xfrm>
            <a:off x="6259239" y="2781217"/>
            <a:ext cx="2807999" cy="648000"/>
            <a:chOff x="1522128" y="1546159"/>
            <a:chExt cx="2807999" cy="648000"/>
          </a:xfrm>
        </p:grpSpPr>
        <p:sp>
          <p:nvSpPr>
            <p:cNvPr id="1450" name="Google Shape;1450;p36"/>
            <p:cNvSpPr/>
            <p:nvPr/>
          </p:nvSpPr>
          <p:spPr>
            <a:xfrm>
              <a:off x="1522128" y="1546159"/>
              <a:ext cx="2807999" cy="648000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6"/>
            <p:cNvSpPr txBox="1"/>
            <p:nvPr/>
          </p:nvSpPr>
          <p:spPr>
            <a:xfrm>
              <a:off x="1583923" y="1546994"/>
              <a:ext cx="2684409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2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Experiences (LEs)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36"/>
          <p:cNvGrpSpPr/>
          <p:nvPr/>
        </p:nvGrpSpPr>
        <p:grpSpPr>
          <a:xfrm>
            <a:off x="3549906" y="488844"/>
            <a:ext cx="2736000" cy="647789"/>
            <a:chOff x="1522128" y="90911"/>
            <a:chExt cx="2736000" cy="647789"/>
          </a:xfrm>
        </p:grpSpPr>
        <p:sp>
          <p:nvSpPr>
            <p:cNvPr id="1453" name="Google Shape;1453;p36"/>
            <p:cNvSpPr/>
            <p:nvPr/>
          </p:nvSpPr>
          <p:spPr>
            <a:xfrm>
              <a:off x="1522128" y="90911"/>
              <a:ext cx="2736000" cy="647789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6"/>
            <p:cNvSpPr txBox="1"/>
            <p:nvPr/>
          </p:nvSpPr>
          <p:spPr>
            <a:xfrm>
              <a:off x="1621824" y="92369"/>
              <a:ext cx="2536609" cy="646331"/>
            </a:xfrm>
            <a:prstGeom prst="rect">
              <a:avLst/>
            </a:prstGeom>
            <a:gradFill>
              <a:gsLst>
                <a:gs pos="0">
                  <a:srgbClr val="DAEEF3"/>
                </a:gs>
                <a:gs pos="25000">
                  <a:srgbClr val="B6DDE7"/>
                </a:gs>
                <a:gs pos="50000">
                  <a:srgbClr val="92CCDC"/>
                </a:gs>
                <a:gs pos="75000">
                  <a:srgbClr val="31859B"/>
                </a:gs>
                <a:gs pos="100000">
                  <a:srgbClr val="20586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Phase 1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Outcomes (LOs)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5" name="Google Shape;1455;p36"/>
          <p:cNvSpPr/>
          <p:nvPr/>
        </p:nvSpPr>
        <p:spPr>
          <a:xfrm rot="-7146985">
            <a:off x="5863179" y="6024035"/>
            <a:ext cx="208797" cy="179999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36"/>
          <p:cNvSpPr/>
          <p:nvPr/>
        </p:nvSpPr>
        <p:spPr>
          <a:xfrm rot="8126274">
            <a:off x="6401393" y="1330987"/>
            <a:ext cx="210237" cy="18124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36"/>
          <p:cNvSpPr/>
          <p:nvPr/>
        </p:nvSpPr>
        <p:spPr>
          <a:xfrm rot="10129437">
            <a:off x="7404378" y="2637101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36"/>
          <p:cNvSpPr/>
          <p:nvPr/>
        </p:nvSpPr>
        <p:spPr>
          <a:xfrm rot="-10350429">
            <a:off x="7546215" y="3751301"/>
            <a:ext cx="208797" cy="179999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36"/>
          <p:cNvSpPr/>
          <p:nvPr/>
        </p:nvSpPr>
        <p:spPr>
          <a:xfrm rot="-9078939">
            <a:off x="7050515" y="5078915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36"/>
          <p:cNvSpPr/>
          <p:nvPr/>
        </p:nvSpPr>
        <p:spPr>
          <a:xfrm rot="-3427520">
            <a:off x="3365516" y="5778502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36"/>
          <p:cNvSpPr/>
          <p:nvPr/>
        </p:nvSpPr>
        <p:spPr>
          <a:xfrm rot="-1338033">
            <a:off x="2527312" y="4893735"/>
            <a:ext cx="208797" cy="179999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36"/>
          <p:cNvSpPr/>
          <p:nvPr/>
        </p:nvSpPr>
        <p:spPr>
          <a:xfrm>
            <a:off x="2154775" y="3382435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36"/>
          <p:cNvSpPr/>
          <p:nvPr/>
        </p:nvSpPr>
        <p:spPr>
          <a:xfrm rot="1976773">
            <a:off x="2366446" y="2501901"/>
            <a:ext cx="208797" cy="179999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36"/>
          <p:cNvSpPr/>
          <p:nvPr/>
        </p:nvSpPr>
        <p:spPr>
          <a:xfrm rot="3611986">
            <a:off x="3766620" y="1048810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36"/>
          <p:cNvSpPr/>
          <p:nvPr/>
        </p:nvSpPr>
        <p:spPr>
          <a:xfrm>
            <a:off x="2489211" y="609600"/>
            <a:ext cx="208797" cy="179999"/>
          </a:xfrm>
          <a:prstGeom prst="triangle">
            <a:avLst>
              <a:gd name="adj" fmla="val 50000"/>
            </a:avLst>
          </a:prstGeom>
          <a:solidFill>
            <a:srgbClr val="159748"/>
          </a:solidFill>
          <a:ln w="9525" cap="flat" cmpd="sng">
            <a:solidFill>
              <a:srgbClr val="1597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36"/>
          <p:cNvSpPr/>
          <p:nvPr/>
        </p:nvSpPr>
        <p:spPr>
          <a:xfrm rot="464267">
            <a:off x="5698072" y="1168406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36"/>
          <p:cNvSpPr/>
          <p:nvPr/>
        </p:nvSpPr>
        <p:spPr>
          <a:xfrm>
            <a:off x="4893745" y="1261534"/>
            <a:ext cx="84666" cy="4512734"/>
          </a:xfrm>
          <a:custGeom>
            <a:avLst/>
            <a:gdLst/>
            <a:ahLst/>
            <a:cxnLst/>
            <a:rect l="l" t="t" r="r" b="b"/>
            <a:pathLst>
              <a:path w="84666" h="4512734" extrusionOk="0">
                <a:moveTo>
                  <a:pt x="84666" y="451273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36"/>
          <p:cNvSpPr/>
          <p:nvPr/>
        </p:nvSpPr>
        <p:spPr>
          <a:xfrm rot="150885">
            <a:off x="4793664" y="1202847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36"/>
          <p:cNvSpPr/>
          <p:nvPr/>
        </p:nvSpPr>
        <p:spPr>
          <a:xfrm>
            <a:off x="5367878" y="1337733"/>
            <a:ext cx="1168400" cy="2946400"/>
          </a:xfrm>
          <a:custGeom>
            <a:avLst/>
            <a:gdLst/>
            <a:ahLst/>
            <a:cxnLst/>
            <a:rect l="l" t="t" r="r" b="b"/>
            <a:pathLst>
              <a:path w="1405467" h="2946400" extrusionOk="0">
                <a:moveTo>
                  <a:pt x="1405467" y="2946400"/>
                </a:moveTo>
                <a:cubicBezTo>
                  <a:pt x="904522" y="2730500"/>
                  <a:pt x="403578" y="2514600"/>
                  <a:pt x="169334" y="2023533"/>
                </a:cubicBezTo>
                <a:cubicBezTo>
                  <a:pt x="-64910" y="1532466"/>
                  <a:pt x="28222" y="337255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0" name="Google Shape;1470;p36"/>
          <p:cNvGrpSpPr/>
          <p:nvPr/>
        </p:nvGrpSpPr>
        <p:grpSpPr>
          <a:xfrm>
            <a:off x="3920076" y="1198353"/>
            <a:ext cx="1331765" cy="3085780"/>
            <a:chOff x="3632198" y="1206820"/>
            <a:chExt cx="1331765" cy="3085780"/>
          </a:xfrm>
        </p:grpSpPr>
        <p:sp>
          <p:nvSpPr>
            <p:cNvPr id="1471" name="Google Shape;1471;p36"/>
            <p:cNvSpPr/>
            <p:nvPr/>
          </p:nvSpPr>
          <p:spPr>
            <a:xfrm rot="150885">
              <a:off x="4751318" y="1211314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6"/>
            <p:cNvSpPr/>
            <p:nvPr/>
          </p:nvSpPr>
          <p:spPr>
            <a:xfrm flipH="1">
              <a:off x="3632198" y="1346200"/>
              <a:ext cx="1227669" cy="2946400"/>
            </a:xfrm>
            <a:custGeom>
              <a:avLst/>
              <a:gdLst/>
              <a:ahLst/>
              <a:cxnLst/>
              <a:rect l="l" t="t" r="r" b="b"/>
              <a:pathLst>
                <a:path w="1405467" h="2946400" extrusionOk="0">
                  <a:moveTo>
                    <a:pt x="1405467" y="2946400"/>
                  </a:moveTo>
                  <a:cubicBezTo>
                    <a:pt x="904522" y="2730500"/>
                    <a:pt x="403578" y="2514600"/>
                    <a:pt x="169334" y="2023533"/>
                  </a:cubicBezTo>
                  <a:cubicBezTo>
                    <a:pt x="-64910" y="1532466"/>
                    <a:pt x="28222" y="337255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3" name="Google Shape;1473;p36"/>
          <p:cNvSpPr/>
          <p:nvPr/>
        </p:nvSpPr>
        <p:spPr>
          <a:xfrm rot="150885">
            <a:off x="5276264" y="1202847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4" name="Google Shape;1474;p36"/>
          <p:cNvGrpSpPr/>
          <p:nvPr/>
        </p:nvGrpSpPr>
        <p:grpSpPr>
          <a:xfrm rot="10800000" flipH="1">
            <a:off x="4563545" y="1789554"/>
            <a:ext cx="1570065" cy="1220064"/>
            <a:chOff x="3615266" y="3080990"/>
            <a:chExt cx="1956237" cy="1228545"/>
          </a:xfrm>
        </p:grpSpPr>
        <p:sp>
          <p:nvSpPr>
            <p:cNvPr id="1475" name="Google Shape;1475;p36"/>
            <p:cNvSpPr/>
            <p:nvPr/>
          </p:nvSpPr>
          <p:spPr>
            <a:xfrm>
              <a:off x="3615266" y="3175001"/>
              <a:ext cx="1921933" cy="1134534"/>
            </a:xfrm>
            <a:custGeom>
              <a:avLst/>
              <a:gdLst/>
              <a:ahLst/>
              <a:cxnLst/>
              <a:rect l="l" t="t" r="r" b="b"/>
              <a:pathLst>
                <a:path w="1921933" h="1134534" extrusionOk="0">
                  <a:moveTo>
                    <a:pt x="0" y="1134534"/>
                  </a:moveTo>
                  <a:cubicBezTo>
                    <a:pt x="182739" y="771878"/>
                    <a:pt x="365478" y="409223"/>
                    <a:pt x="685800" y="220134"/>
                  </a:cubicBezTo>
                  <a:cubicBezTo>
                    <a:pt x="1006122" y="31045"/>
                    <a:pt x="1715911" y="35278"/>
                    <a:pt x="1921933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6"/>
            <p:cNvSpPr/>
            <p:nvPr/>
          </p:nvSpPr>
          <p:spPr>
            <a:xfrm rot="5243783">
              <a:off x="5372455" y="3099370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7" name="Google Shape;1477;p36"/>
          <p:cNvSpPr/>
          <p:nvPr/>
        </p:nvSpPr>
        <p:spPr>
          <a:xfrm>
            <a:off x="3513677" y="1778000"/>
            <a:ext cx="2243527" cy="3699933"/>
          </a:xfrm>
          <a:custGeom>
            <a:avLst/>
            <a:gdLst/>
            <a:ahLst/>
            <a:cxnLst/>
            <a:rect l="l" t="t" r="r" b="b"/>
            <a:pathLst>
              <a:path w="2243527" h="3699933" extrusionOk="0">
                <a:moveTo>
                  <a:pt x="1049866" y="0"/>
                </a:moveTo>
                <a:cubicBezTo>
                  <a:pt x="1411110" y="96661"/>
                  <a:pt x="1772355" y="193323"/>
                  <a:pt x="1947333" y="592667"/>
                </a:cubicBezTo>
                <a:cubicBezTo>
                  <a:pt x="2122311" y="992011"/>
                  <a:pt x="2424288" y="1878189"/>
                  <a:pt x="2099733" y="2396067"/>
                </a:cubicBezTo>
                <a:cubicBezTo>
                  <a:pt x="1775178" y="2913945"/>
                  <a:pt x="349955" y="3482622"/>
                  <a:pt x="0" y="3699933"/>
                </a:cubicBezTo>
                <a:lnTo>
                  <a:pt x="0" y="3699933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6"/>
          <p:cNvSpPr/>
          <p:nvPr/>
        </p:nvSpPr>
        <p:spPr>
          <a:xfrm rot="-7280829">
            <a:off x="3467749" y="5357185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9" name="Google Shape;1479;p36"/>
          <p:cNvGrpSpPr/>
          <p:nvPr/>
        </p:nvGrpSpPr>
        <p:grpSpPr>
          <a:xfrm>
            <a:off x="3903142" y="3021395"/>
            <a:ext cx="2249891" cy="1279672"/>
            <a:chOff x="3615264" y="3029862"/>
            <a:chExt cx="2249891" cy="1279672"/>
          </a:xfrm>
        </p:grpSpPr>
        <p:sp>
          <p:nvSpPr>
            <p:cNvPr id="1480" name="Google Shape;1480;p36"/>
            <p:cNvSpPr/>
            <p:nvPr/>
          </p:nvSpPr>
          <p:spPr>
            <a:xfrm>
              <a:off x="3615264" y="3124199"/>
              <a:ext cx="2156346" cy="1185335"/>
            </a:xfrm>
            <a:custGeom>
              <a:avLst/>
              <a:gdLst/>
              <a:ahLst/>
              <a:cxnLst/>
              <a:rect l="l" t="t" r="r" b="b"/>
              <a:pathLst>
                <a:path w="1921933" h="1134534" extrusionOk="0">
                  <a:moveTo>
                    <a:pt x="0" y="1134534"/>
                  </a:moveTo>
                  <a:cubicBezTo>
                    <a:pt x="182739" y="771878"/>
                    <a:pt x="365478" y="409223"/>
                    <a:pt x="685800" y="220134"/>
                  </a:cubicBezTo>
                  <a:cubicBezTo>
                    <a:pt x="1006122" y="31045"/>
                    <a:pt x="1715911" y="35278"/>
                    <a:pt x="1921933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6"/>
            <p:cNvSpPr/>
            <p:nvPr/>
          </p:nvSpPr>
          <p:spPr>
            <a:xfrm rot="5569656">
              <a:off x="5665717" y="3048574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2" name="Google Shape;1482;p36"/>
          <p:cNvSpPr/>
          <p:nvPr/>
        </p:nvSpPr>
        <p:spPr>
          <a:xfrm rot="10800000" flipH="1">
            <a:off x="4563545" y="1772616"/>
            <a:ext cx="1651000" cy="3510583"/>
          </a:xfrm>
          <a:custGeom>
            <a:avLst/>
            <a:gdLst/>
            <a:ahLst/>
            <a:cxnLst/>
            <a:rect l="l" t="t" r="r" b="b"/>
            <a:pathLst>
              <a:path w="1921933" h="1134534" extrusionOk="0">
                <a:moveTo>
                  <a:pt x="0" y="1134534"/>
                </a:moveTo>
                <a:cubicBezTo>
                  <a:pt x="182739" y="771878"/>
                  <a:pt x="365478" y="409223"/>
                  <a:pt x="685800" y="220134"/>
                </a:cubicBezTo>
                <a:cubicBezTo>
                  <a:pt x="1006122" y="31045"/>
                  <a:pt x="1715911" y="35278"/>
                  <a:pt x="1921933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6"/>
          <p:cNvSpPr/>
          <p:nvPr/>
        </p:nvSpPr>
        <p:spPr>
          <a:xfrm rot="6162155">
            <a:off x="6122928" y="5173701"/>
            <a:ext cx="208797" cy="17999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4" name="Google Shape;1484;p36"/>
          <p:cNvGrpSpPr/>
          <p:nvPr/>
        </p:nvGrpSpPr>
        <p:grpSpPr>
          <a:xfrm>
            <a:off x="4961103" y="3210291"/>
            <a:ext cx="1184005" cy="2563973"/>
            <a:chOff x="4673225" y="3218758"/>
            <a:chExt cx="1184005" cy="2563973"/>
          </a:xfrm>
        </p:grpSpPr>
        <p:sp>
          <p:nvSpPr>
            <p:cNvPr id="1485" name="Google Shape;1485;p36"/>
            <p:cNvSpPr/>
            <p:nvPr/>
          </p:nvSpPr>
          <p:spPr>
            <a:xfrm>
              <a:off x="4673225" y="3318933"/>
              <a:ext cx="1075642" cy="2463798"/>
            </a:xfrm>
            <a:custGeom>
              <a:avLst/>
              <a:gdLst/>
              <a:ahLst/>
              <a:cxnLst/>
              <a:rect l="l" t="t" r="r" b="b"/>
              <a:pathLst>
                <a:path w="1075642" h="2624666" extrusionOk="0">
                  <a:moveTo>
                    <a:pt x="17308" y="2624666"/>
                  </a:moveTo>
                  <a:cubicBezTo>
                    <a:pt x="-7387" y="1844321"/>
                    <a:pt x="-32081" y="1063977"/>
                    <a:pt x="144308" y="626533"/>
                  </a:cubicBezTo>
                  <a:cubicBezTo>
                    <a:pt x="320697" y="189089"/>
                    <a:pt x="920420" y="103011"/>
                    <a:pt x="1075642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6"/>
            <p:cNvSpPr/>
            <p:nvPr/>
          </p:nvSpPr>
          <p:spPr>
            <a:xfrm rot="4562951">
              <a:off x="5640317" y="3251775"/>
              <a:ext cx="208797" cy="17999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7" name="Google Shape;1487;p36"/>
          <p:cNvSpPr txBox="1"/>
          <p:nvPr/>
        </p:nvSpPr>
        <p:spPr>
          <a:xfrm>
            <a:off x="101599" y="115696"/>
            <a:ext cx="2074334" cy="646331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by articulating learning outcomes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6"/>
          <p:cNvSpPr txBox="1"/>
          <p:nvPr/>
        </p:nvSpPr>
        <p:spPr>
          <a:xfrm>
            <a:off x="73368" y="5965484"/>
            <a:ext cx="3000032" cy="830997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Statements detailing what students will be able to do &amp; the teacher will be able to assess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Google Shape;1494;p37"/>
          <p:cNvGrpSpPr/>
          <p:nvPr/>
        </p:nvGrpSpPr>
        <p:grpSpPr>
          <a:xfrm>
            <a:off x="1767809" y="-593405"/>
            <a:ext cx="8392150" cy="8392150"/>
            <a:chOff x="988570" y="-692183"/>
            <a:chExt cx="8392150" cy="8392150"/>
          </a:xfrm>
        </p:grpSpPr>
        <p:sp>
          <p:nvSpPr>
            <p:cNvPr id="1495" name="Google Shape;1495;p37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B6DDE7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6" name="Google Shape;1496;p37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1497" name="Google Shape;1497;p37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498" name="Google Shape;1498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37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1500" name="Google Shape;1500;p37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01" name="Google Shape;1501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2" name="Google Shape;1502;p37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1503" name="Google Shape;1503;p37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04" name="Google Shape;1504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37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1506" name="Google Shape;1506;p37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07" name="Google Shape;1507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8" name="Google Shape;1508;p37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1509" name="Google Shape;1509;p37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10" name="Google Shape;1510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17365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1" name="Google Shape;1511;p37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1512" name="Google Shape;1512;p37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13" name="Google Shape;1513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17365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37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1515" name="Google Shape;1515;p37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16" name="Google Shape;1516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7" name="Google Shape;1517;p37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7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7"/>
            <p:cNvSpPr txBox="1"/>
            <p:nvPr/>
          </p:nvSpPr>
          <p:spPr>
            <a:xfrm rot="-2304522">
              <a:off x="2558186" y="49955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7"/>
            <p:cNvSpPr txBox="1"/>
            <p:nvPr/>
          </p:nvSpPr>
          <p:spPr>
            <a:xfrm rot="810857">
              <a:off x="1962060" y="287283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7"/>
            <p:cNvSpPr txBox="1"/>
            <p:nvPr/>
          </p:nvSpPr>
          <p:spPr>
            <a:xfrm rot="2314577">
              <a:off x="2225558" y="21088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7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7"/>
            <p:cNvSpPr txBox="1"/>
            <p:nvPr/>
          </p:nvSpPr>
          <p:spPr>
            <a:xfrm rot="5550904">
              <a:off x="4243571" y="8487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37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37"/>
            <p:cNvSpPr/>
            <p:nvPr/>
          </p:nvSpPr>
          <p:spPr>
            <a:xfrm rot="-9922427">
              <a:off x="21542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7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37"/>
            <p:cNvSpPr txBox="1"/>
            <p:nvPr/>
          </p:nvSpPr>
          <p:spPr>
            <a:xfrm rot="-5211492">
              <a:off x="4385976" y="5403292"/>
              <a:ext cx="14748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Late undergraduate, early Masters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8" name="Google Shape;1528;p37"/>
            <p:cNvGrpSpPr/>
            <p:nvPr/>
          </p:nvGrpSpPr>
          <p:grpSpPr>
            <a:xfrm rot="-755987">
              <a:off x="5151155" y="3797340"/>
              <a:ext cx="850008" cy="2716909"/>
              <a:chOff x="4644469" y="3870555"/>
              <a:chExt cx="850008" cy="2716909"/>
            </a:xfrm>
          </p:grpSpPr>
          <p:cxnSp>
            <p:nvCxnSpPr>
              <p:cNvPr id="1529" name="Google Shape;1529;p37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30" name="Google Shape;1530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DAEEF3"/>
              </a:solidFill>
              <a:ln w="9525" cap="flat" cmpd="sng">
                <a:solidFill>
                  <a:srgbClr val="24406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7"/>
              <p:cNvSpPr txBox="1"/>
              <p:nvPr/>
            </p:nvSpPr>
            <p:spPr>
              <a:xfrm rot="-6185">
                <a:off x="4644717" y="5708949"/>
                <a:ext cx="8495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BEGINNER</a:t>
                </a:r>
                <a:endPara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2" name="Google Shape;1532;p37"/>
            <p:cNvSpPr txBox="1"/>
            <p:nvPr/>
          </p:nvSpPr>
          <p:spPr>
            <a:xfrm rot="-2730342">
              <a:off x="2588419" y="4498777"/>
              <a:ext cx="2689845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knowledge of biology,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&amp; basic knowledge of key bioinformatics methods. Very simple  statistics/programs are run to answer                       pre-defined scientific questions.                         Learning to understand…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7"/>
            <p:cNvSpPr txBox="1"/>
            <p:nvPr/>
          </p:nvSpPr>
          <p:spPr>
            <a:xfrm rot="-1312780">
              <a:off x="2074880" y="3943077"/>
              <a:ext cx="284361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Computers, software, tools &amp; programming are under- stood to be options for scientific work.  Learning       how to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write &amp; test code, run software,                             or </a:t>
              </a:r>
              <a:r>
                <a:rPr lang="de-DE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tools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as appropriate.                                                   Is developing...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37"/>
            <p:cNvSpPr txBox="1"/>
            <p:nvPr/>
          </p:nvSpPr>
          <p:spPr>
            <a:xfrm rot="217517">
              <a:off x="1812621" y="3180700"/>
              <a:ext cx="294263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Beginning to think about life sciences as requiring inte- gration of both experimental &amp; computational/      modelling approaches. Recognises                                       that interdisciplinarity                                                                  is needed, 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7"/>
            <p:cNvSpPr txBox="1"/>
            <p:nvPr/>
          </p:nvSpPr>
          <p:spPr>
            <a:xfrm rot="2044400">
              <a:off x="1889394" y="2308919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Developing awareness of the depth &amp; breadth of the knowledge-base that is or could be relevant                    for the formulation of a problem.                                   Can‘t differentiate gaps in                                                 own  knowledge                                                                   from gaps in…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7"/>
            <p:cNvSpPr txBox="1"/>
            <p:nvPr/>
          </p:nvSpPr>
          <p:spPr>
            <a:xfrm rot="3371245">
              <a:off x="2422794" y="1635221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When directed, uses the default settings of software, tools, or the GUI, to test hypotheses in pre-            planned analyses; doesn‘t generate                         testable hypotheses. Doesn‘t                                                  recognise that...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7"/>
            <p:cNvSpPr txBox="1"/>
            <p:nvPr/>
          </p:nvSpPr>
          <p:spPr>
            <a:xfrm rot="5047263">
              <a:off x="3159393" y="12224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identify salient features of experiments that are described/given if they match previously        encountered design elements, but                                can‘t derive them if they‘re                                                not present...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7"/>
            <p:cNvSpPr txBox="1"/>
            <p:nvPr/>
          </p:nvSpPr>
          <p:spPr>
            <a:xfrm rot="-5095062">
              <a:off x="4137293" y="11843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Correctly uses data that are provided or can follow a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script/‘recipe‘ to obtain (access, manage)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relevant data to which they are guided.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Can‘t determine whether a given data-set or...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37"/>
            <p:cNvSpPr txBox="1"/>
            <p:nvPr/>
          </p:nvSpPr>
          <p:spPr>
            <a:xfrm rot="-3653114">
              <a:off x="5047682" y="140856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Uses given methods, as directed, &amp; learning about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concepts of pipelines &amp; workflows;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still uses workflows as if they are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pipelines, but beginning to       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attend to decision points...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37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1" name="Google Shape;1541;p37"/>
            <p:cNvGrpSpPr/>
            <p:nvPr/>
          </p:nvGrpSpPr>
          <p:grpSpPr>
            <a:xfrm rot="-7650940">
              <a:off x="6398539" y="805228"/>
              <a:ext cx="288000" cy="2725948"/>
              <a:chOff x="4933853" y="3861516"/>
              <a:chExt cx="288000" cy="2725948"/>
            </a:xfrm>
          </p:grpSpPr>
          <p:cxnSp>
            <p:nvCxnSpPr>
              <p:cNvPr id="1542" name="Google Shape;1542;p37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43" name="Google Shape;1543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4" name="Google Shape;1544;p37"/>
            <p:cNvSpPr txBox="1"/>
            <p:nvPr/>
          </p:nvSpPr>
          <p:spPr>
            <a:xfrm rot="-2154580">
              <a:off x="5437286" y="2120984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Interpretation of results depends on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-values, but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 of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-values is incomplete. Learn-        ing to recognise that interpretation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output critically depends on       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x                                   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methods used &amp; the...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7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6" name="Google Shape;1546;p37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1547" name="Google Shape;1547;p37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48" name="Google Shape;1548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9" name="Google Shape;1549;p37"/>
            <p:cNvSpPr txBox="1"/>
            <p:nvPr/>
          </p:nvSpPr>
          <p:spPr>
            <a:xfrm rot="-793488">
              <a:off x="5550757" y="2924891"/>
              <a:ext cx="278014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fundamentals of how appropriate conclusions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drawn from results, but may not be able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draw those conclusions from given                    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 themselves. Learning to                          differentiate between...     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7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1" name="Google Shape;1551;p37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1552" name="Google Shape;1552;p37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53" name="Google Shape;1553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4" name="Google Shape;1554;p37"/>
            <p:cNvSpPr txBox="1"/>
            <p:nvPr/>
          </p:nvSpPr>
          <p:spPr>
            <a:xfrm rot="1160852">
              <a:off x="5336102" y="3863651"/>
              <a:ext cx="27873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recognise the value of clear communication &amp; about the role of communication in sharing &amp;               </a:t>
              </a:r>
              <a:r>
                <a:rPr lang="de-DE" sz="900">
                  <a:solidFill>
                    <a:srgbClr val="B7DEE8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x                   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publishing research, data, code, data management, tools &amp;...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5" name="Google Shape;1555;p37"/>
            <p:cNvGrpSpPr/>
            <p:nvPr/>
          </p:nvGrpSpPr>
          <p:grpSpPr>
            <a:xfrm rot="-3047352">
              <a:off x="6380838" y="3201959"/>
              <a:ext cx="288000" cy="2700000"/>
              <a:chOff x="4933853" y="3887464"/>
              <a:chExt cx="288000" cy="2700000"/>
            </a:xfrm>
          </p:grpSpPr>
          <p:cxnSp>
            <p:nvCxnSpPr>
              <p:cNvPr id="1556" name="Google Shape;1556;p37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57" name="Google Shape;1557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8" name="Google Shape;1558;p37"/>
            <p:cNvSpPr txBox="1"/>
            <p:nvPr/>
          </p:nvSpPr>
          <p:spPr>
            <a:xfrm rot="-4177716">
              <a:off x="3292204" y="4830985"/>
              <a:ext cx="27823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recognise ‘misconduct’ in the scientific sense. Learning to avoid, &amp; respond to, mis-        conduct; &amp; the importance of neither               condoning nor promoting it.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7"/>
            <p:cNvSpPr txBox="1"/>
            <p:nvPr/>
          </p:nvSpPr>
          <p:spPr>
            <a:xfrm rot="2556452">
              <a:off x="4956799" y="4498920"/>
              <a:ext cx="26962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Consolidates reading &amp;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beginning to  learn how to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apply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software to given bio-                                         logy problems. Growing recognition                           that ‘facts‘ are... </a:t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7"/>
            <p:cNvSpPr txBox="1"/>
            <p:nvPr/>
          </p:nvSpPr>
          <p:spPr>
            <a:xfrm rot="3684230">
              <a:off x="527163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Understand, apply</a:t>
              </a:r>
              <a:endParaRPr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7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2" name="Google Shape;1562;p37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1563" name="Google Shape;1563;p37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64" name="Google Shape;1564;p37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5" name="Google Shape;1565;p37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6" name="Google Shape;1566;p37"/>
          <p:cNvSpPr txBox="1"/>
          <p:nvPr/>
        </p:nvSpPr>
        <p:spPr>
          <a:xfrm>
            <a:off x="660400" y="5749248"/>
            <a:ext cx="2853290" cy="338554"/>
          </a:xfrm>
          <a:prstGeom prst="rect">
            <a:avLst/>
          </a:prstGeom>
          <a:solidFill>
            <a:srgbClr val="4BACC6"/>
          </a:solidFill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LO1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Central Dogma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37"/>
          <p:cNvSpPr/>
          <p:nvPr/>
        </p:nvSpPr>
        <p:spPr>
          <a:xfrm>
            <a:off x="98775" y="101598"/>
            <a:ext cx="2052000" cy="615553"/>
          </a:xfrm>
          <a:prstGeom prst="rect">
            <a:avLst/>
          </a:prstGeom>
          <a:solidFill>
            <a:srgbClr val="A6A6A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phrased actively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37"/>
          <p:cNvSpPr/>
          <p:nvPr/>
        </p:nvSpPr>
        <p:spPr>
          <a:xfrm rot="3198737">
            <a:off x="3202129" y="5234075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37"/>
          <p:cNvSpPr/>
          <p:nvPr/>
        </p:nvSpPr>
        <p:spPr>
          <a:xfrm rot="-755987">
            <a:off x="6484291" y="6336019"/>
            <a:ext cx="288000" cy="248277"/>
          </a:xfrm>
          <a:prstGeom prst="triangle">
            <a:avLst>
              <a:gd name="adj" fmla="val 50000"/>
            </a:avLst>
          </a:prstGeom>
          <a:solidFill>
            <a:srgbClr val="B6DDE7"/>
          </a:solidFill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37"/>
          <p:cNvSpPr txBox="1"/>
          <p:nvPr/>
        </p:nvSpPr>
        <p:spPr>
          <a:xfrm>
            <a:off x="753532" y="6155643"/>
            <a:ext cx="3276590" cy="584776"/>
          </a:xfrm>
          <a:prstGeom prst="rect">
            <a:avLst/>
          </a:prstGeom>
          <a:solidFill>
            <a:srgbClr val="4BACC6"/>
          </a:solidFill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LO2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challenges of gene prediction in terms of gene structure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37"/>
          <p:cNvSpPr txBox="1"/>
          <p:nvPr/>
        </p:nvSpPr>
        <p:spPr>
          <a:xfrm>
            <a:off x="67731" y="4061536"/>
            <a:ext cx="2438399" cy="830997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LO3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popular databases &amp; protein sequence/3D structure analysis tools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2" name="Google Shape;1572;p37"/>
          <p:cNvCxnSpPr/>
          <p:nvPr/>
        </p:nvCxnSpPr>
        <p:spPr>
          <a:xfrm rot="10800000">
            <a:off x="7402691" y="6304157"/>
            <a:ext cx="285046" cy="443776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73" name="Google Shape;1573;p37"/>
          <p:cNvSpPr txBox="1"/>
          <p:nvPr/>
        </p:nvSpPr>
        <p:spPr>
          <a:xfrm>
            <a:off x="279408" y="4967485"/>
            <a:ext cx="2650067" cy="584776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LO4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databases using BLAST or other software tools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37"/>
          <p:cNvSpPr/>
          <p:nvPr/>
        </p:nvSpPr>
        <p:spPr>
          <a:xfrm rot="8582929">
            <a:off x="2590185" y="187372"/>
            <a:ext cx="6487847" cy="6514327"/>
          </a:xfrm>
          <a:prstGeom prst="pie">
            <a:avLst>
              <a:gd name="adj1" fmla="val 1372881"/>
              <a:gd name="adj2" fmla="val 15390283"/>
            </a:avLst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37"/>
          <p:cNvSpPr/>
          <p:nvPr/>
        </p:nvSpPr>
        <p:spPr>
          <a:xfrm rot="1693871">
            <a:off x="4276208" y="6113011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63252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37"/>
          <p:cNvSpPr/>
          <p:nvPr/>
        </p:nvSpPr>
        <p:spPr>
          <a:xfrm rot="4554469">
            <a:off x="2663803" y="410293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7" name="Google Shape;1577;p37"/>
          <p:cNvGrpSpPr/>
          <p:nvPr/>
        </p:nvGrpSpPr>
        <p:grpSpPr>
          <a:xfrm>
            <a:off x="1723410" y="-653753"/>
            <a:ext cx="8471931" cy="8471931"/>
            <a:chOff x="935979" y="-763824"/>
            <a:chExt cx="8471931" cy="8471931"/>
          </a:xfrm>
        </p:grpSpPr>
        <p:sp>
          <p:nvSpPr>
            <p:cNvPr id="1578" name="Google Shape;1578;p37"/>
            <p:cNvSpPr/>
            <p:nvPr/>
          </p:nvSpPr>
          <p:spPr>
            <a:xfrm rot="8808298">
              <a:off x="2111945" y="412142"/>
              <a:ext cx="6120000" cy="6120000"/>
            </a:xfrm>
            <a:prstGeom prst="pie">
              <a:avLst>
                <a:gd name="adj1" fmla="val 15172058"/>
                <a:gd name="adj2" fmla="val 16209441"/>
              </a:avLst>
            </a:prstGeom>
            <a:solidFill>
              <a:srgbClr val="DDD9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7"/>
            <p:cNvSpPr txBox="1"/>
            <p:nvPr/>
          </p:nvSpPr>
          <p:spPr>
            <a:xfrm rot="2556452">
              <a:off x="4956799" y="4498920"/>
              <a:ext cx="26962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Consolidates reading &amp;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beginning to  learn how to apply 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software to given bio-                                        logy problems. Growing recognition                                       that ‘facts‘ are... </a:t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0" name="Google Shape;1580;p37"/>
          <p:cNvSpPr/>
          <p:nvPr/>
        </p:nvSpPr>
        <p:spPr>
          <a:xfrm>
            <a:off x="5305783" y="2917531"/>
            <a:ext cx="1080000" cy="10800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37"/>
          <p:cNvSpPr/>
          <p:nvPr/>
        </p:nvSpPr>
        <p:spPr>
          <a:xfrm rot="-3047352">
            <a:off x="8101137" y="5312847"/>
            <a:ext cx="288000" cy="24827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63252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37"/>
          <p:cNvSpPr/>
          <p:nvPr/>
        </p:nvSpPr>
        <p:spPr>
          <a:xfrm>
            <a:off x="101600" y="876298"/>
            <a:ext cx="2297291" cy="58477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this course, students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able to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3" name="Google Shape;1583;p37"/>
          <p:cNvCxnSpPr/>
          <p:nvPr/>
        </p:nvCxnSpPr>
        <p:spPr>
          <a:xfrm rot="10800000">
            <a:off x="6676618" y="6593594"/>
            <a:ext cx="79782" cy="302506"/>
          </a:xfrm>
          <a:prstGeom prst="straightConnector1">
            <a:avLst/>
          </a:prstGeom>
          <a:noFill/>
          <a:ln w="38100" cap="flat" cmpd="sng">
            <a:solidFill>
              <a:srgbClr val="B6DDE7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5000" sy="115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38"/>
          <p:cNvSpPr txBox="1"/>
          <p:nvPr/>
        </p:nvSpPr>
        <p:spPr>
          <a:xfrm>
            <a:off x="6611056" y="3650201"/>
            <a:ext cx="2556000" cy="1323439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LO7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synthesise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results from different analyses to draw preliminary conclusions about the likely functions of protein sequences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0" name="Google Shape;1590;p38"/>
          <p:cNvSpPr txBox="1"/>
          <p:nvPr/>
        </p:nvSpPr>
        <p:spPr>
          <a:xfrm>
            <a:off x="6581426" y="2011198"/>
            <a:ext cx="2537174" cy="83099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LO6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search outputs to determine the biological significance of results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38"/>
          <p:cNvSpPr txBox="1"/>
          <p:nvPr/>
        </p:nvSpPr>
        <p:spPr>
          <a:xfrm>
            <a:off x="6019800" y="745423"/>
            <a:ext cx="3095999" cy="830997"/>
          </a:xfrm>
          <a:prstGeom prst="rect">
            <a:avLst/>
          </a:prstGeom>
          <a:solidFill>
            <a:srgbClr val="C2D59B"/>
          </a:solidFill>
          <a:ln w="9525" cap="flat" cmpd="sng">
            <a:solidFill>
              <a:srgbClr val="0C5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LO5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fingerprint &amp; HMM search tools to identify the family to which protein sequences belong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2" name="Google Shape;1592;p38"/>
          <p:cNvGrpSpPr/>
          <p:nvPr/>
        </p:nvGrpSpPr>
        <p:grpSpPr>
          <a:xfrm>
            <a:off x="-791217" y="-679158"/>
            <a:ext cx="8471931" cy="8471931"/>
            <a:chOff x="935979" y="-763824"/>
            <a:chExt cx="8471931" cy="8471931"/>
          </a:xfrm>
        </p:grpSpPr>
        <p:sp>
          <p:nvSpPr>
            <p:cNvPr id="1593" name="Google Shape;1593;p38"/>
            <p:cNvSpPr/>
            <p:nvPr/>
          </p:nvSpPr>
          <p:spPr>
            <a:xfrm>
              <a:off x="1826846" y="107464"/>
              <a:ext cx="6480000" cy="6480000"/>
            </a:xfrm>
            <a:prstGeom prst="ellipse">
              <a:avLst/>
            </a:prstGeom>
            <a:solidFill>
              <a:srgbClr val="92CCDC"/>
            </a:solidFill>
            <a:ln w="9525" cap="flat" cmpd="sng">
              <a:solidFill>
                <a:srgbClr val="DAE5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4" name="Google Shape;1594;p38"/>
            <p:cNvGrpSpPr/>
            <p:nvPr/>
          </p:nvGrpSpPr>
          <p:grpSpPr>
            <a:xfrm rot="-10646994">
              <a:off x="4973444" y="88847"/>
              <a:ext cx="288000" cy="2700000"/>
              <a:chOff x="4933853" y="3887464"/>
              <a:chExt cx="288000" cy="2700000"/>
            </a:xfrm>
          </p:grpSpPr>
          <p:cxnSp>
            <p:nvCxnSpPr>
              <p:cNvPr id="1595" name="Google Shape;1595;p38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96" name="Google Shape;1596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7" name="Google Shape;1597;p38"/>
            <p:cNvGrpSpPr/>
            <p:nvPr/>
          </p:nvGrpSpPr>
          <p:grpSpPr>
            <a:xfrm rot="9394876">
              <a:off x="4125403" y="271486"/>
              <a:ext cx="288000" cy="2700000"/>
              <a:chOff x="4933853" y="3887464"/>
              <a:chExt cx="288000" cy="2700000"/>
            </a:xfrm>
          </p:grpSpPr>
          <p:cxnSp>
            <p:nvCxnSpPr>
              <p:cNvPr id="1598" name="Google Shape;1598;p38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599" name="Google Shape;1599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0" name="Google Shape;1600;p38"/>
            <p:cNvGrpSpPr/>
            <p:nvPr/>
          </p:nvGrpSpPr>
          <p:grpSpPr>
            <a:xfrm rot="7711394">
              <a:off x="3441261" y="822670"/>
              <a:ext cx="288000" cy="2700000"/>
              <a:chOff x="4933853" y="3887464"/>
              <a:chExt cx="288000" cy="2700000"/>
            </a:xfrm>
          </p:grpSpPr>
          <p:cxnSp>
            <p:nvCxnSpPr>
              <p:cNvPr id="1601" name="Google Shape;1601;p38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02" name="Google Shape;1602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3" name="Google Shape;1603;p38"/>
            <p:cNvGrpSpPr/>
            <p:nvPr/>
          </p:nvGrpSpPr>
          <p:grpSpPr>
            <a:xfrm rot="6205489">
              <a:off x="3092916" y="1589182"/>
              <a:ext cx="288000" cy="2700000"/>
              <a:chOff x="4933853" y="3887464"/>
              <a:chExt cx="288000" cy="2700000"/>
            </a:xfrm>
          </p:grpSpPr>
          <p:cxnSp>
            <p:nvCxnSpPr>
              <p:cNvPr id="1604" name="Google Shape;1604;p38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05" name="Google Shape;1605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6" name="Google Shape;1606;p38"/>
            <p:cNvGrpSpPr/>
            <p:nvPr/>
          </p:nvGrpSpPr>
          <p:grpSpPr>
            <a:xfrm rot="4554469">
              <a:off x="3082300" y="2476999"/>
              <a:ext cx="288000" cy="2700000"/>
              <a:chOff x="4933853" y="3887464"/>
              <a:chExt cx="288000" cy="2700000"/>
            </a:xfrm>
          </p:grpSpPr>
          <p:cxnSp>
            <p:nvCxnSpPr>
              <p:cNvPr id="1607" name="Google Shape;1607;p38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08" name="Google Shape;1608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9" name="Google Shape;1609;p38"/>
            <p:cNvGrpSpPr/>
            <p:nvPr/>
          </p:nvGrpSpPr>
          <p:grpSpPr>
            <a:xfrm rot="3198737">
              <a:off x="3418724" y="3167617"/>
              <a:ext cx="288000" cy="2724163"/>
              <a:chOff x="4933853" y="3863301"/>
              <a:chExt cx="288000" cy="2724163"/>
            </a:xfrm>
          </p:grpSpPr>
          <p:cxnSp>
            <p:nvCxnSpPr>
              <p:cNvPr id="1610" name="Google Shape;1610;p38"/>
              <p:cNvCxnSpPr/>
              <p:nvPr/>
            </p:nvCxnSpPr>
            <p:spPr>
              <a:xfrm>
                <a:off x="5076931" y="386330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11" name="Google Shape;1611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2" name="Google Shape;1612;p38"/>
            <p:cNvGrpSpPr/>
            <p:nvPr/>
          </p:nvGrpSpPr>
          <p:grpSpPr>
            <a:xfrm rot="1693871">
              <a:off x="4081048" y="3698345"/>
              <a:ext cx="288000" cy="2700000"/>
              <a:chOff x="4933853" y="3887464"/>
              <a:chExt cx="288000" cy="2700000"/>
            </a:xfrm>
          </p:grpSpPr>
          <p:cxnSp>
            <p:nvCxnSpPr>
              <p:cNvPr id="1613" name="Google Shape;1613;p38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14" name="Google Shape;1614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5" name="Google Shape;1615;p38"/>
            <p:cNvSpPr txBox="1"/>
            <p:nvPr/>
          </p:nvSpPr>
          <p:spPr>
            <a:xfrm rot="-3819836">
              <a:off x="3417904" y="5466127"/>
              <a:ext cx="12671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PRACTICE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8"/>
            <p:cNvSpPr txBox="1"/>
            <p:nvPr/>
          </p:nvSpPr>
          <p:spPr>
            <a:xfrm rot="-903116">
              <a:off x="1988103" y="3869972"/>
              <a:ext cx="205934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COMPUTATIONAL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8"/>
            <p:cNvSpPr txBox="1"/>
            <p:nvPr/>
          </p:nvSpPr>
          <p:spPr>
            <a:xfrm rot="-2304522">
              <a:off x="2558186" y="4995511"/>
              <a:ext cx="90281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PK BIOLOGY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8"/>
            <p:cNvSpPr txBox="1"/>
            <p:nvPr/>
          </p:nvSpPr>
          <p:spPr>
            <a:xfrm rot="810857">
              <a:off x="1962060" y="2872835"/>
              <a:ext cx="21467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INTEGRATE INTERDISCIPLINARITY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8"/>
            <p:cNvSpPr txBox="1"/>
            <p:nvPr/>
          </p:nvSpPr>
          <p:spPr>
            <a:xfrm rot="2314577">
              <a:off x="2225558" y="2108868"/>
              <a:ext cx="251146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A LITERATURE-BASED PROBLEM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8"/>
            <p:cNvSpPr txBox="1"/>
            <p:nvPr/>
          </p:nvSpPr>
          <p:spPr>
            <a:xfrm rot="3924472">
              <a:off x="3138881" y="1160663"/>
              <a:ext cx="172900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HYPOTHESIS GENERATION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8"/>
            <p:cNvSpPr txBox="1"/>
            <p:nvPr/>
          </p:nvSpPr>
          <p:spPr>
            <a:xfrm rot="5550904">
              <a:off x="4243571" y="861449"/>
              <a:ext cx="1569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DESIGN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8"/>
            <p:cNvSpPr txBox="1"/>
            <p:nvPr/>
          </p:nvSpPr>
          <p:spPr>
            <a:xfrm rot="2312614">
              <a:off x="6451608" y="4731406"/>
              <a:ext cx="12798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8"/>
            <p:cNvSpPr/>
            <p:nvPr/>
          </p:nvSpPr>
          <p:spPr>
            <a:xfrm rot="-9922427">
              <a:off x="2141574" y="498921"/>
              <a:ext cx="6120000" cy="6120000"/>
            </a:xfrm>
            <a:prstGeom prst="pie">
              <a:avLst>
                <a:gd name="adj1" fmla="val 15192936"/>
                <a:gd name="adj2" fmla="val 15765168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8"/>
            <p:cNvSpPr/>
            <p:nvPr/>
          </p:nvSpPr>
          <p:spPr>
            <a:xfrm rot="8949384">
              <a:off x="2124645" y="443892"/>
              <a:ext cx="6120000" cy="6120000"/>
            </a:xfrm>
            <a:prstGeom prst="pie">
              <a:avLst>
                <a:gd name="adj1" fmla="val 16043377"/>
                <a:gd name="adj2" fmla="val 16661975"/>
              </a:avLst>
            </a:prstGeom>
            <a:gradFill>
              <a:gsLst>
                <a:gs pos="0">
                  <a:srgbClr val="C2D59B"/>
                </a:gs>
                <a:gs pos="10000">
                  <a:srgbClr val="C2D59B"/>
                </a:gs>
                <a:gs pos="50000">
                  <a:srgbClr val="FFFF00"/>
                </a:gs>
                <a:gs pos="91000">
                  <a:schemeClr val="accent6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8"/>
            <p:cNvSpPr txBox="1"/>
            <p:nvPr/>
          </p:nvSpPr>
          <p:spPr>
            <a:xfrm rot="-5211492">
              <a:off x="4385976" y="5480236"/>
              <a:ext cx="147484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Late Masters, early PhD</a:t>
              </a:r>
              <a:endParaRPr sz="1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8"/>
            <p:cNvSpPr/>
            <p:nvPr/>
          </p:nvSpPr>
          <p:spPr>
            <a:xfrm rot="8808298">
              <a:off x="2111945" y="412142"/>
              <a:ext cx="6120000" cy="6120000"/>
            </a:xfrm>
            <a:prstGeom prst="pie">
              <a:avLst>
                <a:gd name="adj1" fmla="val 15172058"/>
                <a:gd name="adj2" fmla="val 16209441"/>
              </a:avLst>
            </a:prstGeom>
            <a:solidFill>
              <a:srgbClr val="BFBFBF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8"/>
            <p:cNvSpPr txBox="1"/>
            <p:nvPr/>
          </p:nvSpPr>
          <p:spPr>
            <a:xfrm rot="-2730342">
              <a:off x="2595606" y="4515913"/>
              <a:ext cx="2641800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Thinking about life sciences integrates experimental &amp; bioinformatics/technological sources for data &amp;        knowledge. Understands  the uncertainty      inherent in the scientific method,                   questions assumptions...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8"/>
            <p:cNvSpPr txBox="1"/>
            <p:nvPr/>
          </p:nvSpPr>
          <p:spPr>
            <a:xfrm rot="-1312780">
              <a:off x="2075752" y="3947587"/>
              <a:ext cx="281941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to test software &amp; programming approaches   to different types of problem. Experimental design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 statistical inference using computing                               &amp; algorithms are recognised                                                 &amp; applied...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8"/>
            <p:cNvSpPr txBox="1"/>
            <p:nvPr/>
          </p:nvSpPr>
          <p:spPr>
            <a:xfrm rot="217517">
              <a:off x="1799921" y="3180701"/>
              <a:ext cx="294263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Understands that life sciences  integrate experimental &amp; computational/modelling approaches; seeks            guidance about how &amp; when to                                  integrate. Developing an                                      understanding of…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8"/>
            <p:cNvSpPr txBox="1"/>
            <p:nvPr/>
          </p:nvSpPr>
          <p:spPr>
            <a:xfrm rot="2044400">
              <a:off x="1908444" y="2334320"/>
              <a:ext cx="2807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Beginning to use, with guidance, the appropriate knowledge base to address a given problem.   Recognises the need to consider                                           a wider scope of knowledge                                                for alternative                                                              solutions…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8"/>
            <p:cNvSpPr txBox="1"/>
            <p:nvPr/>
          </p:nvSpPr>
          <p:spPr>
            <a:xfrm rot="3371245">
              <a:off x="2422794" y="1635221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guidance, can: 1) leverage tools, software, data     &amp; other technologies (GUI/programming) to test hypotheses; &amp; 2) generate hypotheses                       based on either the data or                                                  the technology...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38"/>
            <p:cNvSpPr txBox="1"/>
            <p:nvPr/>
          </p:nvSpPr>
          <p:spPr>
            <a:xfrm rot="5047263">
              <a:off x="3159393" y="12224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match the correct data-collection design to the instruments &amp; outcomes of interest. May             include/exclude covariates, or                                        other design features,                                                    because that 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8"/>
            <p:cNvSpPr txBox="1"/>
            <p:nvPr/>
          </p:nvSpPr>
          <p:spPr>
            <a:xfrm rot="-5095062">
              <a:off x="4130943" y="1197070"/>
              <a:ext cx="2807753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initiate a search for data &amp; will ask if uncertain                               about the relevance for any given problem.     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Learning how to identify, &amp; evaluate                                                               strengths &amp; weaknesses of,                                                                 data resources, to...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38"/>
            <p:cNvSpPr txBox="1"/>
            <p:nvPr/>
          </p:nvSpPr>
          <p:spPr>
            <a:xfrm rot="-3653114">
              <a:off x="5047682" y="1408569"/>
              <a:ext cx="25700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identify methods, software &amp; pipelines that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are relevant for a given problem; seeks                                       guidance about the best approach.                                                 Learning to evaluate/rank &amp;                                                      justify alternative                                                methods in...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38"/>
            <p:cNvSpPr txBox="1"/>
            <p:nvPr/>
          </p:nvSpPr>
          <p:spPr>
            <a:xfrm rot="-2286644">
              <a:off x="5169391" y="1951222"/>
              <a:ext cx="260156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&amp; USE APPROPRIATE METHODS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6" name="Google Shape;1636;p38"/>
            <p:cNvGrpSpPr/>
            <p:nvPr/>
          </p:nvGrpSpPr>
          <p:grpSpPr>
            <a:xfrm rot="-7650940">
              <a:off x="6398539" y="805228"/>
              <a:ext cx="288000" cy="2725948"/>
              <a:chOff x="4933853" y="3861516"/>
              <a:chExt cx="288000" cy="2725948"/>
            </a:xfrm>
          </p:grpSpPr>
          <p:cxnSp>
            <p:nvCxnSpPr>
              <p:cNvPr id="1637" name="Google Shape;1637;p38"/>
              <p:cNvCxnSpPr/>
              <p:nvPr/>
            </p:nvCxnSpPr>
            <p:spPr>
              <a:xfrm>
                <a:off x="5074760" y="3861516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38" name="Google Shape;1638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17365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9" name="Google Shape;1639;p38"/>
            <p:cNvSpPr txBox="1"/>
            <p:nvPr/>
          </p:nvSpPr>
          <p:spPr>
            <a:xfrm rot="-2154580">
              <a:off x="5437286" y="2120985"/>
              <a:ext cx="26962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Seeks guidance to interpret results/output, including                    considerations of alignment of methods &amp;   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results. Understands that the </a:t>
              </a:r>
              <a:r>
                <a:rPr lang="de-DE" sz="9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                                                value represents evidence                                                        about the null                                                   hypothesis...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38"/>
            <p:cNvSpPr txBox="1"/>
            <p:nvPr/>
          </p:nvSpPr>
          <p:spPr>
            <a:xfrm rot="-838280">
              <a:off x="6189519" y="2617573"/>
              <a:ext cx="19347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 OF RESULTS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1" name="Google Shape;1641;p38"/>
            <p:cNvGrpSpPr/>
            <p:nvPr/>
          </p:nvGrpSpPr>
          <p:grpSpPr>
            <a:xfrm rot="-6221012">
              <a:off x="6771743" y="1574292"/>
              <a:ext cx="288000" cy="2700000"/>
              <a:chOff x="4933853" y="3887464"/>
              <a:chExt cx="288000" cy="2700000"/>
            </a:xfrm>
          </p:grpSpPr>
          <p:cxnSp>
            <p:nvCxnSpPr>
              <p:cNvPr id="1642" name="Google Shape;1642;p38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43" name="Google Shape;1643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17365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4" name="Google Shape;1644;p38"/>
            <p:cNvSpPr txBox="1"/>
            <p:nvPr/>
          </p:nvSpPr>
          <p:spPr>
            <a:xfrm rot="-793488">
              <a:off x="5550757" y="2924891"/>
              <a:ext cx="2780142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 guidance, can draw conclusions in own work that                      are coherent with the research hypothesis/                        hypotheses &amp; across the entire                                                    manuscript/writeup (as                                  appropriate)...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8"/>
            <p:cNvSpPr txBox="1"/>
            <p:nvPr/>
          </p:nvSpPr>
          <p:spPr>
            <a:xfrm rot="824533">
              <a:off x="5684400" y="3554896"/>
              <a:ext cx="25699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DRAW &amp; CONTEXTUALISE CONCLUSIONS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6" name="Google Shape;1646;p38"/>
            <p:cNvGrpSpPr/>
            <p:nvPr/>
          </p:nvGrpSpPr>
          <p:grpSpPr>
            <a:xfrm rot="-4570352">
              <a:off x="6763205" y="2432983"/>
              <a:ext cx="288000" cy="2723857"/>
              <a:chOff x="4933853" y="3863607"/>
              <a:chExt cx="288000" cy="2723857"/>
            </a:xfrm>
          </p:grpSpPr>
          <p:cxnSp>
            <p:nvCxnSpPr>
              <p:cNvPr id="1647" name="Google Shape;1647;p38"/>
              <p:cNvCxnSpPr/>
              <p:nvPr/>
            </p:nvCxnSpPr>
            <p:spPr>
              <a:xfrm>
                <a:off x="5070785" y="3863607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48" name="Google Shape;1648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17365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9" name="Google Shape;1649;p38"/>
            <p:cNvSpPr txBox="1"/>
            <p:nvPr/>
          </p:nvSpPr>
          <p:spPr>
            <a:xfrm rot="1160852">
              <a:off x="5336102" y="3863651"/>
              <a:ext cx="27873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Understands the roles of sharing &amp; publishing research, data, code, data management, tools &amp; resources in         </a:t>
              </a:r>
              <a:r>
                <a:rPr lang="de-DE" sz="900">
                  <a:solidFill>
                    <a:srgbClr val="93CDDD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scientific communication. Seeks guidance so that own communication is...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0" name="Google Shape;1650;p38"/>
            <p:cNvGrpSpPr/>
            <p:nvPr/>
          </p:nvGrpSpPr>
          <p:grpSpPr>
            <a:xfrm rot="-3047352">
              <a:off x="6380838" y="3201959"/>
              <a:ext cx="288000" cy="2700000"/>
              <a:chOff x="4933853" y="3887464"/>
              <a:chExt cx="288000" cy="2700000"/>
            </a:xfrm>
          </p:grpSpPr>
          <p:cxnSp>
            <p:nvCxnSpPr>
              <p:cNvPr id="1651" name="Google Shape;1651;p38"/>
              <p:cNvCxnSpPr/>
              <p:nvPr/>
            </p:nvCxnSpPr>
            <p:spPr>
              <a:xfrm>
                <a:off x="5066846" y="3887464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52" name="Google Shape;1652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3" name="Google Shape;1653;p38"/>
            <p:cNvSpPr txBox="1"/>
            <p:nvPr/>
          </p:nvSpPr>
          <p:spPr>
            <a:xfrm rot="-4177716">
              <a:off x="3269183" y="4695672"/>
              <a:ext cx="2950374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the principles of ethical professional &amp;         scientific conduct. Seeks guidance to strengthen applications of these principles in own practice.                              Learning how to respond to                                          unethical practice.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8"/>
            <p:cNvSpPr txBox="1"/>
            <p:nvPr/>
          </p:nvSpPr>
          <p:spPr>
            <a:xfrm rot="2556452">
              <a:off x="4823381" y="4446892"/>
              <a:ext cx="2849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Reads &amp; understands; reliably identifies methods (soft-                       -ware &amp; programming) for given problems. Chooses                                       &amp; executes correct analysis, not                             necessarily able to... </a:t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8"/>
            <p:cNvSpPr txBox="1"/>
            <p:nvPr/>
          </p:nvSpPr>
          <p:spPr>
            <a:xfrm rot="3684230">
              <a:off x="5271637" y="5258751"/>
              <a:ext cx="18727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Apply, analyse, synthesise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8"/>
            <p:cNvSpPr txBox="1"/>
            <p:nvPr/>
          </p:nvSpPr>
          <p:spPr>
            <a:xfrm rot="-3812665">
              <a:off x="5094833" y="1147031"/>
              <a:ext cx="172354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RELEVANT DATA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7" name="Google Shape;1657;p38"/>
            <p:cNvGrpSpPr/>
            <p:nvPr/>
          </p:nvGrpSpPr>
          <p:grpSpPr>
            <a:xfrm rot="-9202770">
              <a:off x="5757827" y="287162"/>
              <a:ext cx="288000" cy="2705683"/>
              <a:chOff x="4933853" y="3881781"/>
              <a:chExt cx="288000" cy="2705683"/>
            </a:xfrm>
          </p:grpSpPr>
          <p:cxnSp>
            <p:nvCxnSpPr>
              <p:cNvPr id="1658" name="Google Shape;1658;p38"/>
              <p:cNvCxnSpPr/>
              <p:nvPr/>
            </p:nvCxnSpPr>
            <p:spPr>
              <a:xfrm>
                <a:off x="5071101" y="3881781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59" name="Google Shape;1659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rgbClr val="63252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0" name="Google Shape;1660;p38"/>
            <p:cNvGrpSpPr/>
            <p:nvPr/>
          </p:nvGrpSpPr>
          <p:grpSpPr>
            <a:xfrm rot="-755987">
              <a:off x="5086648" y="3797340"/>
              <a:ext cx="979025" cy="2716909"/>
              <a:chOff x="4579962" y="3870555"/>
              <a:chExt cx="979025" cy="2716909"/>
            </a:xfrm>
          </p:grpSpPr>
          <p:cxnSp>
            <p:nvCxnSpPr>
              <p:cNvPr id="1661" name="Google Shape;1661;p38"/>
              <p:cNvCxnSpPr/>
              <p:nvPr/>
            </p:nvCxnSpPr>
            <p:spPr>
              <a:xfrm>
                <a:off x="5067760" y="3870555"/>
                <a:ext cx="0" cy="2700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F243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662" name="Google Shape;1662;p38"/>
              <p:cNvSpPr/>
              <p:nvPr/>
            </p:nvSpPr>
            <p:spPr>
              <a:xfrm>
                <a:off x="4933853" y="6339187"/>
                <a:ext cx="288000" cy="248277"/>
              </a:xfrm>
              <a:prstGeom prst="triangle">
                <a:avLst>
                  <a:gd name="adj" fmla="val 50000"/>
                </a:avLst>
              </a:prstGeom>
              <a:solidFill>
                <a:srgbClr val="DAEEF3"/>
              </a:solidFill>
              <a:ln w="9525" cap="flat" cmpd="sng">
                <a:solidFill>
                  <a:srgbClr val="24406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8"/>
              <p:cNvSpPr txBox="1"/>
              <p:nvPr/>
            </p:nvSpPr>
            <p:spPr>
              <a:xfrm rot="-6185">
                <a:off x="4580210" y="5708949"/>
                <a:ext cx="9785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APPRENTICE</a:t>
                </a:r>
                <a:endPara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4" name="Google Shape;1664;p38"/>
            <p:cNvSpPr/>
            <p:nvPr/>
          </p:nvSpPr>
          <p:spPr>
            <a:xfrm>
              <a:off x="4526846" y="2807464"/>
              <a:ext cx="1080000" cy="1080000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5" name="Google Shape;1665;p38"/>
          <p:cNvSpPr/>
          <p:nvPr/>
        </p:nvSpPr>
        <p:spPr>
          <a:xfrm rot="-6221012">
            <a:off x="6244077" y="2599059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38"/>
          <p:cNvSpPr/>
          <p:nvPr/>
        </p:nvSpPr>
        <p:spPr>
          <a:xfrm rot="-4570352">
            <a:off x="6246396" y="4055504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38"/>
          <p:cNvSpPr/>
          <p:nvPr/>
        </p:nvSpPr>
        <p:spPr>
          <a:xfrm rot="-755987">
            <a:off x="3990860" y="6336019"/>
            <a:ext cx="288000" cy="248277"/>
          </a:xfrm>
          <a:prstGeom prst="triangle">
            <a:avLst>
              <a:gd name="adj" fmla="val 50000"/>
            </a:avLst>
          </a:prstGeom>
          <a:solidFill>
            <a:srgbClr val="92CCDC"/>
          </a:solidFill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8" name="Google Shape;1668;p38"/>
          <p:cNvCxnSpPr/>
          <p:nvPr/>
        </p:nvCxnSpPr>
        <p:spPr>
          <a:xfrm rot="10800000">
            <a:off x="4930428" y="6312622"/>
            <a:ext cx="318910" cy="46071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669" name="Google Shape;1669;p38"/>
          <p:cNvGrpSpPr/>
          <p:nvPr/>
        </p:nvGrpSpPr>
        <p:grpSpPr>
          <a:xfrm>
            <a:off x="-782723" y="-662220"/>
            <a:ext cx="8471931" cy="8471931"/>
            <a:chOff x="935979" y="-763824"/>
            <a:chExt cx="8471931" cy="8471931"/>
          </a:xfrm>
        </p:grpSpPr>
        <p:sp>
          <p:nvSpPr>
            <p:cNvPr id="1670" name="Google Shape;1670;p38"/>
            <p:cNvSpPr/>
            <p:nvPr/>
          </p:nvSpPr>
          <p:spPr>
            <a:xfrm rot="8808298">
              <a:off x="2111945" y="412142"/>
              <a:ext cx="6120000" cy="6120000"/>
            </a:xfrm>
            <a:prstGeom prst="pie">
              <a:avLst>
                <a:gd name="adj1" fmla="val 15172058"/>
                <a:gd name="adj2" fmla="val 16209441"/>
              </a:avLst>
            </a:prstGeom>
            <a:solidFill>
              <a:srgbClr val="C4BD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8"/>
            <p:cNvSpPr txBox="1"/>
            <p:nvPr/>
          </p:nvSpPr>
          <p:spPr>
            <a:xfrm rot="2556452">
              <a:off x="4823381" y="4446892"/>
              <a:ext cx="2849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Reads &amp; understands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 reliably identifies methods (soft-                       -ware &amp; programming) for given problems.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Chooses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</a:t>
              </a:r>
              <a:r>
                <a:rPr lang="de-DE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&amp; executes correct analysis</a:t>
              </a:r>
              <a:r>
                <a:rPr lang="de-DE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not                          necessarily able to... </a:t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38"/>
          <p:cNvSpPr/>
          <p:nvPr/>
        </p:nvSpPr>
        <p:spPr>
          <a:xfrm rot="8582929">
            <a:off x="79819" y="178905"/>
            <a:ext cx="6487847" cy="6514327"/>
          </a:xfrm>
          <a:prstGeom prst="pie">
            <a:avLst>
              <a:gd name="adj1" fmla="val 18677653"/>
              <a:gd name="adj2" fmla="val 9326926"/>
            </a:avLst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38"/>
          <p:cNvSpPr/>
          <p:nvPr/>
        </p:nvSpPr>
        <p:spPr>
          <a:xfrm rot="-7650940">
            <a:off x="5658205" y="1382774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">
                <a:schemeClr val="accent6"/>
              </a:gs>
              <a:gs pos="50000">
                <a:srgbClr val="FFFF00"/>
              </a:gs>
              <a:gs pos="91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38"/>
          <p:cNvSpPr/>
          <p:nvPr/>
        </p:nvSpPr>
        <p:spPr>
          <a:xfrm rot="-3144440">
            <a:off x="5611391" y="5291635"/>
            <a:ext cx="288000" cy="248277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">
                <a:schemeClr val="accent3"/>
              </a:gs>
              <a:gs pos="50000">
                <a:srgbClr val="FFFF00"/>
              </a:gs>
              <a:gs pos="90000">
                <a:schemeClr val="accent6"/>
              </a:gs>
              <a:gs pos="100000">
                <a:schemeClr val="accent6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38"/>
          <p:cNvSpPr txBox="1"/>
          <p:nvPr/>
        </p:nvSpPr>
        <p:spPr>
          <a:xfrm>
            <a:off x="6039567" y="5390800"/>
            <a:ext cx="1897933" cy="584776"/>
          </a:xfrm>
          <a:prstGeom prst="rect">
            <a:avLst/>
          </a:prstGeom>
          <a:solidFill>
            <a:srgbClr val="C2D59B"/>
          </a:solidFill>
          <a:ln w="9525" cap="flat" cmpd="sng">
            <a:solidFill>
              <a:srgbClr val="0C5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LO8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results to a lay audience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38"/>
          <p:cNvSpPr/>
          <p:nvPr/>
        </p:nvSpPr>
        <p:spPr>
          <a:xfrm rot="-2245678">
            <a:off x="-298308" y="3326811"/>
            <a:ext cx="6740886" cy="6798441"/>
          </a:xfrm>
          <a:prstGeom prst="pie">
            <a:avLst>
              <a:gd name="adj1" fmla="val 18694843"/>
              <a:gd name="adj2" fmla="val 18893769"/>
            </a:avLst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38"/>
          <p:cNvSpPr/>
          <p:nvPr/>
        </p:nvSpPr>
        <p:spPr>
          <a:xfrm>
            <a:off x="2816584" y="2892130"/>
            <a:ext cx="1080000" cy="10800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8" name="Google Shape;1678;p38"/>
          <p:cNvCxnSpPr/>
          <p:nvPr/>
        </p:nvCxnSpPr>
        <p:spPr>
          <a:xfrm rot="10800000">
            <a:off x="4157134" y="6578601"/>
            <a:ext cx="71966" cy="279399"/>
          </a:xfrm>
          <a:prstGeom prst="straightConnector1">
            <a:avLst/>
          </a:prstGeom>
          <a:noFill/>
          <a:ln w="38100" cap="flat" cmpd="sng">
            <a:solidFill>
              <a:srgbClr val="92CCDC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sx="110000" sy="110000" rotWithShape="0">
              <a:srgbClr val="000000">
                <a:alpha val="37647"/>
              </a:srgbClr>
            </a:outerShdw>
          </a:effectLst>
        </p:spPr>
      </p:cxnSp>
      <p:sp>
        <p:nvSpPr>
          <p:cNvPr id="1679" name="Google Shape;1679;p38"/>
          <p:cNvSpPr/>
          <p:nvPr/>
        </p:nvSpPr>
        <p:spPr>
          <a:xfrm>
            <a:off x="6769100" y="63498"/>
            <a:ext cx="2297291" cy="58477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this course, students </a:t>
            </a:r>
            <a:r>
              <a:rPr lang="de-DE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able to</a:t>
            </a: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5" name="Google Shape;1685;p39"/>
          <p:cNvGraphicFramePr/>
          <p:nvPr/>
        </p:nvGraphicFramePr>
        <p:xfrm>
          <a:off x="508000" y="7450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{EE8CE834-2C09-4B5D-AACC-67DA8253C574}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b="0"/>
                        <a:t>CONCLUSIONS</a:t>
                      </a:r>
                      <a:endParaRPr sz="40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86" name="Google Shape;1686;p39"/>
          <p:cNvSpPr txBox="1"/>
          <p:nvPr/>
        </p:nvSpPr>
        <p:spPr>
          <a:xfrm>
            <a:off x="-33858" y="6129866"/>
            <a:ext cx="9179995" cy="7450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39"/>
          <p:cNvSpPr txBox="1"/>
          <p:nvPr/>
        </p:nvSpPr>
        <p:spPr>
          <a:xfrm>
            <a:off x="-33861" y="6214532"/>
            <a:ext cx="9179995" cy="643463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09/05/2023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9" name="Google Shape;1689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chemeClr val="lt1"/>
                </a:solidFill>
              </a:rPr>
              <a:t>29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90" name="Google Shape;1690;p39"/>
          <p:cNvSpPr/>
          <p:nvPr/>
        </p:nvSpPr>
        <p:spPr>
          <a:xfrm>
            <a:off x="304800" y="2613020"/>
            <a:ext cx="85470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MR-Bi provides a standard framework for developing scientific &amp; discipline-specific KSAs, from less to more expert (following the Bloom’s structure of critical thinking)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Its structure allows it to be adapted to any discipline, specifically related to Bioinformatics, simply by changing its discipline-specific KSAs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a multi-layered tool with applications in professional development &amp; course design</a:t>
            </a:r>
            <a:endParaRPr/>
          </a:p>
          <a:p>
            <a:pPr marL="285750" marR="0" lvl="0" indent="-2857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de-D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not as scary as it looks – why not try it?!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g23a70ccfb26_0_35"/>
          <p:cNvGraphicFramePr/>
          <p:nvPr/>
        </p:nvGraphicFramePr>
        <p:xfrm>
          <a:off x="508000" y="6688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{EE8CE834-2C09-4B5D-AACC-67DA8253C574}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b="0"/>
                        <a:t>Resources</a:t>
                      </a:r>
                      <a:endParaRPr sz="40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de-DE"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presentation builds on</a:t>
                      </a:r>
                      <a:endParaRPr sz="2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Google Shape;115;g23a70ccfb26_0_35"/>
          <p:cNvSpPr txBox="1"/>
          <p:nvPr/>
        </p:nvSpPr>
        <p:spPr>
          <a:xfrm>
            <a:off x="-33858" y="6129866"/>
            <a:ext cx="9180000" cy="7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3a70ccfb26_0_35"/>
          <p:cNvSpPr txBox="1"/>
          <p:nvPr/>
        </p:nvSpPr>
        <p:spPr>
          <a:xfrm>
            <a:off x="-33861" y="6214532"/>
            <a:ext cx="9180000" cy="6435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3a70ccfb26_0_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09/05/2023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g23a70ccfb26_0_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sp>
        <p:nvSpPr>
          <p:cNvPr id="119" name="Google Shape;119;g23a70ccfb26_0_35"/>
          <p:cNvSpPr txBox="1">
            <a:spLocks noGrp="1"/>
          </p:cNvSpPr>
          <p:nvPr>
            <p:ph type="body" idx="1"/>
          </p:nvPr>
        </p:nvSpPr>
        <p:spPr>
          <a:xfrm>
            <a:off x="517550" y="2289575"/>
            <a:ext cx="8229600" cy="384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MR-Bi paper, </a:t>
            </a:r>
            <a:r>
              <a:rPr lang="de-DE" sz="1800" b="1" i="1">
                <a:solidFill>
                  <a:schemeClr val="lt1"/>
                </a:solidFill>
              </a:rPr>
              <a:t>PLoS ONE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3"/>
              </a:rPr>
              <a:t>https://doi.org/10.1371/journal.pone.0225256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Curriculum Guidelines, </a:t>
            </a:r>
            <a:r>
              <a:rPr lang="de-DE" sz="1800" b="1" i="1">
                <a:solidFill>
                  <a:schemeClr val="lt1"/>
                </a:solidFill>
              </a:rPr>
              <a:t>SocArXiv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4"/>
              </a:rPr>
              <a:t>https://osf.io/preprints/socarxiv/7qeht/</a:t>
            </a:r>
            <a:r>
              <a:rPr lang="de-DE" sz="1800">
                <a:solidFill>
                  <a:schemeClr val="lt1"/>
                </a:solidFill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Curriculum Guidelines, </a:t>
            </a:r>
            <a:r>
              <a:rPr lang="de-DE" sz="1800" b="1" i="1">
                <a:solidFill>
                  <a:schemeClr val="lt1"/>
                </a:solidFill>
              </a:rPr>
              <a:t>F1000R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5"/>
              </a:rPr>
              <a:t>https://doi.org/10.7490/f1000research.1118395.1</a:t>
            </a:r>
            <a:r>
              <a:rPr lang="de-DE" sz="1800">
                <a:solidFill>
                  <a:schemeClr val="lt1"/>
                </a:solidFill>
              </a:rPr>
              <a:t> 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Introducing the MR-Bi, </a:t>
            </a:r>
            <a:r>
              <a:rPr lang="de-DE" sz="1800" b="1" i="1">
                <a:solidFill>
                  <a:schemeClr val="lt1"/>
                </a:solidFill>
              </a:rPr>
              <a:t>F1000: </a:t>
            </a:r>
            <a:r>
              <a:rPr lang="de-DE" sz="1800" u="sng">
                <a:solidFill>
                  <a:schemeClr val="hlink"/>
                </a:solidFill>
                <a:hlinkClick r:id="rId6"/>
              </a:rPr>
              <a:t>https://doi.org/10.7490/f1000research.1119019.1</a:t>
            </a:r>
            <a:r>
              <a:rPr lang="de-DE" sz="1800">
                <a:solidFill>
                  <a:schemeClr val="lt1"/>
                </a:solidFill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Using the MR-Bi, </a:t>
            </a:r>
            <a:r>
              <a:rPr lang="de-DE" sz="1800" b="1" i="1">
                <a:solidFill>
                  <a:schemeClr val="lt1"/>
                </a:solidFill>
              </a:rPr>
              <a:t>F1000R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7"/>
              </a:rPr>
              <a:t>https://doi.org/10.7490/f1000research.1119023.1</a:t>
            </a:r>
            <a:r>
              <a:rPr lang="de-DE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1">
                <a:solidFill>
                  <a:schemeClr val="lt1"/>
                </a:solidFill>
              </a:rPr>
              <a:t>MR-Bi slides - training and professional development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8"/>
              </a:rPr>
              <a:t>https://doi.org/10.17044/scilifelab.16715374.v1</a:t>
            </a:r>
            <a:r>
              <a:rPr lang="de-DE" sz="1800">
                <a:solidFill>
                  <a:schemeClr val="lt1"/>
                </a:solidFill>
              </a:rPr>
              <a:t>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</p:txBody>
      </p:sp>
      <p:sp>
        <p:nvSpPr>
          <p:cNvPr id="120" name="Google Shape;120;g23a70ccfb26_0_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9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7" name="Google Shape;1697;p40"/>
          <p:cNvGraphicFramePr/>
          <p:nvPr/>
        </p:nvGraphicFramePr>
        <p:xfrm>
          <a:off x="508000" y="29548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{EE8CE834-2C09-4B5D-AACC-67DA8253C574}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b="0"/>
                        <a:t>ACKNOWLEDGEMENTS</a:t>
                      </a:r>
                      <a:endParaRPr sz="40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Rochelle Tractenberg, Allegra Via, Terri Attwood, Patricia Palagi</a:t>
                      </a:r>
                      <a:endParaRPr sz="22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98" name="Google Shape;1698;p40"/>
          <p:cNvSpPr txBox="1"/>
          <p:nvPr/>
        </p:nvSpPr>
        <p:spPr>
          <a:xfrm>
            <a:off x="-33858" y="6129866"/>
            <a:ext cx="9179995" cy="7450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40"/>
          <p:cNvSpPr txBox="1"/>
          <p:nvPr/>
        </p:nvSpPr>
        <p:spPr>
          <a:xfrm>
            <a:off x="-33861" y="6214532"/>
            <a:ext cx="9179995" cy="643463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09/05/2023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1" name="Google Shape;1701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chemeClr val="lt1"/>
                </a:solidFill>
              </a:rPr>
              <a:t>30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702" name="Google Shape;1702;p40" descr="faculty.photo_.may2010-214x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696" y="4521200"/>
            <a:ext cx="1027200" cy="1440000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3" name="Google Shape;1703;p40" descr="10530590.jpeg"/>
          <p:cNvPicPr preferRelativeResize="0"/>
          <p:nvPr/>
        </p:nvPicPr>
        <p:blipFill rotWithShape="1">
          <a:blip r:embed="rId4">
            <a:alphaModFix/>
          </a:blip>
          <a:srcRect l="-17500" r="17499"/>
          <a:stretch/>
        </p:blipFill>
        <p:spPr>
          <a:xfrm>
            <a:off x="3200384" y="4501850"/>
            <a:ext cx="1440000" cy="149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4" name="Google Shape;170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4442" y="4533995"/>
            <a:ext cx="1022619" cy="142720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5" name="Google Shape;1705;p40"/>
          <p:cNvSpPr/>
          <p:nvPr/>
        </p:nvSpPr>
        <p:spPr>
          <a:xfrm>
            <a:off x="3439026" y="4501850"/>
            <a:ext cx="1201500" cy="14916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6" name="Google Shape;170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5251" y="4452525"/>
            <a:ext cx="1022600" cy="153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7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3" name="Google Shape;1713;g23a70ccfb26_0_72"/>
          <p:cNvGraphicFramePr/>
          <p:nvPr/>
        </p:nvGraphicFramePr>
        <p:xfrm>
          <a:off x="508000" y="6688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{EE8CE834-2C09-4B5D-AACC-67DA8253C574}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b="0"/>
                        <a:t>Resources</a:t>
                      </a:r>
                      <a:endParaRPr sz="40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de-DE"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presentation builds on</a:t>
                      </a:r>
                      <a:endParaRPr sz="2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14" name="Google Shape;1714;g23a70ccfb26_0_72"/>
          <p:cNvSpPr txBox="1"/>
          <p:nvPr/>
        </p:nvSpPr>
        <p:spPr>
          <a:xfrm>
            <a:off x="-33858" y="6129866"/>
            <a:ext cx="9180000" cy="74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g23a70ccfb26_0_72"/>
          <p:cNvSpPr txBox="1"/>
          <p:nvPr/>
        </p:nvSpPr>
        <p:spPr>
          <a:xfrm>
            <a:off x="-33861" y="6214532"/>
            <a:ext cx="9180000" cy="6435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g23a70ccfb26_0_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09/05/2023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17" name="Google Shape;1717;g23a70ccfb26_0_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  <p:sp>
        <p:nvSpPr>
          <p:cNvPr id="1718" name="Google Shape;1718;g23a70ccfb26_0_72"/>
          <p:cNvSpPr txBox="1">
            <a:spLocks noGrp="1"/>
          </p:cNvSpPr>
          <p:nvPr>
            <p:ph type="body" idx="1"/>
          </p:nvPr>
        </p:nvSpPr>
        <p:spPr>
          <a:xfrm>
            <a:off x="517550" y="2289575"/>
            <a:ext cx="8229600" cy="392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MR-Bi paper, </a:t>
            </a:r>
            <a:r>
              <a:rPr lang="de-DE" sz="1800" b="1" i="1">
                <a:solidFill>
                  <a:schemeClr val="lt1"/>
                </a:solidFill>
              </a:rPr>
              <a:t>PLoS ONE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3"/>
              </a:rPr>
              <a:t>https://doi.org/10.1371/journal.pone.0225256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Curriculum Guidelines, </a:t>
            </a:r>
            <a:r>
              <a:rPr lang="de-DE" sz="1800" b="1" i="1">
                <a:solidFill>
                  <a:schemeClr val="lt1"/>
                </a:solidFill>
              </a:rPr>
              <a:t>SocArXiv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4"/>
              </a:rPr>
              <a:t>https://osf.io/preprints/socarxiv/7qeht/</a:t>
            </a:r>
            <a:r>
              <a:rPr lang="de-DE" sz="1800">
                <a:solidFill>
                  <a:schemeClr val="lt1"/>
                </a:solidFill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Curriculum Guidelines, </a:t>
            </a:r>
            <a:r>
              <a:rPr lang="de-DE" sz="1800" b="1" i="1">
                <a:solidFill>
                  <a:schemeClr val="lt1"/>
                </a:solidFill>
              </a:rPr>
              <a:t>F1000R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5"/>
              </a:rPr>
              <a:t>https://doi.org/10.7490/f1000research.1118395.1</a:t>
            </a:r>
            <a:r>
              <a:rPr lang="de-DE" sz="1800">
                <a:solidFill>
                  <a:schemeClr val="lt1"/>
                </a:solidFill>
              </a:rPr>
              <a:t> 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Introducing the MR-Bi, </a:t>
            </a:r>
            <a:r>
              <a:rPr lang="de-DE" sz="1800" b="1" i="1">
                <a:solidFill>
                  <a:schemeClr val="lt1"/>
                </a:solidFill>
              </a:rPr>
              <a:t>F1000: </a:t>
            </a:r>
            <a:r>
              <a:rPr lang="de-DE" sz="1800" u="sng">
                <a:solidFill>
                  <a:schemeClr val="hlink"/>
                </a:solidFill>
                <a:hlinkClick r:id="rId6"/>
              </a:rPr>
              <a:t>https://doi.org/10.7490/f1000research.1119019.1</a:t>
            </a:r>
            <a:r>
              <a:rPr lang="de-DE" sz="1800">
                <a:solidFill>
                  <a:schemeClr val="lt1"/>
                </a:solidFill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Using the MR-Bi, </a:t>
            </a:r>
            <a:r>
              <a:rPr lang="de-DE" sz="1800" b="1" i="1">
                <a:solidFill>
                  <a:schemeClr val="lt1"/>
                </a:solidFill>
              </a:rPr>
              <a:t>F1000R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7"/>
              </a:rPr>
              <a:t>https://doi.org/10.7490/f1000research.1119023.1</a:t>
            </a:r>
            <a:r>
              <a:rPr lang="de-DE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lt1"/>
                </a:solidFill>
              </a:rPr>
              <a:t>MR-Bi slides - training and professional development</a:t>
            </a:r>
            <a:r>
              <a:rPr lang="de-DE" sz="1800">
                <a:solidFill>
                  <a:schemeClr val="lt1"/>
                </a:solidFill>
              </a:rPr>
              <a:t>: </a:t>
            </a:r>
            <a:r>
              <a:rPr lang="de-DE" sz="1800" u="sng">
                <a:solidFill>
                  <a:schemeClr val="hlink"/>
                </a:solidFill>
                <a:hlinkClick r:id="rId8"/>
              </a:rPr>
              <a:t>https://doi.org/10.17044/scilifelab.16715374.v1</a:t>
            </a:r>
            <a:r>
              <a:rPr lang="de-DE" sz="1800">
                <a:solidFill>
                  <a:schemeClr val="lt1"/>
                </a:solidFill>
              </a:rPr>
              <a:t>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</p:txBody>
      </p:sp>
      <p:sp>
        <p:nvSpPr>
          <p:cNvPr id="1719" name="Google Shape;1719;g23a70ccfb26_0_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9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EEF3"/>
            </a:gs>
            <a:gs pos="10000">
              <a:srgbClr val="B6DDE7"/>
            </a:gs>
            <a:gs pos="47000">
              <a:srgbClr val="92CCDC"/>
            </a:gs>
            <a:gs pos="80000">
              <a:srgbClr val="31859B"/>
            </a:gs>
            <a:gs pos="100000">
              <a:srgbClr val="2058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3"/>
          <p:cNvGraphicFramePr/>
          <p:nvPr/>
        </p:nvGraphicFramePr>
        <p:xfrm>
          <a:off x="508000" y="29548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{EE8CE834-2C09-4B5D-AACC-67DA8253C574}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000" b="0"/>
                        <a:t>WHAT IS THE MR-BI?</a:t>
                      </a:r>
                      <a:endParaRPr sz="40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7" name="Google Shape;127;p3"/>
          <p:cNvSpPr txBox="1"/>
          <p:nvPr/>
        </p:nvSpPr>
        <p:spPr>
          <a:xfrm>
            <a:off x="-33858" y="6129866"/>
            <a:ext cx="9179995" cy="7450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-33861" y="6214532"/>
            <a:ext cx="9179995" cy="643463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9/05/2023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 descr="pone.0225256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7779" y="-543017"/>
            <a:ext cx="5508000" cy="712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09/05/2023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2819400" y="6400315"/>
            <a:ext cx="4857750" cy="369332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https://doi.org/10.1371/journal.pone.0225256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 descr="MRBi-Table-P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9894" y="-324331"/>
            <a:ext cx="5342268" cy="7559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3649133" y="5249334"/>
            <a:ext cx="804334" cy="1303866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>
            <a:off x="2861732" y="338685"/>
            <a:ext cx="0" cy="3234266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9" name="Google Shape;149;p5"/>
          <p:cNvCxnSpPr/>
          <p:nvPr/>
        </p:nvCxnSpPr>
        <p:spPr>
          <a:xfrm rot="10800000">
            <a:off x="4470399" y="-1286915"/>
            <a:ext cx="0" cy="3234266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0" name="Google Shape;15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09/05/2023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7823199" y="67729"/>
            <a:ext cx="270933" cy="675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84665" y="101598"/>
            <a:ext cx="2405301" cy="615553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descriptive ‘3D’ table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KSAs, Stages, PLDs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 descr="MRBi-Table-P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9894" y="-324331"/>
            <a:ext cx="5342268" cy="7559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3649133" y="5249334"/>
            <a:ext cx="804334" cy="1303866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2861732" y="338685"/>
            <a:ext cx="0" cy="3234266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2" name="Google Shape;162;p6"/>
          <p:cNvCxnSpPr/>
          <p:nvPr/>
        </p:nvCxnSpPr>
        <p:spPr>
          <a:xfrm rot="10800000">
            <a:off x="4470399" y="-1286915"/>
            <a:ext cx="0" cy="3234266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3" name="Google Shape;16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09/05/2023</a:t>
            </a:r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7823199" y="67729"/>
            <a:ext cx="270933" cy="675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6" descr="MRBi-ColouredTable2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170" y="-252332"/>
            <a:ext cx="5240521" cy="74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84665" y="101598"/>
            <a:ext cx="2405301" cy="615553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descriptive ‘3D’ table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KSAs, Stages, PLDs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693335" y="880533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D1B10"/>
              </a:gs>
              <a:gs pos="20000">
                <a:srgbClr val="494429"/>
              </a:gs>
              <a:gs pos="40000">
                <a:srgbClr val="938953"/>
              </a:gs>
              <a:gs pos="60000">
                <a:srgbClr val="C4BD97"/>
              </a:gs>
              <a:gs pos="80000">
                <a:srgbClr val="DDD9C3"/>
              </a:gs>
              <a:gs pos="100000">
                <a:schemeClr val="lt2"/>
              </a:gs>
            </a:gsLst>
            <a:lin ang="10800000" scaled="0"/>
          </a:gradFill>
          <a:ln w="9525" cap="flat" cmpd="sng">
            <a:solidFill>
              <a:srgbClr val="1D1B1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693335" y="223518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5B8B7"/>
              </a:gs>
              <a:gs pos="25000">
                <a:srgbClr val="FBD4B4"/>
              </a:gs>
              <a:gs pos="50000">
                <a:srgbClr val="D6E3BC"/>
              </a:gs>
              <a:gs pos="75000">
                <a:srgbClr val="B6DDE7"/>
              </a:gs>
              <a:gs pos="100000">
                <a:srgbClr val="CCC0D9"/>
              </a:gs>
            </a:gsLst>
            <a:lin ang="10800000" scaled="0"/>
          </a:gradFill>
          <a:ln w="9525" cap="flat" cmpd="sng">
            <a:solidFill>
              <a:srgbClr val="1D1B1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693335" y="462278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05867"/>
              </a:gs>
              <a:gs pos="25000">
                <a:srgbClr val="31859B"/>
              </a:gs>
              <a:gs pos="50000">
                <a:srgbClr val="92CCDC"/>
              </a:gs>
              <a:gs pos="75000">
                <a:srgbClr val="B6DDE7"/>
              </a:gs>
              <a:gs pos="100000">
                <a:srgbClr val="DAEEF3"/>
              </a:gs>
            </a:gsLst>
            <a:lin ang="10800000" scaled="0"/>
          </a:gradFill>
          <a:ln w="9525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 descr="MRBi-Table-P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9894" y="-324331"/>
            <a:ext cx="5342268" cy="75599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3649133" y="5249334"/>
            <a:ext cx="804334" cy="1303866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7"/>
          <p:cNvCxnSpPr/>
          <p:nvPr/>
        </p:nvCxnSpPr>
        <p:spPr>
          <a:xfrm>
            <a:off x="2861732" y="338685"/>
            <a:ext cx="0" cy="3234266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9" name="Google Shape;179;p7"/>
          <p:cNvCxnSpPr/>
          <p:nvPr/>
        </p:nvCxnSpPr>
        <p:spPr>
          <a:xfrm rot="10800000">
            <a:off x="4470399" y="-1286915"/>
            <a:ext cx="0" cy="3234266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0" name="Google Shape;18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09/05/2023</a:t>
            </a: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7823199" y="67729"/>
            <a:ext cx="270933" cy="675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7" descr="MRBi-ColouredTable2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170" y="-252332"/>
            <a:ext cx="5240521" cy="74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MRBi-ColouredTable-P2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1892" y="-234332"/>
            <a:ext cx="5215076" cy="73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MRBi-ColouredTable-P3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1889" y="-234333"/>
            <a:ext cx="5215083" cy="73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MRBi-ColouredTable-P4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01889" y="-234333"/>
            <a:ext cx="5215083" cy="73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MRBi-ColouredTable-P5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2159" y="-324331"/>
            <a:ext cx="5342274" cy="75599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>
            <a:off x="84665" y="101598"/>
            <a:ext cx="2405301" cy="615553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descriptive ‘3D’ table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KSAs, Stages, PLDs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Jessica Lindvall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jessica.lindvall@scilifelab.se</a:t>
            </a:r>
            <a:r>
              <a:rPr lang="de-DE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-33861" y="6366932"/>
            <a:ext cx="9180000" cy="6435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6" name="Google Shape;196;p8"/>
          <p:cNvGraphicFramePr/>
          <p:nvPr/>
        </p:nvGraphicFramePr>
        <p:xfrm>
          <a:off x="152403" y="2201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{92FC3127-8336-4ECC-8ED9-2A40D167CFFF}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>
                          <a:solidFill>
                            <a:schemeClr val="dk1"/>
                          </a:solidFill>
                        </a:rPr>
                        <a:t>KSA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>
                          <a:solidFill>
                            <a:srgbClr val="000000"/>
                          </a:solidFill>
                        </a:rPr>
                        <a:t>Novice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>
                          <a:solidFill>
                            <a:srgbClr val="000000"/>
                          </a:solidFill>
                        </a:rPr>
                        <a:t>Beginner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>
                          <a:solidFill>
                            <a:srgbClr val="000000"/>
                          </a:solidFill>
                        </a:rPr>
                        <a:t>Apprentice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/>
                        <a:t>J1 Journeyman</a:t>
                      </a:r>
                      <a:endParaRPr sz="1400"/>
                    </a:p>
                  </a:txBody>
                  <a:tcPr marL="91450" marR="91450" marT="45725" marB="45725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/>
                        <a:t>J2 Journeyman</a:t>
                      </a:r>
                      <a:endParaRPr sz="1400"/>
                    </a:p>
                  </a:txBody>
                  <a:tcPr marL="91450" marR="91450" marT="45725" marB="45725">
                    <a:solidFill>
                      <a:srgbClr val="205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PK biology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Basic knowledge of biology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Advanced knowledge of biology &amp; basic knowledge of bioinformatics methods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Integrates experimental &amp; bioinformatics sources for data &amp; knowledge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Sufficient knowledge of biological systems to be able to draw functional conclusions from results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Independently solves biological problems that are innovative &amp; move the field forward</a:t>
                      </a: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PK computational methods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Basic knowledge of computational methods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Integrate interdisciplinarity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Doesn’t recognise that life sciences require integration of experimental &amp; computational approaches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Calibri"/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Define a literature-based problem 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Can recognise a problem that is explicitly articulated but can’t derive one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Hypothesis generation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Doesn’t generate hypotheses &amp; may not recognise them without explanation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Experimental design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Can’t design data collection or experiments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Identify relevant data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Can’t describe what makes data relevant to a problem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Identify &amp; use appropriate methods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Doesn’t identify methods relevant to a problem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Interpretation of results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Treats the output of pro-grams as the final result, without interpretation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Draw &amp; contextualise conclusions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Doesn’t draw appropriate conclusions from results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Communication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Doesn’t communicate scientific results clearly or consistently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b="1">
                          <a:solidFill>
                            <a:srgbClr val="000000"/>
                          </a:solidFill>
                        </a:rPr>
                        <a:t>Ethical practice</a:t>
                      </a:r>
                      <a:endParaRPr sz="105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/>
                        <a:t>Learning how to recognise intellectual property &amp; scientific contributions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7" name="Google Shape;19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FFFFFF"/>
                </a:solidFill>
              </a:rPr>
              <a:t>24/09/2021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4927600" y="3713780"/>
            <a:ext cx="18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0" name="Google Shape;200;p8"/>
          <p:cNvGrpSpPr/>
          <p:nvPr/>
        </p:nvGrpSpPr>
        <p:grpSpPr>
          <a:xfrm>
            <a:off x="1631949" y="188414"/>
            <a:ext cx="7359651" cy="2104519"/>
            <a:chOff x="1631949" y="36014"/>
            <a:chExt cx="7359651" cy="2104519"/>
          </a:xfrm>
        </p:grpSpPr>
        <p:sp>
          <p:nvSpPr>
            <p:cNvPr id="201" name="Google Shape;201;p8"/>
            <p:cNvSpPr/>
            <p:nvPr/>
          </p:nvSpPr>
          <p:spPr>
            <a:xfrm>
              <a:off x="3268135" y="1188033"/>
              <a:ext cx="4038600" cy="952500"/>
            </a:xfrm>
            <a:prstGeom prst="roundRect">
              <a:avLst>
                <a:gd name="adj" fmla="val 16667"/>
              </a:avLst>
            </a:prstGeom>
            <a:solidFill>
              <a:srgbClr val="74AEB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1" dir="2700000" algn="br" rotWithShape="0">
                <a:srgbClr val="000000">
                  <a:alpha val="5960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Stages (</a:t>
              </a:r>
              <a:r>
                <a:rPr lang="de-DE" sz="2000" b="1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columns</a:t>
              </a:r>
              <a:r>
                <a:rPr lang="de-DE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Developmental trajectory, from less (novice) to more expert (journeyman)</a:t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631949" y="36014"/>
              <a:ext cx="7359651" cy="395786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1" dir="2700000" algn="br" rotWithShape="0">
                <a:srgbClr val="000000">
                  <a:alpha val="5960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" name="Google Shape;203;p8"/>
            <p:cNvCxnSpPr/>
            <p:nvPr/>
          </p:nvCxnSpPr>
          <p:spPr>
            <a:xfrm rot="10800000" flipH="1">
              <a:off x="5668843" y="400050"/>
              <a:ext cx="418690" cy="791999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4" name="Google Shape;204;p8"/>
            <p:cNvCxnSpPr/>
            <p:nvPr/>
          </p:nvCxnSpPr>
          <p:spPr>
            <a:xfrm rot="10800000">
              <a:off x="3067050" y="419100"/>
              <a:ext cx="281518" cy="798178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05" name="Google Shape;205;p8"/>
          <p:cNvGrpSpPr/>
          <p:nvPr/>
        </p:nvGrpSpPr>
        <p:grpSpPr>
          <a:xfrm>
            <a:off x="152399" y="186266"/>
            <a:ext cx="7706784" cy="6299190"/>
            <a:chOff x="152399" y="34192"/>
            <a:chExt cx="7706784" cy="6297930"/>
          </a:xfrm>
        </p:grpSpPr>
        <p:sp>
          <p:nvSpPr>
            <p:cNvPr id="206" name="Google Shape;206;p8"/>
            <p:cNvSpPr/>
            <p:nvPr/>
          </p:nvSpPr>
          <p:spPr>
            <a:xfrm>
              <a:off x="152399" y="34192"/>
              <a:ext cx="1477431" cy="629793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1" dir="2700000" algn="br" rotWithShape="0">
                <a:srgbClr val="000000">
                  <a:alpha val="5960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" name="Google Shape;207;p8"/>
            <p:cNvGrpSpPr/>
            <p:nvPr/>
          </p:nvGrpSpPr>
          <p:grpSpPr>
            <a:xfrm>
              <a:off x="1638299" y="2939106"/>
              <a:ext cx="6220884" cy="627943"/>
              <a:chOff x="1638299" y="3205806"/>
              <a:chExt cx="6220884" cy="627943"/>
            </a:xfrm>
          </p:grpSpPr>
          <p:sp>
            <p:nvSpPr>
              <p:cNvPr id="208" name="Google Shape;208;p8"/>
              <p:cNvSpPr/>
              <p:nvPr/>
            </p:nvSpPr>
            <p:spPr>
              <a:xfrm>
                <a:off x="3407833" y="3205806"/>
                <a:ext cx="4451350" cy="627943"/>
              </a:xfrm>
              <a:prstGeom prst="roundRect">
                <a:avLst>
                  <a:gd name="adj" fmla="val 16667"/>
                </a:avLst>
              </a:prstGeom>
              <a:solidFill>
                <a:srgbClr val="74AEB3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1" dir="2700000" algn="br" rotWithShape="0">
                  <a:srgbClr val="000000">
                    <a:alpha val="5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Knowledge, Skills &amp; Abilities (</a:t>
                </a:r>
                <a:r>
                  <a:rPr lang="de-DE" sz="2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KSA</a:t>
                </a:r>
                <a:r>
                  <a:rPr lang="de-DE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s) (</a:t>
                </a:r>
                <a:r>
                  <a:rPr lang="de-DE" sz="1800" b="1" i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rows</a:t>
                </a:r>
                <a:r>
                  <a:rPr lang="de-DE" sz="18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endParaRPr/>
              </a:p>
            </p:txBody>
          </p:sp>
          <p:cxnSp>
            <p:nvCxnSpPr>
              <p:cNvPr id="209" name="Google Shape;209;p8"/>
              <p:cNvCxnSpPr/>
              <p:nvPr/>
            </p:nvCxnSpPr>
            <p:spPr>
              <a:xfrm rot="10800000">
                <a:off x="1638299" y="3534154"/>
                <a:ext cx="1763998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</p:grpSp>
      <p:grpSp>
        <p:nvGrpSpPr>
          <p:cNvPr id="210" name="Google Shape;210;p8"/>
          <p:cNvGrpSpPr/>
          <p:nvPr/>
        </p:nvGrpSpPr>
        <p:grpSpPr>
          <a:xfrm>
            <a:off x="1530286" y="590163"/>
            <a:ext cx="7362524" cy="4719762"/>
            <a:chOff x="1530337" y="688115"/>
            <a:chExt cx="7362524" cy="4718818"/>
          </a:xfrm>
        </p:grpSpPr>
        <p:sp>
          <p:nvSpPr>
            <p:cNvPr id="211" name="Google Shape;211;p8"/>
            <p:cNvSpPr/>
            <p:nvPr/>
          </p:nvSpPr>
          <p:spPr>
            <a:xfrm>
              <a:off x="4006738" y="4454597"/>
              <a:ext cx="4824108" cy="952336"/>
            </a:xfrm>
            <a:prstGeom prst="roundRect">
              <a:avLst>
                <a:gd name="adj" fmla="val 16667"/>
              </a:avLst>
            </a:prstGeom>
            <a:solidFill>
              <a:srgbClr val="74AEB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1" dir="2700000" algn="br" rotWithShape="0">
                <a:srgbClr val="000000">
                  <a:alpha val="5960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Performance Level Descriptors </a:t>
              </a:r>
              <a:r>
                <a:rPr lang="de-DE" sz="2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(PLDs</a:t>
              </a:r>
              <a:r>
                <a:rPr lang="de-DE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(cells) </a:t>
              </a:r>
              <a:r>
                <a:rPr lang="de-DE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Describe performance at each stage</a:t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530337" y="4659877"/>
              <a:ext cx="1460439" cy="536370"/>
            </a:xfrm>
            <a:prstGeom prst="ellipse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1" dir="2700000" algn="br" rotWithShape="0">
                <a:srgbClr val="000000">
                  <a:alpha val="5960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7308602" y="688115"/>
              <a:ext cx="1584259" cy="660692"/>
            </a:xfrm>
            <a:prstGeom prst="ellipse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1" dir="2700000" algn="br" rotWithShape="0">
                <a:srgbClr val="000000">
                  <a:alpha val="5960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" name="Google Shape;214;p8"/>
            <p:cNvCxnSpPr/>
            <p:nvPr/>
          </p:nvCxnSpPr>
          <p:spPr>
            <a:xfrm rot="10800000" flipH="1">
              <a:off x="8000722" y="1323411"/>
              <a:ext cx="285733" cy="3129599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5" name="Google Shape;215;p8"/>
            <p:cNvCxnSpPr/>
            <p:nvPr/>
          </p:nvCxnSpPr>
          <p:spPr>
            <a:xfrm rot="10800000">
              <a:off x="2986544" y="4927057"/>
              <a:ext cx="1007955" cy="0"/>
            </a:xfrm>
            <a:prstGeom prst="straightConnector1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6" name="Google Shape;216;p8"/>
          <p:cNvSpPr/>
          <p:nvPr/>
        </p:nvSpPr>
        <p:spPr>
          <a:xfrm>
            <a:off x="139699" y="198966"/>
            <a:ext cx="1477500" cy="6299100"/>
          </a:xfrm>
          <a:prstGeom prst="rect">
            <a:avLst/>
          </a:prstGeom>
          <a:solidFill>
            <a:srgbClr val="DAEEF3">
              <a:alpha val="24705"/>
            </a:srgbClr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1" dir="2700000" algn="br" rotWithShape="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1631949" y="188414"/>
            <a:ext cx="7359600" cy="395700"/>
          </a:xfrm>
          <a:prstGeom prst="rect">
            <a:avLst/>
          </a:prstGeom>
          <a:gradFill>
            <a:gsLst>
              <a:gs pos="0">
                <a:srgbClr val="DAEEF3">
                  <a:alpha val="24705"/>
                </a:srgbClr>
              </a:gs>
              <a:gs pos="100000">
                <a:srgbClr val="205867">
                  <a:alpha val="24705"/>
                </a:srgbClr>
              </a:gs>
            </a:gsLst>
            <a:lin ang="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1" dir="2700000" algn="br" rotWithShape="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1530350" y="4575291"/>
            <a:ext cx="1460400" cy="536400"/>
          </a:xfrm>
          <a:prstGeom prst="ellipse">
            <a:avLst/>
          </a:prstGeom>
          <a:solidFill>
            <a:srgbClr val="DBEEF4">
              <a:alpha val="24705"/>
            </a:srgb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1" dir="2700000" algn="br" rotWithShape="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7308856" y="602844"/>
            <a:ext cx="1584300" cy="660900"/>
          </a:xfrm>
          <a:prstGeom prst="ellipse">
            <a:avLst/>
          </a:prstGeom>
          <a:solidFill>
            <a:srgbClr val="DBEEF4">
              <a:alpha val="24705"/>
            </a:srgb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1" dir="2700000" algn="br" rotWithShape="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8787</Words>
  <Application>Microsoft Office PowerPoint</Application>
  <PresentationFormat>On-screen Show (4:3)</PresentationFormat>
  <Paragraphs>801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Noto Sans Symbols</vt:lpstr>
      <vt:lpstr>Verdana</vt:lpstr>
      <vt:lpstr>Office Theme</vt:lpstr>
      <vt:lpstr>PowerPoint Presentation</vt:lpstr>
      <vt:lpstr>Conceptualising the Mastery Rubric for Bioinformatics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Attwood</dc:creator>
  <cp:lastModifiedBy>Jessica Lindvall</cp:lastModifiedBy>
  <cp:revision>3</cp:revision>
  <cp:lastPrinted>2023-05-03T07:58:19Z</cp:lastPrinted>
  <dcterms:created xsi:type="dcterms:W3CDTF">2021-02-17T16:25:37Z</dcterms:created>
  <dcterms:modified xsi:type="dcterms:W3CDTF">2023-05-04T11:19:42Z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