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sldIdLst>
    <p:sldId id="256" r:id="rId2"/>
    <p:sldId id="2038388499" r:id="rId3"/>
    <p:sldId id="2038388554" r:id="rId4"/>
    <p:sldId id="278" r:id="rId5"/>
    <p:sldId id="2038388524" r:id="rId6"/>
    <p:sldId id="292" r:id="rId7"/>
    <p:sldId id="2038388542" r:id="rId8"/>
    <p:sldId id="2038388516" r:id="rId9"/>
    <p:sldId id="283" r:id="rId10"/>
    <p:sldId id="261" r:id="rId11"/>
    <p:sldId id="2038388534" r:id="rId12"/>
    <p:sldId id="262" r:id="rId13"/>
    <p:sldId id="288" r:id="rId14"/>
    <p:sldId id="2038388545" r:id="rId15"/>
    <p:sldId id="2038388535" r:id="rId16"/>
    <p:sldId id="2038388593" r:id="rId17"/>
    <p:sldId id="2038388595" r:id="rId18"/>
    <p:sldId id="259" r:id="rId19"/>
    <p:sldId id="2038388518" r:id="rId20"/>
    <p:sldId id="275" r:id="rId21"/>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585F"/>
    <a:srgbClr val="491E54"/>
    <a:srgbClr val="C5E0B4"/>
    <a:srgbClr val="A5CACE"/>
    <a:srgbClr val="942093"/>
    <a:srgbClr val="FF2F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809"/>
    <p:restoredTop sz="95952"/>
  </p:normalViewPr>
  <p:slideViewPr>
    <p:cSldViewPr snapToGrid="0">
      <p:cViewPr>
        <p:scale>
          <a:sx n="83" d="100"/>
          <a:sy n="83" d="100"/>
        </p:scale>
        <p:origin x="408" y="792"/>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B4B235-26C2-B744-A7B5-E57B1DF30422}" type="datetimeFigureOut">
              <a:rPr lang="sv-SE" smtClean="0"/>
              <a:t>2023-11-24</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AA2D76B-A00F-D046-9B6F-5DFDC266B618}" type="slidenum">
              <a:rPr lang="sv-SE" smtClean="0"/>
              <a:t>‹#›</a:t>
            </a:fld>
            <a:endParaRPr lang="sv-SE"/>
          </a:p>
        </p:txBody>
      </p:sp>
    </p:spTree>
    <p:extLst>
      <p:ext uri="{BB962C8B-B14F-4D97-AF65-F5344CB8AC3E}">
        <p14:creationId xmlns:p14="http://schemas.microsoft.com/office/powerpoint/2010/main" val="23080003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11E537C4-7BF7-3B45-94C5-155490477206}" type="slidenum">
              <a:rPr/>
              <a:t>3</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dirty="0"/>
          </a:p>
        </p:txBody>
      </p:sp>
      <p:sp>
        <p:nvSpPr>
          <p:cNvPr id="4" name="Slide Number Placeholder 3"/>
          <p:cNvSpPr>
            <a:spLocks noGrp="1"/>
          </p:cNvSpPr>
          <p:nvPr>
            <p:ph type="sldNum" sz="quarter" idx="10"/>
          </p:nvPr>
        </p:nvSpPr>
        <p:spPr bwMode="auto"/>
        <p:txBody>
          <a:bodyPr/>
          <a:lstStyle/>
          <a:p>
            <a:pPr>
              <a:defRPr/>
            </a:pPr>
            <a:fld id="{6401213B-7154-9CD1-2065-FDEB4FF815AA}" type="slidenum">
              <a:rPr/>
              <a:t>4</a:t>
            </a:fld>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Tjänster för team science</a:t>
            </a:r>
          </a:p>
        </p:txBody>
      </p:sp>
      <p:sp>
        <p:nvSpPr>
          <p:cNvPr id="4" name="Platshållare för bildnummer 3"/>
          <p:cNvSpPr>
            <a:spLocks noGrp="1"/>
          </p:cNvSpPr>
          <p:nvPr>
            <p:ph type="sldNum" sz="quarter" idx="5"/>
          </p:nvPr>
        </p:nvSpPr>
        <p:spPr/>
        <p:txBody>
          <a:bodyPr/>
          <a:lstStyle/>
          <a:p>
            <a:pPr>
              <a:defRPr/>
            </a:pPr>
            <a:fld id="{78D0FD2D-3E45-0940-A23D-63246C15EF6C}" type="slidenum">
              <a:rPr lang="sv-SE" smtClean="0"/>
              <a:t>6</a:t>
            </a:fld>
            <a:endParaRPr lang="sv-SE" dirty="0"/>
          </a:p>
        </p:txBody>
      </p:sp>
    </p:spTree>
    <p:extLst>
      <p:ext uri="{BB962C8B-B14F-4D97-AF65-F5344CB8AC3E}">
        <p14:creationId xmlns:p14="http://schemas.microsoft.com/office/powerpoint/2010/main" val="11727101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8AA2D76B-A00F-D046-9B6F-5DFDC266B618}" type="slidenum">
              <a:rPr lang="sv-SE" smtClean="0"/>
              <a:t>8</a:t>
            </a:fld>
            <a:endParaRPr lang="sv-SE" dirty="0"/>
          </a:p>
        </p:txBody>
      </p:sp>
    </p:spTree>
    <p:extLst>
      <p:ext uri="{BB962C8B-B14F-4D97-AF65-F5344CB8AC3E}">
        <p14:creationId xmlns:p14="http://schemas.microsoft.com/office/powerpoint/2010/main" val="14491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dirty="0"/>
          </a:p>
        </p:txBody>
      </p:sp>
      <p:sp>
        <p:nvSpPr>
          <p:cNvPr id="4" name="Platshållare för bildnummer 3"/>
          <p:cNvSpPr>
            <a:spLocks noGrp="1"/>
          </p:cNvSpPr>
          <p:nvPr>
            <p:ph type="sldNum" sz="quarter" idx="5"/>
          </p:nvPr>
        </p:nvSpPr>
        <p:spPr/>
        <p:txBody>
          <a:bodyPr/>
          <a:lstStyle/>
          <a:p>
            <a:fld id="{8AA2D76B-A00F-D046-9B6F-5DFDC266B618}" type="slidenum">
              <a:rPr lang="sv-SE" smtClean="0"/>
              <a:t>9</a:t>
            </a:fld>
            <a:endParaRPr lang="sv-SE"/>
          </a:p>
        </p:txBody>
      </p:sp>
    </p:spTree>
    <p:extLst>
      <p:ext uri="{BB962C8B-B14F-4D97-AF65-F5344CB8AC3E}">
        <p14:creationId xmlns:p14="http://schemas.microsoft.com/office/powerpoint/2010/main" val="22313571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g19a6b8ca7c0_0_144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latin typeface="Arial"/>
                <a:ea typeface="Arial"/>
                <a:cs typeface="Arial"/>
                <a:sym typeface="Arial"/>
              </a:rPr>
              <a:t>B</a:t>
            </a:r>
            <a:endParaRPr dirty="0">
              <a:latin typeface="Arial"/>
              <a:ea typeface="Arial"/>
              <a:cs typeface="Arial"/>
              <a:sym typeface="Arial"/>
            </a:endParaRPr>
          </a:p>
          <a:p>
            <a:pPr marL="0" lvl="0" indent="0" algn="l" rtl="0">
              <a:spcBef>
                <a:spcPts val="0"/>
              </a:spcBef>
              <a:spcAft>
                <a:spcPts val="0"/>
              </a:spcAft>
              <a:buNone/>
            </a:pPr>
            <a:endParaRPr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dirty="0">
                <a:latin typeface="Arial"/>
                <a:ea typeface="Arial"/>
                <a:cs typeface="Arial"/>
                <a:sym typeface="Arial"/>
              </a:rPr>
              <a:t>Together we work towards promoting FAIR, open science, and good data practises throughout the data lifecycle</a:t>
            </a:r>
            <a:endParaRPr sz="1100"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dirty="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US" sz="1100" dirty="0">
                <a:latin typeface="Arial"/>
                <a:ea typeface="Arial"/>
                <a:cs typeface="Arial"/>
                <a:sym typeface="Arial"/>
              </a:rPr>
              <a:t>and  increasing the scientific impact of research data by providing services and resources for data management and IT as well as lowering the barriers to bioinformatics support making it more accessible for all researchers to tap into the expertise available on a wide range of topics. </a:t>
            </a:r>
            <a:endParaRPr dirty="0">
              <a:latin typeface="Arial"/>
              <a:ea typeface="Arial"/>
              <a:cs typeface="Arial"/>
              <a:sym typeface="Arial"/>
            </a:endParaRPr>
          </a:p>
        </p:txBody>
      </p:sp>
      <p:sp>
        <p:nvSpPr>
          <p:cNvPr id="679" name="Google Shape;679;g19a6b8ca7c0_0_14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2473c6213da_0_2159:notes"/>
          <p:cNvSpPr txBox="1">
            <a:spLocks noGrp="1"/>
          </p:cNvSpPr>
          <p:nvPr>
            <p:ph type="body" idx="1"/>
          </p:nvPr>
        </p:nvSpPr>
        <p:spPr>
          <a:xfrm>
            <a:off x="1219200" y="3300413"/>
            <a:ext cx="9753600" cy="27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000"/>
              </a:spcBef>
              <a:spcAft>
                <a:spcPts val="1000"/>
              </a:spcAft>
              <a:buNone/>
            </a:pPr>
            <a:endParaRPr sz="1400" dirty="0">
              <a:latin typeface="Arial"/>
              <a:ea typeface="Arial"/>
              <a:cs typeface="Arial"/>
              <a:sym typeface="Arial"/>
            </a:endParaRPr>
          </a:p>
        </p:txBody>
      </p:sp>
      <p:sp>
        <p:nvSpPr>
          <p:cNvPr id="459" name="Google Shape;459;g2473c6213da_0_2159:notes"/>
          <p:cNvSpPr>
            <a:spLocks noGrp="1" noRot="1" noChangeAspect="1"/>
          </p:cNvSpPr>
          <p:nvPr>
            <p:ph type="sldImg" idx="2"/>
          </p:nvPr>
        </p:nvSpPr>
        <p:spPr>
          <a:xfrm>
            <a:off x="4038600" y="857250"/>
            <a:ext cx="4114800" cy="2314575"/>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8" name="Google Shape;448;p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endParaRPr sz="1400" b="1" dirty="0">
              <a:solidFill>
                <a:srgbClr val="212529"/>
              </a:solidFill>
              <a:latin typeface="Arial"/>
              <a:ea typeface="Arial"/>
              <a:cs typeface="Arial"/>
              <a:sym typeface="Arial"/>
            </a:endParaRPr>
          </a:p>
        </p:txBody>
      </p:sp>
      <p:sp>
        <p:nvSpPr>
          <p:cNvPr id="449" name="Google Shape;449;p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1759D1D-D18D-3868-DABF-61FA20503A1E}"/>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71E09E7C-9C61-0E6A-EE63-2A96E21A325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C21903CB-D4D4-A7C1-8B82-D8C59BA06F65}"/>
              </a:ext>
            </a:extLst>
          </p:cNvPr>
          <p:cNvSpPr>
            <a:spLocks noGrp="1"/>
          </p:cNvSpPr>
          <p:nvPr>
            <p:ph type="dt" sz="half" idx="10"/>
          </p:nvPr>
        </p:nvSpPr>
        <p:spPr/>
        <p:txBody>
          <a:bodyPr/>
          <a:lstStyle/>
          <a:p>
            <a:fld id="{A6AA338B-BB38-6D4E-9424-65E8A5E6F40F}" type="datetimeFigureOut">
              <a:rPr lang="sv-SE" smtClean="0"/>
              <a:t>2023-11-24</a:t>
            </a:fld>
            <a:endParaRPr lang="sv-SE"/>
          </a:p>
        </p:txBody>
      </p:sp>
      <p:sp>
        <p:nvSpPr>
          <p:cNvPr id="5" name="Platshållare för sidfot 4">
            <a:extLst>
              <a:ext uri="{FF2B5EF4-FFF2-40B4-BE49-F238E27FC236}">
                <a16:creationId xmlns:a16="http://schemas.microsoft.com/office/drawing/2014/main" id="{9A232913-1253-3EF1-C4FC-4972E16600BE}"/>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CC19AFD9-A913-9337-F3AC-67EA8FE6E02C}"/>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9694049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E1845879-70B8-00AA-8742-43B640AD4AF7}"/>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5D814439-290E-A1C5-CA25-EBF4AE22D92C}"/>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D272735F-8AFB-54AA-A9D5-488618314239}"/>
              </a:ext>
            </a:extLst>
          </p:cNvPr>
          <p:cNvSpPr>
            <a:spLocks noGrp="1"/>
          </p:cNvSpPr>
          <p:nvPr>
            <p:ph type="dt" sz="half" idx="10"/>
          </p:nvPr>
        </p:nvSpPr>
        <p:spPr/>
        <p:txBody>
          <a:bodyPr/>
          <a:lstStyle/>
          <a:p>
            <a:fld id="{A6AA338B-BB38-6D4E-9424-65E8A5E6F40F}" type="datetimeFigureOut">
              <a:rPr lang="sv-SE" smtClean="0"/>
              <a:t>2023-11-24</a:t>
            </a:fld>
            <a:endParaRPr lang="sv-SE"/>
          </a:p>
        </p:txBody>
      </p:sp>
      <p:sp>
        <p:nvSpPr>
          <p:cNvPr id="5" name="Platshållare för sidfot 4">
            <a:extLst>
              <a:ext uri="{FF2B5EF4-FFF2-40B4-BE49-F238E27FC236}">
                <a16:creationId xmlns:a16="http://schemas.microsoft.com/office/drawing/2014/main" id="{CFCAFE69-A304-59F6-9222-9EF57C9F0249}"/>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6784098B-EAF7-E093-A36B-D32D91869071}"/>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1236223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215B698C-A068-DE0B-C712-02EDCB92E770}"/>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2C7B124C-ACB6-5076-11E8-28D524D0642A}"/>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FE446BE2-EF52-5DBF-483A-CA95E03B73C1}"/>
              </a:ext>
            </a:extLst>
          </p:cNvPr>
          <p:cNvSpPr>
            <a:spLocks noGrp="1"/>
          </p:cNvSpPr>
          <p:nvPr>
            <p:ph type="dt" sz="half" idx="10"/>
          </p:nvPr>
        </p:nvSpPr>
        <p:spPr/>
        <p:txBody>
          <a:bodyPr/>
          <a:lstStyle/>
          <a:p>
            <a:fld id="{A6AA338B-BB38-6D4E-9424-65E8A5E6F40F}" type="datetimeFigureOut">
              <a:rPr lang="sv-SE" smtClean="0"/>
              <a:t>2023-11-24</a:t>
            </a:fld>
            <a:endParaRPr lang="sv-SE"/>
          </a:p>
        </p:txBody>
      </p:sp>
      <p:sp>
        <p:nvSpPr>
          <p:cNvPr id="5" name="Platshållare för sidfot 4">
            <a:extLst>
              <a:ext uri="{FF2B5EF4-FFF2-40B4-BE49-F238E27FC236}">
                <a16:creationId xmlns:a16="http://schemas.microsoft.com/office/drawing/2014/main" id="{8049D39E-9D71-DA91-4663-EC37187FF9D4}"/>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BC3B7D34-8A54-4351-245A-47650339CE8C}"/>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18383402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userDrawn="1">
  <p:cSld name="One column">
    <p:spTree>
      <p:nvGrpSpPr>
        <p:cNvPr id="1" name=""/>
        <p:cNvGrpSpPr/>
        <p:nvPr/>
      </p:nvGrpSpPr>
      <p:grpSpPr bwMode="auto">
        <a:xfrm>
          <a:off x="0" y="0"/>
          <a:ext cx="0" cy="0"/>
          <a:chOff x="0" y="0"/>
          <a:chExt cx="0" cy="0"/>
        </a:xfrm>
      </p:grpSpPr>
      <p:sp>
        <p:nvSpPr>
          <p:cNvPr id="102" name="Body Level One…"/>
          <p:cNvSpPr txBox="1">
            <a:spLocks noGrp="1"/>
          </p:cNvSpPr>
          <p:nvPr>
            <p:ph type="body" idx="1"/>
          </p:nvPr>
        </p:nvSpPr>
        <p:spPr bwMode="auto">
          <a:xfrm>
            <a:off x="838200" y="1486801"/>
            <a:ext cx="10515600" cy="4690163"/>
          </a:xfrm>
          <a:prstGeom prst="rect">
            <a:avLst/>
          </a:prstGeom>
        </p:spPr>
        <p:txBody>
          <a:bodyPr/>
          <a:lstStyle/>
          <a:p>
            <a:pPr>
              <a:defRPr/>
            </a:pPr>
            <a:r>
              <a:t>Body Level One</a:t>
            </a:r>
          </a:p>
          <a:p>
            <a:pPr lvl="1">
              <a:defRPr/>
            </a:pPr>
            <a:r>
              <a:t>Body Level Two</a:t>
            </a:r>
          </a:p>
          <a:p>
            <a:pPr lvl="2">
              <a:defRPr/>
            </a:pPr>
            <a:r>
              <a:t>Body Level Three</a:t>
            </a:r>
          </a:p>
          <a:p>
            <a:pPr lvl="3">
              <a:defRPr/>
            </a:pPr>
            <a:r>
              <a:t>Body Level Four</a:t>
            </a:r>
          </a:p>
          <a:p>
            <a:pPr lvl="4">
              <a:defRPr/>
            </a:pPr>
            <a:r>
              <a:t>Body Level Five</a:t>
            </a:r>
          </a:p>
        </p:txBody>
      </p:sp>
      <p:sp>
        <p:nvSpPr>
          <p:cNvPr id="103" name="Title Text"/>
          <p:cNvSpPr txBox="1">
            <a:spLocks noGrp="1"/>
          </p:cNvSpPr>
          <p:nvPr>
            <p:ph type="title"/>
          </p:nvPr>
        </p:nvSpPr>
        <p:spPr bwMode="auto">
          <a:xfrm>
            <a:off x="838200" y="365125"/>
            <a:ext cx="9538252" cy="830130"/>
          </a:xfrm>
          <a:prstGeom prst="rect">
            <a:avLst/>
          </a:prstGeom>
        </p:spPr>
        <p:txBody>
          <a:bodyPr/>
          <a:lstStyle/>
          <a:p>
            <a:pPr>
              <a:defRPr/>
            </a:pPr>
            <a:r>
              <a:t>Title Text</a:t>
            </a:r>
          </a:p>
        </p:txBody>
      </p:sp>
      <p:pic>
        <p:nvPicPr>
          <p:cNvPr id="104" name="Picture 24" descr="Picture 24"/>
          <p:cNvPicPr>
            <a:picLocks noChangeAspect="1"/>
          </p:cNvPicPr>
          <p:nvPr/>
        </p:nvPicPr>
        <p:blipFill>
          <a:blip r:embed="rId2"/>
          <a:stretch/>
        </p:blipFill>
        <p:spPr bwMode="auto">
          <a:xfrm>
            <a:off x="10914881" y="365125"/>
            <a:ext cx="877837" cy="830129"/>
          </a:xfrm>
          <a:prstGeom prst="rect">
            <a:avLst/>
          </a:prstGeom>
          <a:ln w="12700">
            <a:miter lim="400000"/>
          </a:ln>
        </p:spPr>
      </p:pic>
      <p:sp>
        <p:nvSpPr>
          <p:cNvPr id="105" name="Straight Connector 25"/>
          <p:cNvSpPr/>
          <p:nvPr/>
        </p:nvSpPr>
        <p:spPr bwMode="auto">
          <a:xfrm>
            <a:off x="828260" y="1221757"/>
            <a:ext cx="10515601" cy="1"/>
          </a:xfrm>
          <a:prstGeom prst="line">
            <a:avLst/>
          </a:prstGeom>
          <a:ln w="12700">
            <a:solidFill>
              <a:schemeClr val="accent1"/>
            </a:solidFill>
            <a:miter/>
          </a:ln>
        </p:spPr>
        <p:txBody>
          <a:bodyPr lIns="45719" rIns="45719"/>
          <a:lstStyle/>
          <a:p>
            <a:pPr>
              <a:defRPr/>
            </a:pPr>
            <a:endParaRPr/>
          </a:p>
        </p:txBody>
      </p:sp>
      <p:sp>
        <p:nvSpPr>
          <p:cNvPr id="106" name="Slide Number"/>
          <p:cNvSpPr txBox="1">
            <a:spLocks noGrp="1"/>
          </p:cNvSpPr>
          <p:nvPr>
            <p:ph type="sldNum" sz="quarter" idx="2"/>
          </p:nvPr>
        </p:nvSpPr>
        <p:spPr bwMode="auto">
          <a:prstGeom prst="rect">
            <a:avLst/>
          </a:prstGeom>
        </p:spPr>
        <p:txBody>
          <a:bodyPr/>
          <a:lstStyle/>
          <a:p>
            <a:pPr>
              <a:defRPr/>
            </a:pPr>
            <a:fld id="{86CB4B4D-7CA3-9044-876B-883B54F8677D}" type="slidenum">
              <a:rPr/>
              <a:t>‹#›</a:t>
            </a:fld>
            <a:endParaRPr/>
          </a:p>
        </p:txBody>
      </p:sp>
    </p:spTree>
    <p:extLst>
      <p:ext uri="{BB962C8B-B14F-4D97-AF65-F5344CB8AC3E}">
        <p14:creationId xmlns:p14="http://schemas.microsoft.com/office/powerpoint/2010/main" val="32212430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userDrawn="1">
  <p:cSld name="1_One column_with picture_no bullet points">
    <p:spTree>
      <p:nvGrpSpPr>
        <p:cNvPr id="1" name=""/>
        <p:cNvGrpSpPr/>
        <p:nvPr/>
      </p:nvGrpSpPr>
      <p:grpSpPr bwMode="auto">
        <a:xfrm>
          <a:off x="0" y="0"/>
          <a:ext cx="0" cy="0"/>
          <a:chOff x="0" y="0"/>
          <a:chExt cx="0" cy="0"/>
        </a:xfrm>
      </p:grpSpPr>
      <p:sp>
        <p:nvSpPr>
          <p:cNvPr id="232" name="Body Level One…"/>
          <p:cNvSpPr txBox="1">
            <a:spLocks noGrp="1"/>
          </p:cNvSpPr>
          <p:nvPr>
            <p:ph type="body" sz="half" idx="1"/>
          </p:nvPr>
        </p:nvSpPr>
        <p:spPr bwMode="auto">
          <a:xfrm>
            <a:off x="838200" y="1590263"/>
            <a:ext cx="3803247" cy="4586700"/>
          </a:xfrm>
          <a:prstGeom prst="rect">
            <a:avLst/>
          </a:prstGeom>
        </p:spPr>
        <p:txBody>
          <a:bodyPr/>
          <a:lstStyle>
            <a:lvl1pPr marL="0" indent="0">
              <a:buSzTx/>
              <a:buFontTx/>
              <a:buNone/>
            </a:lvl1pPr>
            <a:lvl2pPr marL="0" indent="0">
              <a:buSzTx/>
              <a:buFontTx/>
              <a:buNone/>
            </a:lvl2pPr>
            <a:lvl3pPr marL="0" indent="0">
              <a:buSzTx/>
              <a:buFontTx/>
              <a:buNone/>
            </a:lvl3pPr>
            <a:lvl4pPr marL="0" indent="0">
              <a:buSzTx/>
              <a:buFontTx/>
              <a:buNone/>
            </a:lvl4pPr>
            <a:lvl5pPr marL="0" indent="0">
              <a:buSzTx/>
              <a:buFontTx/>
              <a:buNone/>
            </a:lvl5pPr>
          </a:lstStyle>
          <a:p>
            <a:pPr>
              <a:defRPr/>
            </a:pPr>
            <a:r>
              <a:t>Body Level One</a:t>
            </a:r>
          </a:p>
          <a:p>
            <a:pPr lvl="1">
              <a:defRPr/>
            </a:pPr>
            <a:r>
              <a:t>Body Level Two</a:t>
            </a:r>
          </a:p>
          <a:p>
            <a:pPr lvl="2">
              <a:defRPr/>
            </a:pPr>
            <a:r>
              <a:t>Body Level Three</a:t>
            </a:r>
          </a:p>
          <a:p>
            <a:pPr lvl="3">
              <a:defRPr/>
            </a:pPr>
            <a:r>
              <a:t>Body Level Four</a:t>
            </a:r>
          </a:p>
          <a:p>
            <a:pPr lvl="4">
              <a:defRPr/>
            </a:pPr>
            <a:r>
              <a:t>Body Level Five</a:t>
            </a:r>
          </a:p>
        </p:txBody>
      </p:sp>
      <p:sp>
        <p:nvSpPr>
          <p:cNvPr id="233" name="Picture Placeholder 2"/>
          <p:cNvSpPr>
            <a:spLocks noGrp="1"/>
          </p:cNvSpPr>
          <p:nvPr>
            <p:ph type="pic" sz="half" idx="21"/>
          </p:nvPr>
        </p:nvSpPr>
        <p:spPr bwMode="auto">
          <a:xfrm>
            <a:off x="4849791" y="1590262"/>
            <a:ext cx="6504010" cy="4586700"/>
          </a:xfrm>
          <a:prstGeom prst="rect">
            <a:avLst/>
          </a:prstGeom>
        </p:spPr>
        <p:txBody>
          <a:bodyPr lIns="91439" rIns="91439">
            <a:noAutofit/>
          </a:bodyPr>
          <a:lstStyle/>
          <a:p>
            <a:pPr>
              <a:defRPr/>
            </a:pPr>
            <a:endParaRPr/>
          </a:p>
        </p:txBody>
      </p:sp>
      <p:sp>
        <p:nvSpPr>
          <p:cNvPr id="234" name="Title Text"/>
          <p:cNvSpPr txBox="1">
            <a:spLocks noGrp="1"/>
          </p:cNvSpPr>
          <p:nvPr>
            <p:ph type="title"/>
          </p:nvPr>
        </p:nvSpPr>
        <p:spPr bwMode="auto">
          <a:xfrm>
            <a:off x="838200" y="365125"/>
            <a:ext cx="9538252" cy="830131"/>
          </a:xfrm>
          <a:prstGeom prst="rect">
            <a:avLst/>
          </a:prstGeom>
        </p:spPr>
        <p:txBody>
          <a:bodyPr/>
          <a:lstStyle/>
          <a:p>
            <a:pPr>
              <a:defRPr/>
            </a:pPr>
            <a:r>
              <a:t>Title Text</a:t>
            </a:r>
          </a:p>
        </p:txBody>
      </p:sp>
      <p:sp>
        <p:nvSpPr>
          <p:cNvPr id="235" name="Straight Connector 18"/>
          <p:cNvSpPr/>
          <p:nvPr/>
        </p:nvSpPr>
        <p:spPr bwMode="auto">
          <a:xfrm>
            <a:off x="828259" y="1221757"/>
            <a:ext cx="10515604" cy="1"/>
          </a:xfrm>
          <a:prstGeom prst="line">
            <a:avLst/>
          </a:prstGeom>
          <a:ln w="12700">
            <a:solidFill>
              <a:schemeClr val="accent1"/>
            </a:solidFill>
            <a:miter/>
          </a:ln>
        </p:spPr>
        <p:txBody>
          <a:bodyPr lIns="45719" rIns="45719"/>
          <a:lstStyle/>
          <a:p>
            <a:pPr>
              <a:defRPr/>
            </a:pPr>
            <a:endParaRPr/>
          </a:p>
        </p:txBody>
      </p:sp>
      <p:pic>
        <p:nvPicPr>
          <p:cNvPr id="236" name="Picture 19" descr="Picture 19"/>
          <p:cNvPicPr>
            <a:picLocks noChangeAspect="1"/>
          </p:cNvPicPr>
          <p:nvPr/>
        </p:nvPicPr>
        <p:blipFill>
          <a:blip r:embed="rId2"/>
          <a:stretch/>
        </p:blipFill>
        <p:spPr bwMode="auto">
          <a:xfrm>
            <a:off x="10914881" y="365125"/>
            <a:ext cx="877838" cy="830129"/>
          </a:xfrm>
          <a:prstGeom prst="rect">
            <a:avLst/>
          </a:prstGeom>
          <a:ln w="12700">
            <a:miter lim="400000"/>
          </a:ln>
        </p:spPr>
      </p:pic>
      <p:sp>
        <p:nvSpPr>
          <p:cNvPr id="237" name="Slide Number"/>
          <p:cNvSpPr txBox="1">
            <a:spLocks noGrp="1"/>
          </p:cNvSpPr>
          <p:nvPr>
            <p:ph type="sldNum" sz="quarter" idx="2"/>
          </p:nvPr>
        </p:nvSpPr>
        <p:spPr bwMode="auto">
          <a:prstGeom prst="rect">
            <a:avLst/>
          </a:prstGeom>
        </p:spPr>
        <p:txBody>
          <a:bodyPr/>
          <a:lstStyle/>
          <a:p>
            <a:pPr>
              <a:defRPr/>
            </a:pPr>
            <a:fld id="{86CB4B4D-7CA3-9044-876B-883B54F8677D}" type="slidenum">
              <a:rPr/>
              <a:t>‹#›</a:t>
            </a:fld>
            <a:endParaRPr/>
          </a:p>
        </p:txBody>
      </p:sp>
    </p:spTree>
    <p:extLst>
      <p:ext uri="{BB962C8B-B14F-4D97-AF65-F5344CB8AC3E}">
        <p14:creationId xmlns:p14="http://schemas.microsoft.com/office/powerpoint/2010/main" val="25869324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PhAnim="0" userDrawn="1">
  <p:cSld name="Title_lined">
    <p:spTree>
      <p:nvGrpSpPr>
        <p:cNvPr id="1" name=""/>
        <p:cNvGrpSpPr/>
        <p:nvPr/>
      </p:nvGrpSpPr>
      <p:grpSpPr bwMode="auto">
        <a:xfrm>
          <a:off x="0" y="0"/>
          <a:ext cx="0" cy="0"/>
          <a:chOff x="0" y="0"/>
          <a:chExt cx="0" cy="0"/>
        </a:xfrm>
      </p:grpSpPr>
      <p:sp>
        <p:nvSpPr>
          <p:cNvPr id="4" name="Date Placeholder 3"/>
          <p:cNvSpPr>
            <a:spLocks noGrp="1"/>
          </p:cNvSpPr>
          <p:nvPr>
            <p:ph type="dt" sz="half" idx="10"/>
          </p:nvPr>
        </p:nvSpPr>
        <p:spPr bwMode="auto"/>
        <p:txBody>
          <a:bodyPr/>
          <a:lstStyle/>
          <a:p>
            <a:pPr>
              <a:defRPr/>
            </a:pPr>
            <a:fld id="{2DA12E28-72A1-0F4C-8F9C-C47B6568D220}" type="datetimeFigureOut">
              <a:rPr lang="sv-SE"/>
              <a:t>2023-11-24</a:t>
            </a:fld>
            <a:endParaRPr/>
          </a:p>
        </p:txBody>
      </p:sp>
      <p:sp>
        <p:nvSpPr>
          <p:cNvPr id="5" name="Footer Placeholder 4"/>
          <p:cNvSpPr>
            <a:spLocks noGrp="1"/>
          </p:cNvSpPr>
          <p:nvPr>
            <p:ph type="ftr" sz="quarter" idx="11"/>
          </p:nvPr>
        </p:nvSpPr>
        <p:spPr bwMode="auto"/>
        <p:txBody>
          <a:bodyPr/>
          <a:lstStyle/>
          <a:p>
            <a:pPr>
              <a:defRPr/>
            </a:pPr>
            <a:endParaRPr/>
          </a:p>
        </p:txBody>
      </p:sp>
      <p:sp>
        <p:nvSpPr>
          <p:cNvPr id="6" name="Slide Number Placeholder 5"/>
          <p:cNvSpPr>
            <a:spLocks noGrp="1"/>
          </p:cNvSpPr>
          <p:nvPr>
            <p:ph type="sldNum" sz="quarter" idx="12"/>
          </p:nvPr>
        </p:nvSpPr>
        <p:spPr bwMode="auto"/>
        <p:txBody>
          <a:bodyPr/>
          <a:lstStyle/>
          <a:p>
            <a:pPr>
              <a:defRPr/>
            </a:pPr>
            <a:fld id="{35221EB6-9A4B-514E-B577-5DABAA360181}" type="slidenum">
              <a:rPr/>
              <a:t>‹#›</a:t>
            </a:fld>
            <a:endParaRPr/>
          </a:p>
        </p:txBody>
      </p:sp>
      <p:sp>
        <p:nvSpPr>
          <p:cNvPr id="13" name="Title 1"/>
          <p:cNvSpPr>
            <a:spLocks noGrp="1"/>
          </p:cNvSpPr>
          <p:nvPr>
            <p:ph type="title"/>
          </p:nvPr>
        </p:nvSpPr>
        <p:spPr bwMode="auto">
          <a:xfrm>
            <a:off x="828261" y="1663451"/>
            <a:ext cx="10515600" cy="871406"/>
          </a:xfrm>
        </p:spPr>
        <p:txBody>
          <a:bodyPr anchor="b">
            <a:noAutofit/>
          </a:bodyPr>
          <a:lstStyle>
            <a:lvl1pPr>
              <a:defRPr sz="3800"/>
            </a:lvl1pPr>
          </a:lstStyle>
          <a:p>
            <a:pPr>
              <a:defRPr/>
            </a:pPr>
            <a:r>
              <a:rPr lang="en-GB"/>
              <a:t>Click to edit Master title style</a:t>
            </a:r>
            <a:endParaRPr/>
          </a:p>
        </p:txBody>
      </p:sp>
      <p:sp>
        <p:nvSpPr>
          <p:cNvPr id="14" name="Text Placeholder 3"/>
          <p:cNvSpPr>
            <a:spLocks noGrp="1"/>
          </p:cNvSpPr>
          <p:nvPr>
            <p:ph type="body" sz="half" idx="2"/>
          </p:nvPr>
        </p:nvSpPr>
        <p:spPr bwMode="auto">
          <a:xfrm>
            <a:off x="828259" y="2583004"/>
            <a:ext cx="10515599" cy="495859"/>
          </a:xfrm>
        </p:spPr>
        <p:txBody>
          <a:bodyPr>
            <a:normAutofit/>
          </a:bodyPr>
          <a:lstStyle>
            <a:lvl1pPr marL="0" indent="0">
              <a:buFont typeface="Arial"/>
              <a:buNone/>
              <a:defRPr sz="2400">
                <a:solidFill>
                  <a:schemeClr val="accent6">
                    <a:lumMod val="5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defRPr/>
            </a:pPr>
            <a:r>
              <a:rPr lang="en-GB"/>
              <a:t>Click to edit Master text styles</a:t>
            </a:r>
            <a:endParaRPr/>
          </a:p>
        </p:txBody>
      </p:sp>
      <p:pic>
        <p:nvPicPr>
          <p:cNvPr id="16" name="Picture 15" descr="A close up of a logo&#10;&#10;Description automatically generated"/>
          <p:cNvPicPr>
            <a:picLocks noChangeAspect="1"/>
          </p:cNvPicPr>
          <p:nvPr userDrawn="1"/>
        </p:nvPicPr>
        <p:blipFill>
          <a:blip r:embed="rId2"/>
          <a:stretch/>
        </p:blipFill>
        <p:spPr bwMode="auto">
          <a:xfrm>
            <a:off x="778709" y="486408"/>
            <a:ext cx="3605531" cy="783426"/>
          </a:xfrm>
          <a:prstGeom prst="rect">
            <a:avLst/>
          </a:prstGeom>
        </p:spPr>
      </p:pic>
      <p:cxnSp>
        <p:nvCxnSpPr>
          <p:cNvPr id="17" name="Straight Connector 16"/>
          <p:cNvCxnSpPr>
            <a:cxnSpLocks/>
          </p:cNvCxnSpPr>
          <p:nvPr userDrawn="1"/>
        </p:nvCxnSpPr>
        <p:spPr bwMode="auto">
          <a:xfrm flipH="1">
            <a:off x="0" y="6811702"/>
            <a:ext cx="12192000" cy="0"/>
          </a:xfrm>
          <a:prstGeom prst="line">
            <a:avLst/>
          </a:prstGeom>
          <a:ln w="101600"/>
        </p:spPr>
        <p:style>
          <a:lnRef idx="1">
            <a:schemeClr val="accent1"/>
          </a:lnRef>
          <a:fillRef idx="0">
            <a:schemeClr val="accent1"/>
          </a:fillRef>
          <a:effectRef idx="0">
            <a:schemeClr val="accent1"/>
          </a:effectRef>
          <a:fontRef idx="minor">
            <a:schemeClr val="tx1"/>
          </a:fontRef>
        </p:style>
      </p:cxnSp>
      <p:cxnSp>
        <p:nvCxnSpPr>
          <p:cNvPr id="18" name="Straight Connector 17"/>
          <p:cNvCxnSpPr>
            <a:cxnSpLocks/>
          </p:cNvCxnSpPr>
          <p:nvPr userDrawn="1"/>
        </p:nvCxnSpPr>
        <p:spPr bwMode="auto">
          <a:xfrm>
            <a:off x="778709" y="1476403"/>
            <a:ext cx="10515600"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56037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Agenda_with picture">
  <p:cSld name="Agenda_with picture">
    <p:spTree>
      <p:nvGrpSpPr>
        <p:cNvPr id="1" name="Shape 209"/>
        <p:cNvGrpSpPr/>
        <p:nvPr/>
      </p:nvGrpSpPr>
      <p:grpSpPr>
        <a:xfrm>
          <a:off x="0" y="0"/>
          <a:ext cx="0" cy="0"/>
          <a:chOff x="0" y="0"/>
          <a:chExt cx="0" cy="0"/>
        </a:xfrm>
      </p:grpSpPr>
      <p:sp>
        <p:nvSpPr>
          <p:cNvPr id="210" name="Google Shape;210;p24"/>
          <p:cNvSpPr txBox="1">
            <a:spLocks noGrp="1"/>
          </p:cNvSpPr>
          <p:nvPr>
            <p:ph type="title"/>
          </p:nvPr>
        </p:nvSpPr>
        <p:spPr>
          <a:xfrm>
            <a:off x="6097588" y="1195253"/>
            <a:ext cx="5256300" cy="917700"/>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rgbClr val="171616"/>
              </a:buClr>
              <a:buSzPts val="3200"/>
              <a:buFont typeface="Arial"/>
              <a:buNone/>
              <a:defRPr sz="32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11" name="Google Shape;211;p24"/>
          <p:cNvSpPr>
            <a:spLocks noGrp="1"/>
          </p:cNvSpPr>
          <p:nvPr>
            <p:ph type="pic" idx="2"/>
          </p:nvPr>
        </p:nvSpPr>
        <p:spPr>
          <a:xfrm>
            <a:off x="0" y="0"/>
            <a:ext cx="5223900" cy="6858000"/>
          </a:xfrm>
          <a:prstGeom prst="rect">
            <a:avLst/>
          </a:prstGeom>
          <a:solidFill>
            <a:schemeClr val="accent5"/>
          </a:solidFill>
          <a:ln>
            <a:noFill/>
          </a:ln>
        </p:spPr>
      </p:sp>
      <p:sp>
        <p:nvSpPr>
          <p:cNvPr id="212" name="Google Shape;212;p24"/>
          <p:cNvSpPr txBox="1">
            <a:spLocks noGrp="1"/>
          </p:cNvSpPr>
          <p:nvPr>
            <p:ph type="body" idx="1"/>
          </p:nvPr>
        </p:nvSpPr>
        <p:spPr>
          <a:xfrm>
            <a:off x="6097588" y="2226365"/>
            <a:ext cx="5256300" cy="3774000"/>
          </a:xfrm>
          <a:prstGeom prst="rect">
            <a:avLst/>
          </a:prstGeom>
          <a:noFill/>
          <a:ln>
            <a:noFill/>
          </a:ln>
        </p:spPr>
        <p:txBody>
          <a:bodyPr spcFirstLastPara="1" wrap="square" lIns="91425" tIns="45700" rIns="91425" bIns="45700" anchor="t" anchorCtr="0">
            <a:normAutofit/>
          </a:bodyPr>
          <a:lstStyle>
            <a:lvl1pPr marL="457200" lvl="0" indent="-374650" algn="l" rtl="0">
              <a:lnSpc>
                <a:spcPct val="90000"/>
              </a:lnSpc>
              <a:spcBef>
                <a:spcPts val="1100"/>
              </a:spcBef>
              <a:spcAft>
                <a:spcPts val="0"/>
              </a:spcAft>
              <a:buClr>
                <a:srgbClr val="171616"/>
              </a:buClr>
              <a:buSzPts val="2300"/>
              <a:buFont typeface="Arial"/>
              <a:buChar char="•"/>
              <a:defRPr sz="2300"/>
            </a:lvl1pPr>
            <a:lvl2pPr marL="914400" lvl="1" indent="-228600" algn="l" rtl="0">
              <a:lnSpc>
                <a:spcPct val="90000"/>
              </a:lnSpc>
              <a:spcBef>
                <a:spcPts val="500"/>
              </a:spcBef>
              <a:spcAft>
                <a:spcPts val="0"/>
              </a:spcAft>
              <a:buClr>
                <a:srgbClr val="171616"/>
              </a:buClr>
              <a:buSzPts val="1500"/>
              <a:buNone/>
              <a:defRPr sz="1500"/>
            </a:lvl2pPr>
            <a:lvl3pPr marL="1371600" lvl="2" indent="-228600" algn="l" rtl="0">
              <a:lnSpc>
                <a:spcPct val="90000"/>
              </a:lnSpc>
              <a:spcBef>
                <a:spcPts val="500"/>
              </a:spcBef>
              <a:spcAft>
                <a:spcPts val="0"/>
              </a:spcAft>
              <a:buClr>
                <a:srgbClr val="171616"/>
              </a:buClr>
              <a:buSzPts val="1200"/>
              <a:buNone/>
              <a:defRPr sz="1200"/>
            </a:lvl3pPr>
            <a:lvl4pPr marL="1828800" lvl="3" indent="-228600" algn="l" rtl="0">
              <a:lnSpc>
                <a:spcPct val="90000"/>
              </a:lnSpc>
              <a:spcBef>
                <a:spcPts val="500"/>
              </a:spcBef>
              <a:spcAft>
                <a:spcPts val="0"/>
              </a:spcAft>
              <a:buClr>
                <a:srgbClr val="171616"/>
              </a:buClr>
              <a:buSzPts val="1100"/>
              <a:buNone/>
              <a:defRPr sz="1100"/>
            </a:lvl4pPr>
            <a:lvl5pPr marL="2286000" lvl="4" indent="-228600" algn="l" rtl="0">
              <a:lnSpc>
                <a:spcPct val="90000"/>
              </a:lnSpc>
              <a:spcBef>
                <a:spcPts val="500"/>
              </a:spcBef>
              <a:spcAft>
                <a:spcPts val="0"/>
              </a:spcAft>
              <a:buClr>
                <a:srgbClr val="171616"/>
              </a:buClr>
              <a:buSzPts val="1100"/>
              <a:buNone/>
              <a:defRPr sz="1100"/>
            </a:lvl5pPr>
            <a:lvl6pPr marL="2743200" lvl="5" indent="-228600" algn="l" rtl="0">
              <a:lnSpc>
                <a:spcPct val="90000"/>
              </a:lnSpc>
              <a:spcBef>
                <a:spcPts val="500"/>
              </a:spcBef>
              <a:spcAft>
                <a:spcPts val="0"/>
              </a:spcAft>
              <a:buClr>
                <a:schemeClr val="dk1"/>
              </a:buClr>
              <a:buSzPts val="1100"/>
              <a:buNone/>
              <a:defRPr sz="1100"/>
            </a:lvl6pPr>
            <a:lvl7pPr marL="3200400" lvl="6" indent="-228600" algn="l" rtl="0">
              <a:lnSpc>
                <a:spcPct val="90000"/>
              </a:lnSpc>
              <a:spcBef>
                <a:spcPts val="500"/>
              </a:spcBef>
              <a:spcAft>
                <a:spcPts val="0"/>
              </a:spcAft>
              <a:buClr>
                <a:schemeClr val="dk1"/>
              </a:buClr>
              <a:buSzPts val="1100"/>
              <a:buNone/>
              <a:defRPr sz="1100"/>
            </a:lvl7pPr>
            <a:lvl8pPr marL="3657600" lvl="7" indent="-228600" algn="l" rtl="0">
              <a:lnSpc>
                <a:spcPct val="90000"/>
              </a:lnSpc>
              <a:spcBef>
                <a:spcPts val="500"/>
              </a:spcBef>
              <a:spcAft>
                <a:spcPts val="0"/>
              </a:spcAft>
              <a:buClr>
                <a:schemeClr val="dk1"/>
              </a:buClr>
              <a:buSzPts val="1100"/>
              <a:buNone/>
              <a:defRPr sz="1100"/>
            </a:lvl8pPr>
            <a:lvl9pPr marL="4114800" lvl="8" indent="-228600" algn="l" rtl="0">
              <a:lnSpc>
                <a:spcPct val="90000"/>
              </a:lnSpc>
              <a:spcBef>
                <a:spcPts val="500"/>
              </a:spcBef>
              <a:spcAft>
                <a:spcPts val="0"/>
              </a:spcAft>
              <a:buClr>
                <a:schemeClr val="dk1"/>
              </a:buClr>
              <a:buSzPts val="1100"/>
              <a:buNone/>
              <a:defRPr sz="1100"/>
            </a:lvl9pPr>
          </a:lstStyle>
          <a:p>
            <a:endParaRPr/>
          </a:p>
        </p:txBody>
      </p:sp>
      <p:sp>
        <p:nvSpPr>
          <p:cNvPr id="213" name="Google Shape;213;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214" name="Google Shape;214;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215" name="Google Shape;215;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pic>
        <p:nvPicPr>
          <p:cNvPr id="216" name="Google Shape;216;p24" descr="A picture containing light&#10;&#10;Description automatically generated"/>
          <p:cNvPicPr preferRelativeResize="0"/>
          <p:nvPr/>
        </p:nvPicPr>
        <p:blipFill rotWithShape="1">
          <a:blip r:embed="rId2">
            <a:alphaModFix/>
          </a:blip>
          <a:srcRect/>
          <a:stretch/>
        </p:blipFill>
        <p:spPr>
          <a:xfrm>
            <a:off x="10914882" y="365125"/>
            <a:ext cx="877836" cy="830128"/>
          </a:xfrm>
          <a:prstGeom prst="rect">
            <a:avLst/>
          </a:prstGeom>
          <a:noFill/>
          <a:ln>
            <a:noFill/>
          </a:ln>
        </p:spPr>
      </p:pic>
    </p:spTree>
    <p:extLst>
      <p:ext uri="{BB962C8B-B14F-4D97-AF65-F5344CB8AC3E}">
        <p14:creationId xmlns:p14="http://schemas.microsoft.com/office/powerpoint/2010/main" val="35936600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ne column">
  <p:cSld name="1_One column">
    <p:spTree>
      <p:nvGrpSpPr>
        <p:cNvPr id="1" name="Shape 234"/>
        <p:cNvGrpSpPr/>
        <p:nvPr/>
      </p:nvGrpSpPr>
      <p:grpSpPr>
        <a:xfrm>
          <a:off x="0" y="0"/>
          <a:ext cx="0" cy="0"/>
          <a:chOff x="0" y="0"/>
          <a:chExt cx="0" cy="0"/>
        </a:xfrm>
      </p:grpSpPr>
      <p:sp>
        <p:nvSpPr>
          <p:cNvPr id="235" name="Google Shape;235;p27"/>
          <p:cNvSpPr txBox="1">
            <a:spLocks noGrp="1"/>
          </p:cNvSpPr>
          <p:nvPr>
            <p:ph type="body" idx="1"/>
          </p:nvPr>
        </p:nvSpPr>
        <p:spPr>
          <a:xfrm>
            <a:off x="838200" y="1486801"/>
            <a:ext cx="10515600" cy="4690500"/>
          </a:xfrm>
          <a:prstGeom prst="rect">
            <a:avLst/>
          </a:prstGeom>
          <a:noFill/>
          <a:ln>
            <a:noFill/>
          </a:ln>
        </p:spPr>
        <p:txBody>
          <a:bodyPr spcFirstLastPara="1" wrap="square" lIns="91425" tIns="45700" rIns="91425" bIns="45700" anchor="t" anchorCtr="0">
            <a:normAutofit/>
          </a:bodyPr>
          <a:lstStyle>
            <a:lvl1pPr marL="457200" lvl="0" indent="-349250" algn="l" rtl="0">
              <a:lnSpc>
                <a:spcPct val="90000"/>
              </a:lnSpc>
              <a:spcBef>
                <a:spcPts val="1100"/>
              </a:spcBef>
              <a:spcAft>
                <a:spcPts val="0"/>
              </a:spcAft>
              <a:buClr>
                <a:srgbClr val="171616"/>
              </a:buClr>
              <a:buSzPts val="1900"/>
              <a:buChar char="•"/>
              <a:defRPr/>
            </a:lvl1pPr>
            <a:lvl2pPr marL="914400" lvl="1" indent="-349250" algn="l" rtl="0">
              <a:lnSpc>
                <a:spcPct val="90000"/>
              </a:lnSpc>
              <a:spcBef>
                <a:spcPts val="500"/>
              </a:spcBef>
              <a:spcAft>
                <a:spcPts val="0"/>
              </a:spcAft>
              <a:buClr>
                <a:srgbClr val="171616"/>
              </a:buClr>
              <a:buSzPts val="1900"/>
              <a:buChar char="•"/>
              <a:defRPr/>
            </a:lvl2pPr>
            <a:lvl3pPr marL="1371600" lvl="2" indent="-349250" algn="l" rtl="0">
              <a:lnSpc>
                <a:spcPct val="90000"/>
              </a:lnSpc>
              <a:spcBef>
                <a:spcPts val="500"/>
              </a:spcBef>
              <a:spcAft>
                <a:spcPts val="0"/>
              </a:spcAft>
              <a:buClr>
                <a:srgbClr val="171616"/>
              </a:buClr>
              <a:buSzPts val="1900"/>
              <a:buChar char="•"/>
              <a:defRPr/>
            </a:lvl3pPr>
            <a:lvl4pPr marL="1828800" lvl="3" indent="-349250" algn="l" rtl="0">
              <a:lnSpc>
                <a:spcPct val="90000"/>
              </a:lnSpc>
              <a:spcBef>
                <a:spcPts val="500"/>
              </a:spcBef>
              <a:spcAft>
                <a:spcPts val="0"/>
              </a:spcAft>
              <a:buClr>
                <a:srgbClr val="171616"/>
              </a:buClr>
              <a:buSzPts val="1900"/>
              <a:buChar char="•"/>
              <a:defRPr/>
            </a:lvl4pPr>
            <a:lvl5pPr marL="2286000" lvl="4" indent="-349250" algn="l" rtl="0">
              <a:lnSpc>
                <a:spcPct val="90000"/>
              </a:lnSpc>
              <a:spcBef>
                <a:spcPts val="500"/>
              </a:spcBef>
              <a:spcAft>
                <a:spcPts val="0"/>
              </a:spcAft>
              <a:buClr>
                <a:srgbClr val="171616"/>
              </a:buClr>
              <a:buSzPts val="1900"/>
              <a:buChar char="•"/>
              <a:defRPr/>
            </a:lvl5pPr>
            <a:lvl6pPr marL="2743200" lvl="5" indent="-349250" algn="l" rtl="0">
              <a:lnSpc>
                <a:spcPct val="90000"/>
              </a:lnSpc>
              <a:spcBef>
                <a:spcPts val="500"/>
              </a:spcBef>
              <a:spcAft>
                <a:spcPts val="0"/>
              </a:spcAft>
              <a:buClr>
                <a:schemeClr val="dk1"/>
              </a:buClr>
              <a:buSzPts val="1900"/>
              <a:buChar char="•"/>
              <a:defRPr/>
            </a:lvl6pPr>
            <a:lvl7pPr marL="3200400" lvl="6" indent="-349250" algn="l" rtl="0">
              <a:lnSpc>
                <a:spcPct val="90000"/>
              </a:lnSpc>
              <a:spcBef>
                <a:spcPts val="500"/>
              </a:spcBef>
              <a:spcAft>
                <a:spcPts val="0"/>
              </a:spcAft>
              <a:buClr>
                <a:schemeClr val="dk1"/>
              </a:buClr>
              <a:buSzPts val="1900"/>
              <a:buChar char="•"/>
              <a:defRPr/>
            </a:lvl7pPr>
            <a:lvl8pPr marL="3657600" lvl="7" indent="-349250" algn="l" rtl="0">
              <a:lnSpc>
                <a:spcPct val="90000"/>
              </a:lnSpc>
              <a:spcBef>
                <a:spcPts val="500"/>
              </a:spcBef>
              <a:spcAft>
                <a:spcPts val="0"/>
              </a:spcAft>
              <a:buClr>
                <a:schemeClr val="dk1"/>
              </a:buClr>
              <a:buSzPts val="1900"/>
              <a:buChar char="•"/>
              <a:defRPr/>
            </a:lvl8pPr>
            <a:lvl9pPr marL="4114800" lvl="8" indent="-349250" algn="l" rtl="0">
              <a:lnSpc>
                <a:spcPct val="90000"/>
              </a:lnSpc>
              <a:spcBef>
                <a:spcPts val="500"/>
              </a:spcBef>
              <a:spcAft>
                <a:spcPts val="0"/>
              </a:spcAft>
              <a:buClr>
                <a:schemeClr val="dk1"/>
              </a:buClr>
              <a:buSzPts val="1900"/>
              <a:buChar char="•"/>
              <a:defRPr/>
            </a:lvl9pPr>
          </a:lstStyle>
          <a:p>
            <a:endParaRPr/>
          </a:p>
        </p:txBody>
      </p:sp>
      <p:sp>
        <p:nvSpPr>
          <p:cNvPr id="236" name="Google Shape;23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237" name="Google Shape;23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noAutofit/>
          </a:bodyPr>
          <a:lstStyle>
            <a:lvl1pPr lvl="0" algn="ctr" rtl="0">
              <a:spcBef>
                <a:spcPts val="0"/>
              </a:spcBef>
              <a:spcAft>
                <a:spcPts val="0"/>
              </a:spcAft>
              <a:buSzPts val="1500"/>
              <a:buNone/>
              <a:defRPr/>
            </a:lvl1pPr>
            <a:lvl2pPr lvl="1" algn="l" rtl="0">
              <a:spcBef>
                <a:spcPts val="0"/>
              </a:spcBef>
              <a:spcAft>
                <a:spcPts val="0"/>
              </a:spcAft>
              <a:buSzPts val="1500"/>
              <a:buNone/>
              <a:defRPr/>
            </a:lvl2pPr>
            <a:lvl3pPr lvl="2" algn="l" rtl="0">
              <a:spcBef>
                <a:spcPts val="0"/>
              </a:spcBef>
              <a:spcAft>
                <a:spcPts val="0"/>
              </a:spcAft>
              <a:buSzPts val="1500"/>
              <a:buNone/>
              <a:defRPr/>
            </a:lvl3pPr>
            <a:lvl4pPr lvl="3" algn="l" rtl="0">
              <a:spcBef>
                <a:spcPts val="0"/>
              </a:spcBef>
              <a:spcAft>
                <a:spcPts val="0"/>
              </a:spcAft>
              <a:buSzPts val="1500"/>
              <a:buNone/>
              <a:defRPr/>
            </a:lvl4pPr>
            <a:lvl5pPr lvl="4" algn="l" rtl="0">
              <a:spcBef>
                <a:spcPts val="0"/>
              </a:spcBef>
              <a:spcAft>
                <a:spcPts val="0"/>
              </a:spcAft>
              <a:buSzPts val="1500"/>
              <a:buNone/>
              <a:defRPr/>
            </a:lvl5pPr>
            <a:lvl6pPr lvl="5" algn="l" rtl="0">
              <a:spcBef>
                <a:spcPts val="0"/>
              </a:spcBef>
              <a:spcAft>
                <a:spcPts val="0"/>
              </a:spcAft>
              <a:buSzPts val="1500"/>
              <a:buNone/>
              <a:defRPr/>
            </a:lvl6pPr>
            <a:lvl7pPr lvl="6" algn="l" rtl="0">
              <a:spcBef>
                <a:spcPts val="0"/>
              </a:spcBef>
              <a:spcAft>
                <a:spcPts val="0"/>
              </a:spcAft>
              <a:buSzPts val="1500"/>
              <a:buNone/>
              <a:defRPr/>
            </a:lvl7pPr>
            <a:lvl8pPr lvl="7" algn="l" rtl="0">
              <a:spcBef>
                <a:spcPts val="0"/>
              </a:spcBef>
              <a:spcAft>
                <a:spcPts val="0"/>
              </a:spcAft>
              <a:buSzPts val="1500"/>
              <a:buNone/>
              <a:defRPr/>
            </a:lvl8pPr>
            <a:lvl9pPr lvl="8" algn="l" rtl="0">
              <a:spcBef>
                <a:spcPts val="0"/>
              </a:spcBef>
              <a:spcAft>
                <a:spcPts val="0"/>
              </a:spcAft>
              <a:buSzPts val="1500"/>
              <a:buNone/>
              <a:defRPr/>
            </a:lvl9pPr>
          </a:lstStyle>
          <a:p>
            <a:endParaRPr/>
          </a:p>
        </p:txBody>
      </p:sp>
      <p:sp>
        <p:nvSpPr>
          <p:cNvPr id="238" name="Google Shape;23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39" name="Google Shape;239;p27"/>
          <p:cNvSpPr txBox="1">
            <a:spLocks noGrp="1"/>
          </p:cNvSpPr>
          <p:nvPr>
            <p:ph type="title"/>
          </p:nvPr>
        </p:nvSpPr>
        <p:spPr>
          <a:xfrm>
            <a:off x="838200" y="365126"/>
            <a:ext cx="9538500" cy="8301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171616"/>
              </a:buClr>
              <a:buSzPts val="19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pic>
        <p:nvPicPr>
          <p:cNvPr id="240" name="Google Shape;240;p27" descr="A picture containing light&#10;&#10;Description automatically generated"/>
          <p:cNvPicPr preferRelativeResize="0"/>
          <p:nvPr/>
        </p:nvPicPr>
        <p:blipFill rotWithShape="1">
          <a:blip r:embed="rId2">
            <a:alphaModFix/>
          </a:blip>
          <a:srcRect/>
          <a:stretch/>
        </p:blipFill>
        <p:spPr>
          <a:xfrm>
            <a:off x="10914882" y="365125"/>
            <a:ext cx="877836" cy="830128"/>
          </a:xfrm>
          <a:prstGeom prst="rect">
            <a:avLst/>
          </a:prstGeom>
          <a:noFill/>
          <a:ln>
            <a:noFill/>
          </a:ln>
        </p:spPr>
      </p:pic>
      <p:cxnSp>
        <p:nvCxnSpPr>
          <p:cNvPr id="241" name="Google Shape;241;p27"/>
          <p:cNvCxnSpPr/>
          <p:nvPr/>
        </p:nvCxnSpPr>
        <p:spPr>
          <a:xfrm>
            <a:off x="828261" y="1221757"/>
            <a:ext cx="10515600" cy="0"/>
          </a:xfrm>
          <a:prstGeom prst="straightConnector1">
            <a:avLst/>
          </a:prstGeom>
          <a:noFill/>
          <a:ln w="12700" cap="flat" cmpd="sng">
            <a:solidFill>
              <a:schemeClr val="accent1"/>
            </a:solidFill>
            <a:prstDash val="solid"/>
            <a:miter lim="800000"/>
            <a:headEnd type="none" w="sm" len="sm"/>
            <a:tailEnd type="none" w="sm" len="sm"/>
          </a:ln>
        </p:spPr>
      </p:cxnSp>
    </p:spTree>
    <p:extLst>
      <p:ext uri="{BB962C8B-B14F-4D97-AF65-F5344CB8AC3E}">
        <p14:creationId xmlns:p14="http://schemas.microsoft.com/office/powerpoint/2010/main" val="982042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53AB916D-F93F-3AFD-3A49-E4F1983E4815}"/>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76FF92BF-B9F2-B6DB-F653-7C94B70E8906}"/>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F0D7AF91-F76F-B77C-E971-DA6305821BB4}"/>
              </a:ext>
            </a:extLst>
          </p:cNvPr>
          <p:cNvSpPr>
            <a:spLocks noGrp="1"/>
          </p:cNvSpPr>
          <p:nvPr>
            <p:ph type="dt" sz="half" idx="10"/>
          </p:nvPr>
        </p:nvSpPr>
        <p:spPr/>
        <p:txBody>
          <a:bodyPr/>
          <a:lstStyle/>
          <a:p>
            <a:fld id="{A6AA338B-BB38-6D4E-9424-65E8A5E6F40F}" type="datetimeFigureOut">
              <a:rPr lang="sv-SE" smtClean="0"/>
              <a:t>2023-11-24</a:t>
            </a:fld>
            <a:endParaRPr lang="sv-SE"/>
          </a:p>
        </p:txBody>
      </p:sp>
      <p:sp>
        <p:nvSpPr>
          <p:cNvPr id="5" name="Platshållare för sidfot 4">
            <a:extLst>
              <a:ext uri="{FF2B5EF4-FFF2-40B4-BE49-F238E27FC236}">
                <a16:creationId xmlns:a16="http://schemas.microsoft.com/office/drawing/2014/main" id="{4C3CBEAC-DC4D-C72A-F272-A8088083E9C2}"/>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7427DC7B-3C09-3EF9-EB9C-6995DF802F55}"/>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442821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283AF547-E448-5813-4F4D-E0F085368BB1}"/>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CF126513-9634-2182-F87E-5DC4C5A8332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D994625B-000D-CE61-14EB-146FB62503CC}"/>
              </a:ext>
            </a:extLst>
          </p:cNvPr>
          <p:cNvSpPr>
            <a:spLocks noGrp="1"/>
          </p:cNvSpPr>
          <p:nvPr>
            <p:ph type="dt" sz="half" idx="10"/>
          </p:nvPr>
        </p:nvSpPr>
        <p:spPr/>
        <p:txBody>
          <a:bodyPr/>
          <a:lstStyle/>
          <a:p>
            <a:fld id="{A6AA338B-BB38-6D4E-9424-65E8A5E6F40F}" type="datetimeFigureOut">
              <a:rPr lang="sv-SE" smtClean="0"/>
              <a:t>2023-11-24</a:t>
            </a:fld>
            <a:endParaRPr lang="sv-SE"/>
          </a:p>
        </p:txBody>
      </p:sp>
      <p:sp>
        <p:nvSpPr>
          <p:cNvPr id="5" name="Platshållare för sidfot 4">
            <a:extLst>
              <a:ext uri="{FF2B5EF4-FFF2-40B4-BE49-F238E27FC236}">
                <a16:creationId xmlns:a16="http://schemas.microsoft.com/office/drawing/2014/main" id="{5CB10BF2-9447-155E-64AE-F858B30630EA}"/>
              </a:ext>
            </a:extLst>
          </p:cNvPr>
          <p:cNvSpPr>
            <a:spLocks noGrp="1"/>
          </p:cNvSpPr>
          <p:nvPr>
            <p:ph type="ftr" sz="quarter" idx="11"/>
          </p:nvPr>
        </p:nvSpPr>
        <p:spPr/>
        <p:txBody>
          <a:bodyPr/>
          <a:lstStyle/>
          <a:p>
            <a:endParaRPr lang="sv-SE"/>
          </a:p>
        </p:txBody>
      </p:sp>
      <p:sp>
        <p:nvSpPr>
          <p:cNvPr id="6" name="Platshållare för bildnummer 5">
            <a:extLst>
              <a:ext uri="{FF2B5EF4-FFF2-40B4-BE49-F238E27FC236}">
                <a16:creationId xmlns:a16="http://schemas.microsoft.com/office/drawing/2014/main" id="{B5F6B2CC-C7F7-82FC-447E-B3B3EB475F78}"/>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39806872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FFE9053-16C5-8376-29C6-DD8CCCDE73A3}"/>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816D74A2-BCB0-45E7-7BF7-13244066D967}"/>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CC4A1A3B-48E6-2143-8B39-FE6920195BFF}"/>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DD8BDB9E-53E1-ED09-A9F5-BF580704F759}"/>
              </a:ext>
            </a:extLst>
          </p:cNvPr>
          <p:cNvSpPr>
            <a:spLocks noGrp="1"/>
          </p:cNvSpPr>
          <p:nvPr>
            <p:ph type="dt" sz="half" idx="10"/>
          </p:nvPr>
        </p:nvSpPr>
        <p:spPr/>
        <p:txBody>
          <a:bodyPr/>
          <a:lstStyle/>
          <a:p>
            <a:fld id="{A6AA338B-BB38-6D4E-9424-65E8A5E6F40F}" type="datetimeFigureOut">
              <a:rPr lang="sv-SE" smtClean="0"/>
              <a:t>2023-11-24</a:t>
            </a:fld>
            <a:endParaRPr lang="sv-SE"/>
          </a:p>
        </p:txBody>
      </p:sp>
      <p:sp>
        <p:nvSpPr>
          <p:cNvPr id="6" name="Platshållare för sidfot 5">
            <a:extLst>
              <a:ext uri="{FF2B5EF4-FFF2-40B4-BE49-F238E27FC236}">
                <a16:creationId xmlns:a16="http://schemas.microsoft.com/office/drawing/2014/main" id="{38215026-27B6-5CF0-18C7-B4DB683DF89C}"/>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1AE0FCBC-EBC0-E5BA-76F8-2EDACE4379A1}"/>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7159056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6FFED13-5A72-C0E9-EE49-C4897BF7A9E6}"/>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C61C379D-D99C-A278-087C-0930A0CF8C0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3AE7E448-978E-49BB-AB50-09D3023CC243}"/>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11F6654D-0DE8-5FD1-1AFF-426FC93FBD2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FC4ED6C2-3CA0-BDC6-73CD-C3DD0A87D4DA}"/>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7BEFB89E-2F8D-64BB-F328-963F41ACD5B1}"/>
              </a:ext>
            </a:extLst>
          </p:cNvPr>
          <p:cNvSpPr>
            <a:spLocks noGrp="1"/>
          </p:cNvSpPr>
          <p:nvPr>
            <p:ph type="dt" sz="half" idx="10"/>
          </p:nvPr>
        </p:nvSpPr>
        <p:spPr/>
        <p:txBody>
          <a:bodyPr/>
          <a:lstStyle/>
          <a:p>
            <a:fld id="{A6AA338B-BB38-6D4E-9424-65E8A5E6F40F}" type="datetimeFigureOut">
              <a:rPr lang="sv-SE" smtClean="0"/>
              <a:t>2023-11-24</a:t>
            </a:fld>
            <a:endParaRPr lang="sv-SE"/>
          </a:p>
        </p:txBody>
      </p:sp>
      <p:sp>
        <p:nvSpPr>
          <p:cNvPr id="8" name="Platshållare för sidfot 7">
            <a:extLst>
              <a:ext uri="{FF2B5EF4-FFF2-40B4-BE49-F238E27FC236}">
                <a16:creationId xmlns:a16="http://schemas.microsoft.com/office/drawing/2014/main" id="{6B9E4D45-5801-01F2-83AD-E9D346C1A34F}"/>
              </a:ext>
            </a:extLst>
          </p:cNvPr>
          <p:cNvSpPr>
            <a:spLocks noGrp="1"/>
          </p:cNvSpPr>
          <p:nvPr>
            <p:ph type="ftr" sz="quarter" idx="11"/>
          </p:nvPr>
        </p:nvSpPr>
        <p:spPr/>
        <p:txBody>
          <a:bodyPr/>
          <a:lstStyle/>
          <a:p>
            <a:endParaRPr lang="sv-SE"/>
          </a:p>
        </p:txBody>
      </p:sp>
      <p:sp>
        <p:nvSpPr>
          <p:cNvPr id="9" name="Platshållare för bildnummer 8">
            <a:extLst>
              <a:ext uri="{FF2B5EF4-FFF2-40B4-BE49-F238E27FC236}">
                <a16:creationId xmlns:a16="http://schemas.microsoft.com/office/drawing/2014/main" id="{09D7678D-D1A2-BEB1-6A19-C1DECD158E9F}"/>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21036249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4460C118-D0D3-E2D6-5A7B-771E3A0700CE}"/>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7607A9DF-19B7-0CC7-13B8-79A704E55330}"/>
              </a:ext>
            </a:extLst>
          </p:cNvPr>
          <p:cNvSpPr>
            <a:spLocks noGrp="1"/>
          </p:cNvSpPr>
          <p:nvPr>
            <p:ph type="dt" sz="half" idx="10"/>
          </p:nvPr>
        </p:nvSpPr>
        <p:spPr/>
        <p:txBody>
          <a:bodyPr/>
          <a:lstStyle/>
          <a:p>
            <a:fld id="{A6AA338B-BB38-6D4E-9424-65E8A5E6F40F}" type="datetimeFigureOut">
              <a:rPr lang="sv-SE" smtClean="0"/>
              <a:t>2023-11-24</a:t>
            </a:fld>
            <a:endParaRPr lang="sv-SE"/>
          </a:p>
        </p:txBody>
      </p:sp>
      <p:sp>
        <p:nvSpPr>
          <p:cNvPr id="4" name="Platshållare för sidfot 3">
            <a:extLst>
              <a:ext uri="{FF2B5EF4-FFF2-40B4-BE49-F238E27FC236}">
                <a16:creationId xmlns:a16="http://schemas.microsoft.com/office/drawing/2014/main" id="{E963A954-2E2A-8E6A-EC42-869D2013A860}"/>
              </a:ext>
            </a:extLst>
          </p:cNvPr>
          <p:cNvSpPr>
            <a:spLocks noGrp="1"/>
          </p:cNvSpPr>
          <p:nvPr>
            <p:ph type="ftr" sz="quarter" idx="11"/>
          </p:nvPr>
        </p:nvSpPr>
        <p:spPr/>
        <p:txBody>
          <a:bodyPr/>
          <a:lstStyle/>
          <a:p>
            <a:endParaRPr lang="sv-SE"/>
          </a:p>
        </p:txBody>
      </p:sp>
      <p:sp>
        <p:nvSpPr>
          <p:cNvPr id="5" name="Platshållare för bildnummer 4">
            <a:extLst>
              <a:ext uri="{FF2B5EF4-FFF2-40B4-BE49-F238E27FC236}">
                <a16:creationId xmlns:a16="http://schemas.microsoft.com/office/drawing/2014/main" id="{14AC3E09-243E-E852-AF82-FA470451EA5C}"/>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28369198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8A33604E-983C-DEDA-68B8-8E55A0A424C0}"/>
              </a:ext>
            </a:extLst>
          </p:cNvPr>
          <p:cNvSpPr>
            <a:spLocks noGrp="1"/>
          </p:cNvSpPr>
          <p:nvPr>
            <p:ph type="dt" sz="half" idx="10"/>
          </p:nvPr>
        </p:nvSpPr>
        <p:spPr/>
        <p:txBody>
          <a:bodyPr/>
          <a:lstStyle/>
          <a:p>
            <a:fld id="{A6AA338B-BB38-6D4E-9424-65E8A5E6F40F}" type="datetimeFigureOut">
              <a:rPr lang="sv-SE" smtClean="0"/>
              <a:t>2023-11-24</a:t>
            </a:fld>
            <a:endParaRPr lang="sv-SE"/>
          </a:p>
        </p:txBody>
      </p:sp>
      <p:sp>
        <p:nvSpPr>
          <p:cNvPr id="3" name="Platshållare för sidfot 2">
            <a:extLst>
              <a:ext uri="{FF2B5EF4-FFF2-40B4-BE49-F238E27FC236}">
                <a16:creationId xmlns:a16="http://schemas.microsoft.com/office/drawing/2014/main" id="{B79CC888-89B4-A769-CDA4-422222ACA3EF}"/>
              </a:ext>
            </a:extLst>
          </p:cNvPr>
          <p:cNvSpPr>
            <a:spLocks noGrp="1"/>
          </p:cNvSpPr>
          <p:nvPr>
            <p:ph type="ftr" sz="quarter" idx="11"/>
          </p:nvPr>
        </p:nvSpPr>
        <p:spPr/>
        <p:txBody>
          <a:bodyPr/>
          <a:lstStyle/>
          <a:p>
            <a:endParaRPr lang="sv-SE"/>
          </a:p>
        </p:txBody>
      </p:sp>
      <p:sp>
        <p:nvSpPr>
          <p:cNvPr id="4" name="Platshållare för bildnummer 3">
            <a:extLst>
              <a:ext uri="{FF2B5EF4-FFF2-40B4-BE49-F238E27FC236}">
                <a16:creationId xmlns:a16="http://schemas.microsoft.com/office/drawing/2014/main" id="{3DC21001-F357-52BE-86C5-97BEE12CDDBE}"/>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1604086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9F55C63-918A-CCCD-A440-A4E0A99459C5}"/>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4DEFCC1D-798A-901D-0271-2362E49CD0E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D8E6F23B-DD6D-EC1E-30F3-61E77EB7E8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88E1E2F2-0F92-62F3-0372-1213DE8A3584}"/>
              </a:ext>
            </a:extLst>
          </p:cNvPr>
          <p:cNvSpPr>
            <a:spLocks noGrp="1"/>
          </p:cNvSpPr>
          <p:nvPr>
            <p:ph type="dt" sz="half" idx="10"/>
          </p:nvPr>
        </p:nvSpPr>
        <p:spPr/>
        <p:txBody>
          <a:bodyPr/>
          <a:lstStyle/>
          <a:p>
            <a:fld id="{A6AA338B-BB38-6D4E-9424-65E8A5E6F40F}" type="datetimeFigureOut">
              <a:rPr lang="sv-SE" smtClean="0"/>
              <a:t>2023-11-24</a:t>
            </a:fld>
            <a:endParaRPr lang="sv-SE"/>
          </a:p>
        </p:txBody>
      </p:sp>
      <p:sp>
        <p:nvSpPr>
          <p:cNvPr id="6" name="Platshållare för sidfot 5">
            <a:extLst>
              <a:ext uri="{FF2B5EF4-FFF2-40B4-BE49-F238E27FC236}">
                <a16:creationId xmlns:a16="http://schemas.microsoft.com/office/drawing/2014/main" id="{5351D6B3-A1A9-8010-7672-58355B35FA66}"/>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62F36B3D-949B-F070-E45F-88676AB7BFC5}"/>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8108712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698A6FE-E4C6-93AE-D117-C582CD7BF59D}"/>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BF9F495F-FF6F-4FE5-B72B-E7F932E2D5D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563393C3-6639-4A95-262B-72B31F60C76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BCC56487-C86C-3D0C-88BA-9A782ECDB864}"/>
              </a:ext>
            </a:extLst>
          </p:cNvPr>
          <p:cNvSpPr>
            <a:spLocks noGrp="1"/>
          </p:cNvSpPr>
          <p:nvPr>
            <p:ph type="dt" sz="half" idx="10"/>
          </p:nvPr>
        </p:nvSpPr>
        <p:spPr/>
        <p:txBody>
          <a:bodyPr/>
          <a:lstStyle/>
          <a:p>
            <a:fld id="{A6AA338B-BB38-6D4E-9424-65E8A5E6F40F}" type="datetimeFigureOut">
              <a:rPr lang="sv-SE" smtClean="0"/>
              <a:t>2023-11-24</a:t>
            </a:fld>
            <a:endParaRPr lang="sv-SE"/>
          </a:p>
        </p:txBody>
      </p:sp>
      <p:sp>
        <p:nvSpPr>
          <p:cNvPr id="6" name="Platshållare för sidfot 5">
            <a:extLst>
              <a:ext uri="{FF2B5EF4-FFF2-40B4-BE49-F238E27FC236}">
                <a16:creationId xmlns:a16="http://schemas.microsoft.com/office/drawing/2014/main" id="{83E3ECC3-E4C2-CCA2-A6F1-80C2EBEEA02E}"/>
              </a:ext>
            </a:extLst>
          </p:cNvPr>
          <p:cNvSpPr>
            <a:spLocks noGrp="1"/>
          </p:cNvSpPr>
          <p:nvPr>
            <p:ph type="ftr" sz="quarter" idx="11"/>
          </p:nvPr>
        </p:nvSpPr>
        <p:spPr/>
        <p:txBody>
          <a:bodyPr/>
          <a:lstStyle/>
          <a:p>
            <a:endParaRPr lang="sv-SE"/>
          </a:p>
        </p:txBody>
      </p:sp>
      <p:sp>
        <p:nvSpPr>
          <p:cNvPr id="7" name="Platshållare för bildnummer 6">
            <a:extLst>
              <a:ext uri="{FF2B5EF4-FFF2-40B4-BE49-F238E27FC236}">
                <a16:creationId xmlns:a16="http://schemas.microsoft.com/office/drawing/2014/main" id="{A6D89091-E743-210F-EAB2-3F57EAB6F72F}"/>
              </a:ext>
            </a:extLst>
          </p:cNvPr>
          <p:cNvSpPr>
            <a:spLocks noGrp="1"/>
          </p:cNvSpPr>
          <p:nvPr>
            <p:ph type="sldNum" sz="quarter" idx="12"/>
          </p:nvPr>
        </p:nvSpPr>
        <p:spPr/>
        <p:txBody>
          <a:bodyPr/>
          <a:lstStyle/>
          <a:p>
            <a:fld id="{03243878-53D8-DD4E-B5CA-29B3D49DA6E2}" type="slidenum">
              <a:rPr lang="sv-SE" smtClean="0"/>
              <a:t>‹#›</a:t>
            </a:fld>
            <a:endParaRPr lang="sv-SE"/>
          </a:p>
        </p:txBody>
      </p:sp>
    </p:spTree>
    <p:extLst>
      <p:ext uri="{BB962C8B-B14F-4D97-AF65-F5344CB8AC3E}">
        <p14:creationId xmlns:p14="http://schemas.microsoft.com/office/powerpoint/2010/main" val="39369410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76C72B27-1D51-234D-D6F5-8223A9D43A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8A79F847-4B53-0A4F-8108-18002CE9D48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0F657DB0-77DC-6FC9-1E67-1AB4453DA1A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6AA338B-BB38-6D4E-9424-65E8A5E6F40F}" type="datetimeFigureOut">
              <a:rPr lang="sv-SE" smtClean="0"/>
              <a:t>2023-11-24</a:t>
            </a:fld>
            <a:endParaRPr lang="sv-SE"/>
          </a:p>
        </p:txBody>
      </p:sp>
      <p:sp>
        <p:nvSpPr>
          <p:cNvPr id="5" name="Platshållare för sidfot 4">
            <a:extLst>
              <a:ext uri="{FF2B5EF4-FFF2-40B4-BE49-F238E27FC236}">
                <a16:creationId xmlns:a16="http://schemas.microsoft.com/office/drawing/2014/main" id="{9996C6F9-8390-B0D4-3532-1D8F6BDA68C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Platshållare för bildnummer 5">
            <a:extLst>
              <a:ext uri="{FF2B5EF4-FFF2-40B4-BE49-F238E27FC236}">
                <a16:creationId xmlns:a16="http://schemas.microsoft.com/office/drawing/2014/main" id="{516C1EDF-69BF-34C8-9366-4719824A8D2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3243878-53D8-DD4E-B5CA-29B3D49DA6E2}" type="slidenum">
              <a:rPr lang="sv-SE" smtClean="0"/>
              <a:t>‹#›</a:t>
            </a:fld>
            <a:endParaRPr lang="sv-SE"/>
          </a:p>
        </p:txBody>
      </p:sp>
    </p:spTree>
    <p:extLst>
      <p:ext uri="{BB962C8B-B14F-4D97-AF65-F5344CB8AC3E}">
        <p14:creationId xmlns:p14="http://schemas.microsoft.com/office/powerpoint/2010/main" val="3614048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hyperlink" Target="mailto:datacentre@scilifelab.se" TargetMode="Externa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hyperlink" Target="https://data-guidelines.scilifelab.se/" TargetMode="External"/><Relationship Id="rId7" Type="http://schemas.openxmlformats.org/officeDocument/2006/relationships/image" Target="../media/image22.svg"/><Relationship Id="rId2" Type="http://schemas.openxmlformats.org/officeDocument/2006/relationships/image" Target="../media/image19.png"/><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hyperlink" Target="mailto:data-management@scilifelab.se"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figshare.com/" TargetMode="External"/><Relationship Id="rId7"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16.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hyperlink" Target="https://youtu.be/HY2DVnNGkAs" TargetMode="External"/><Relationship Id="rId2" Type="http://schemas.openxmlformats.org/officeDocument/2006/relationships/image" Target="../media/image27.png"/><Relationship Id="rId1" Type="http://schemas.openxmlformats.org/officeDocument/2006/relationships/slideLayout" Target="../slideLayouts/slideLayout12.xml"/><Relationship Id="rId6" Type="http://schemas.openxmlformats.org/officeDocument/2006/relationships/hyperlink" Target="https://dsw.scilifelab.se/" TargetMode="External"/><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hyperlink" Target="https://data.scilifelab.se/services/hosting/" TargetMode="Externa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hyperlink" Target="https://delivery.scilifelab.se/" TargetMode="External"/><Relationship Id="rId5" Type="http://schemas.openxmlformats.org/officeDocument/2006/relationships/image" Target="../media/image36.png"/><Relationship Id="rId4" Type="http://schemas.openxmlformats.org/officeDocument/2006/relationships/image" Target="../media/image35.png"/></Relationships>
</file>

<file path=ppt/slides/_rels/slide17.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hyperlink" Target="https://www.scilifelab.se/data/" TargetMode="Externa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2.xml"/><Relationship Id="rId4" Type="http://schemas.openxmlformats.org/officeDocument/2006/relationships/image" Target="../media/image40.svg"/></Relationships>
</file>

<file path=ppt/slides/_rels/slide1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3.xml"/><Relationship Id="rId5" Type="http://schemas.openxmlformats.org/officeDocument/2006/relationships/image" Target="../media/image44.png"/><Relationship Id="rId4" Type="http://schemas.openxmlformats.org/officeDocument/2006/relationships/image" Target="../media/image43.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6.png"/><Relationship Id="rId7" Type="http://schemas.openxmlformats.org/officeDocument/2006/relationships/image" Target="../media/image49.jpg"/><Relationship Id="rId2" Type="http://schemas.openxmlformats.org/officeDocument/2006/relationships/image" Target="../media/image45.png"/><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hyperlink" Target="https://www.scilifelab.se/sign-up-to-our-newsletter/"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9.png"/><Relationship Id="rId7" Type="http://schemas.openxmlformats.org/officeDocument/2006/relationships/hyperlink" Target="https://scilifelab.slack.com/"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hyperlink" Target="https://scilifelab.atlassian.net/" TargetMode="External"/><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hyperlink" Target="https://nextcloud.dckube.scilifelab.se/"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hyperlink" Target="https://data.scilifelab.se" TargetMode="External"/><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2.xml"/><Relationship Id="rId6" Type="http://schemas.openxmlformats.org/officeDocument/2006/relationships/hyperlink" Target="https://redir.lyyti.com/lnk/BAAABDBUpocAAAAAAAAAAKFtXAwAAWqbWjkAAAAAAAVvlQBkgaS8-XtDqV1KS328PR596dYoYgAFNnQ/3/qYufHbfYUUYJJ6HziKTrow/aHR0cHM6Ly9kb2kub3JnLzEwLjE3MDQ0L3NjaWxpZmVsYWIuMjMyNjYwODg" TargetMode="External"/><Relationship Id="rId5" Type="http://schemas.openxmlformats.org/officeDocument/2006/relationships/hyperlink" Target="https://youtu.be/G6efHCCbEvs" TargetMode="Externa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itle 1"/>
          <p:cNvSpPr>
            <a:spLocks noGrp="1"/>
          </p:cNvSpPr>
          <p:nvPr>
            <p:ph type="title"/>
          </p:nvPr>
        </p:nvSpPr>
        <p:spPr bwMode="auto">
          <a:xfrm>
            <a:off x="838200" y="3216017"/>
            <a:ext cx="10515600" cy="871406"/>
          </a:xfrm>
        </p:spPr>
        <p:txBody>
          <a:bodyPr/>
          <a:lstStyle/>
          <a:p>
            <a:pPr>
              <a:defRPr/>
            </a:pPr>
            <a:r>
              <a:rPr lang="sv-SE" sz="4000" b="1" dirty="0">
                <a:latin typeface="Lato" panose="020F0502020204030203" pitchFamily="34" charset="0"/>
                <a:ea typeface="Lato" panose="020F0502020204030203" pitchFamily="34" charset="0"/>
                <a:cs typeface="Lato" panose="020F0502020204030203" pitchFamily="34" charset="0"/>
              </a:rPr>
              <a:t> </a:t>
            </a:r>
            <a:br>
              <a:rPr lang="sv-SE" sz="4000" b="1" dirty="0">
                <a:latin typeface="Lato" panose="020F0502020204030203" pitchFamily="34" charset="0"/>
                <a:ea typeface="Lato" panose="020F0502020204030203" pitchFamily="34" charset="0"/>
                <a:cs typeface="Lato" panose="020F0502020204030203" pitchFamily="34" charset="0"/>
              </a:rPr>
            </a:br>
            <a:br>
              <a:rPr lang="sv-SE" sz="4000" b="1" dirty="0">
                <a:latin typeface="Lato" panose="020F0502020204030203" pitchFamily="34" charset="0"/>
                <a:ea typeface="Lato" panose="020F0502020204030203" pitchFamily="34" charset="0"/>
                <a:cs typeface="Lato" panose="020F0502020204030203" pitchFamily="34" charset="0"/>
              </a:rPr>
            </a:br>
            <a:r>
              <a:rPr lang="sv-SE" sz="4000" b="1" dirty="0">
                <a:latin typeface="Lato" panose="020F0502020204030203" pitchFamily="34" charset="0"/>
                <a:ea typeface="Lato" panose="020F0502020204030203" pitchFamily="34" charset="0"/>
                <a:cs typeface="Lato" panose="020F0502020204030203" pitchFamily="34" charset="0"/>
              </a:rPr>
              <a:t>SciLifeLab Data Centre services and </a:t>
            </a:r>
            <a:r>
              <a:rPr lang="sv-SE" sz="4000" b="1" dirty="0" err="1">
                <a:latin typeface="Lato" panose="020F0502020204030203" pitchFamily="34" charset="0"/>
                <a:ea typeface="Lato" panose="020F0502020204030203" pitchFamily="34" charset="0"/>
                <a:cs typeface="Lato" panose="020F0502020204030203" pitchFamily="34" charset="0"/>
              </a:rPr>
              <a:t>tools</a:t>
            </a:r>
            <a:br>
              <a:rPr lang="sv-SE" sz="4000" b="1" dirty="0">
                <a:latin typeface="Lato" panose="020F0502020204030203" pitchFamily="34" charset="0"/>
                <a:ea typeface="Lato" panose="020F0502020204030203" pitchFamily="34" charset="0"/>
                <a:cs typeface="Lato" panose="020F0502020204030203" pitchFamily="34" charset="0"/>
              </a:rPr>
            </a:br>
            <a:endParaRPr sz="4000" b="1" dirty="0">
              <a:latin typeface="Lato" panose="020F0502020204030203" pitchFamily="34" charset="0"/>
              <a:ea typeface="Lato" panose="020F0502020204030203" pitchFamily="34" charset="0"/>
              <a:cs typeface="Lato" panose="020F0502020204030203" pitchFamily="34" charset="0"/>
            </a:endParaRPr>
          </a:p>
        </p:txBody>
      </p:sp>
      <p:sp>
        <p:nvSpPr>
          <p:cNvPr id="3" name="Text Placeholder 2"/>
          <p:cNvSpPr>
            <a:spLocks noGrp="1"/>
          </p:cNvSpPr>
          <p:nvPr>
            <p:ph type="body" sz="half" idx="2"/>
          </p:nvPr>
        </p:nvSpPr>
        <p:spPr bwMode="auto">
          <a:xfrm>
            <a:off x="838200" y="3429000"/>
            <a:ext cx="10515600" cy="3769182"/>
          </a:xfrm>
        </p:spPr>
        <p:txBody>
          <a:bodyPr>
            <a:normAutofit lnSpcReduction="10000"/>
          </a:bodyPr>
          <a:lstStyle/>
          <a:p>
            <a:pPr>
              <a:defRPr/>
            </a:pPr>
            <a:endParaRPr lang="sv-SE" i="1" dirty="0"/>
          </a:p>
          <a:p>
            <a:pPr>
              <a:defRPr/>
            </a:pPr>
            <a:endParaRPr lang="sv-SE" i="1" dirty="0"/>
          </a:p>
          <a:p>
            <a:pPr>
              <a:defRPr/>
            </a:pPr>
            <a:endParaRPr lang="sv-SE" i="1" dirty="0"/>
          </a:p>
          <a:p>
            <a:pPr>
              <a:defRPr/>
            </a:pPr>
            <a:r>
              <a:rPr lang="sv-SE" i="1" dirty="0"/>
              <a:t>GOTBIN </a:t>
            </a:r>
            <a:r>
              <a:rPr lang="sv-SE" i="1" dirty="0" err="1"/>
              <a:t>Annual</a:t>
            </a:r>
            <a:r>
              <a:rPr lang="sv-SE" i="1" dirty="0"/>
              <a:t> Workshop  2023</a:t>
            </a:r>
          </a:p>
          <a:p>
            <a:pPr>
              <a:defRPr/>
            </a:pPr>
            <a:r>
              <a:rPr lang="sv-SE" i="1" dirty="0"/>
              <a:t>SciLifeLab Data Centre DM team</a:t>
            </a:r>
          </a:p>
          <a:p>
            <a:pPr>
              <a:defRPr/>
            </a:pPr>
            <a:r>
              <a:rPr lang="sv-SE" dirty="0"/>
              <a:t>Katarina Öjefors Stark</a:t>
            </a:r>
            <a:endParaRPr dirty="0"/>
          </a:p>
          <a:p>
            <a:pPr>
              <a:defRPr/>
            </a:pPr>
            <a:r>
              <a:rPr lang="sv-SE" u="sng" dirty="0">
                <a:hlinkClick r:id="rId2" tooltip="mailto:datacentre@scilifelab.se"/>
              </a:rPr>
              <a:t>datacentre@scilifelab.se</a:t>
            </a:r>
            <a:br>
              <a:rPr lang="sv-SE" dirty="0"/>
            </a:br>
            <a:br>
              <a:rPr lang="sv-SE" dirty="0"/>
            </a:br>
            <a:endParaRPr lang="sv-SE" dirty="0"/>
          </a:p>
          <a:p>
            <a:pPr>
              <a:defRPr/>
            </a:pPr>
            <a:endParaRPr lang="sv-SE" dirty="0"/>
          </a:p>
          <a:p>
            <a:pPr>
              <a:defRPr/>
            </a:pPr>
            <a:endParaRPr dirty="0"/>
          </a:p>
        </p:txBody>
      </p:sp>
      <p:pic>
        <p:nvPicPr>
          <p:cNvPr id="4" name="Bildobjekt 3">
            <a:extLst>
              <a:ext uri="{FF2B5EF4-FFF2-40B4-BE49-F238E27FC236}">
                <a16:creationId xmlns:a16="http://schemas.microsoft.com/office/drawing/2014/main" id="{60A056C2-ED94-7265-F9BB-D94FE9C20440}"/>
              </a:ext>
            </a:extLst>
          </p:cNvPr>
          <p:cNvPicPr>
            <a:picLocks noChangeAspect="1"/>
          </p:cNvPicPr>
          <p:nvPr/>
        </p:nvPicPr>
        <p:blipFill>
          <a:blip r:embed="rId3"/>
          <a:stretch/>
        </p:blipFill>
        <p:spPr bwMode="auto">
          <a:xfrm>
            <a:off x="5797598" y="3929177"/>
            <a:ext cx="5904656" cy="2512091"/>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1" name="Google Shape;681;p71"/>
          <p:cNvSpPr txBox="1">
            <a:spLocks noGrp="1"/>
          </p:cNvSpPr>
          <p:nvPr>
            <p:ph type="title"/>
          </p:nvPr>
        </p:nvSpPr>
        <p:spPr>
          <a:xfrm>
            <a:off x="1030582" y="72438"/>
            <a:ext cx="9533986" cy="917700"/>
          </a:xfrm>
          <a:prstGeom prst="rect">
            <a:avLst/>
          </a:prstGeom>
          <a:noFill/>
          <a:ln>
            <a:noFill/>
          </a:ln>
        </p:spPr>
        <p:txBody>
          <a:bodyPr spcFirstLastPara="1" wrap="square" lIns="91425" tIns="45700" rIns="91425" bIns="45700" anchor="b" anchorCtr="0">
            <a:noAutofit/>
          </a:bodyPr>
          <a:lstStyle/>
          <a:p>
            <a:pPr marL="0" lvl="0" indent="0" algn="l" rtl="0">
              <a:lnSpc>
                <a:spcPct val="90000"/>
              </a:lnSpc>
              <a:spcBef>
                <a:spcPts val="0"/>
              </a:spcBef>
              <a:spcAft>
                <a:spcPts val="0"/>
              </a:spcAft>
              <a:buClr>
                <a:srgbClr val="171616"/>
              </a:buClr>
              <a:buSzPts val="3200"/>
              <a:buFont typeface="Arial"/>
              <a:buNone/>
            </a:pPr>
            <a:r>
              <a:rPr lang="en-US" sz="4000" b="1" dirty="0">
                <a:latin typeface="Lato" panose="020F0502020204030203" pitchFamily="34" charset="0"/>
                <a:ea typeface="Lato" panose="020F0502020204030203" pitchFamily="34" charset="0"/>
                <a:cs typeface="Lato" panose="020F0502020204030203" pitchFamily="34" charset="0"/>
              </a:rPr>
              <a:t>SciLifeLab RDM Services and Support</a:t>
            </a:r>
            <a:endParaRPr sz="4000" b="1" dirty="0">
              <a:latin typeface="Lato" panose="020F0502020204030203" pitchFamily="34" charset="0"/>
              <a:ea typeface="Lato" panose="020F0502020204030203" pitchFamily="34" charset="0"/>
              <a:cs typeface="Lato" panose="020F0502020204030203" pitchFamily="34" charset="0"/>
            </a:endParaRPr>
          </a:p>
        </p:txBody>
      </p:sp>
      <p:sp>
        <p:nvSpPr>
          <p:cNvPr id="682" name="Google Shape;682;p71"/>
          <p:cNvSpPr/>
          <p:nvPr/>
        </p:nvSpPr>
        <p:spPr>
          <a:xfrm>
            <a:off x="5615206" y="1606118"/>
            <a:ext cx="6145200" cy="4005600"/>
          </a:xfrm>
          <a:prstGeom prst="roundRect">
            <a:avLst>
              <a:gd name="adj" fmla="val 16667"/>
            </a:avLst>
          </a:prstGeom>
          <a:solidFill>
            <a:schemeClr val="accent6">
              <a:lumMod val="40000"/>
              <a:lumOff val="60000"/>
            </a:schemeClr>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342900" lvl="0" indent="-342900" algn="l" rtl="0">
              <a:lnSpc>
                <a:spcPct val="115000"/>
              </a:lnSpc>
              <a:spcBef>
                <a:spcPts val="1100"/>
              </a:spcBef>
              <a:spcAft>
                <a:spcPts val="0"/>
              </a:spcAft>
              <a:buFont typeface="Arial" panose="020B0604020202020204" pitchFamily="34" charset="0"/>
              <a:buChar char="•"/>
            </a:pPr>
            <a:r>
              <a:rPr lang="en-US" sz="2000" dirty="0">
                <a:solidFill>
                  <a:srgbClr val="171616"/>
                </a:solidFill>
                <a:latin typeface="Lato" panose="020F0502020204030203" pitchFamily="34" charset="0"/>
                <a:ea typeface="Lato" panose="020F0502020204030203" pitchFamily="34" charset="0"/>
                <a:cs typeface="Lato" panose="020F0502020204030203" pitchFamily="34" charset="0"/>
              </a:rPr>
              <a:t>Help </a:t>
            </a:r>
            <a:r>
              <a:rPr lang="en-US" sz="2000" b="1" dirty="0">
                <a:solidFill>
                  <a:srgbClr val="171616"/>
                </a:solidFill>
                <a:latin typeface="Lato" panose="020F0502020204030203" pitchFamily="34" charset="0"/>
                <a:ea typeface="Lato" panose="020F0502020204030203" pitchFamily="34" charset="0"/>
                <a:cs typeface="Lato" panose="020F0502020204030203" pitchFamily="34" charset="0"/>
              </a:rPr>
              <a:t>maximize impact </a:t>
            </a:r>
            <a:r>
              <a:rPr lang="en-US" sz="2000" dirty="0">
                <a:solidFill>
                  <a:srgbClr val="171616"/>
                </a:solidFill>
                <a:latin typeface="Lato" panose="020F0502020204030203" pitchFamily="34" charset="0"/>
                <a:ea typeface="Lato" panose="020F0502020204030203" pitchFamily="34" charset="0"/>
                <a:cs typeface="Lato" panose="020F0502020204030203" pitchFamily="34" charset="0"/>
              </a:rPr>
              <a:t>of SciLifeLab and other data</a:t>
            </a:r>
          </a:p>
          <a:p>
            <a:pPr marL="342900" lvl="0" indent="-342900" algn="l" rtl="0">
              <a:lnSpc>
                <a:spcPct val="115000"/>
              </a:lnSpc>
              <a:spcBef>
                <a:spcPts val="1100"/>
              </a:spcBef>
              <a:spcAft>
                <a:spcPts val="0"/>
              </a:spcAft>
              <a:buFont typeface="Arial" panose="020B0604020202020204" pitchFamily="34" charset="0"/>
              <a:buChar char="•"/>
            </a:pPr>
            <a:r>
              <a:rPr lang="en-US" sz="2000" dirty="0">
                <a:solidFill>
                  <a:schemeClr val="dk1"/>
                </a:solidFill>
                <a:latin typeface="Lato" panose="020F0502020204030203" pitchFamily="34" charset="0"/>
                <a:ea typeface="Lato" panose="020F0502020204030203" pitchFamily="34" charset="0"/>
                <a:cs typeface="Lato" panose="020F0502020204030203" pitchFamily="34" charset="0"/>
              </a:rPr>
              <a:t>Promoting FAIR, open science, and good data practices throughout the data lifecycle</a:t>
            </a:r>
          </a:p>
          <a:p>
            <a:pPr marL="342900" lvl="0" indent="-342900" algn="l" rtl="0">
              <a:lnSpc>
                <a:spcPct val="115000"/>
              </a:lnSpc>
              <a:spcBef>
                <a:spcPts val="1100"/>
              </a:spcBef>
              <a:spcAft>
                <a:spcPts val="0"/>
              </a:spcAft>
              <a:buFont typeface="Arial" panose="020B0604020202020204" pitchFamily="34" charset="0"/>
              <a:buChar char="•"/>
            </a:pPr>
            <a:r>
              <a:rPr lang="en-US" sz="2000" dirty="0">
                <a:solidFill>
                  <a:schemeClr val="dk1"/>
                </a:solidFill>
                <a:latin typeface="Lato" panose="020F0502020204030203" pitchFamily="34" charset="0"/>
                <a:ea typeface="Lato" panose="020F0502020204030203" pitchFamily="34" charset="0"/>
                <a:cs typeface="Lato" panose="020F0502020204030203" pitchFamily="34" charset="0"/>
              </a:rPr>
              <a:t>Provide services and resources for data management, IT and data sharing </a:t>
            </a:r>
          </a:p>
          <a:p>
            <a:pPr marL="342900" lvl="0" indent="-342900" algn="l" rtl="0">
              <a:lnSpc>
                <a:spcPct val="115000"/>
              </a:lnSpc>
              <a:spcBef>
                <a:spcPts val="1100"/>
              </a:spcBef>
              <a:spcAft>
                <a:spcPts val="0"/>
              </a:spcAft>
              <a:buFont typeface="Arial" panose="020B0604020202020204" pitchFamily="34" charset="0"/>
              <a:buChar char="•"/>
            </a:pPr>
            <a:r>
              <a:rPr lang="en-US" sz="2000" dirty="0">
                <a:solidFill>
                  <a:schemeClr val="dk1"/>
                </a:solidFill>
                <a:latin typeface="Lato" panose="020F0502020204030203" pitchFamily="34" charset="0"/>
                <a:ea typeface="Lato" panose="020F0502020204030203" pitchFamily="34" charset="0"/>
                <a:cs typeface="Lato" panose="020F0502020204030203" pitchFamily="34" charset="0"/>
              </a:rPr>
              <a:t>Make bioinformatics support and training easily accessible </a:t>
            </a:r>
          </a:p>
          <a:p>
            <a:pPr marL="342900" lvl="0" indent="-342900" algn="l" rtl="0">
              <a:lnSpc>
                <a:spcPct val="115000"/>
              </a:lnSpc>
              <a:spcBef>
                <a:spcPts val="1100"/>
              </a:spcBef>
              <a:spcAft>
                <a:spcPts val="0"/>
              </a:spcAft>
              <a:buFont typeface="Arial" panose="020B0604020202020204" pitchFamily="34" charset="0"/>
              <a:buChar char="•"/>
            </a:pPr>
            <a:r>
              <a:rPr lang="en-US" sz="2000" dirty="0">
                <a:solidFill>
                  <a:schemeClr val="dk1"/>
                </a:solidFill>
                <a:latin typeface="Lato" panose="020F0502020204030203" pitchFamily="34" charset="0"/>
                <a:ea typeface="Lato" panose="020F0502020204030203" pitchFamily="34" charset="0"/>
                <a:cs typeface="Lato" panose="020F0502020204030203" pitchFamily="34" charset="0"/>
              </a:rPr>
              <a:t>Joint event series</a:t>
            </a:r>
            <a:endParaRPr sz="2000" dirty="0">
              <a:solidFill>
                <a:schemeClr val="dk1"/>
              </a:solidFill>
              <a:latin typeface="Lato" panose="020F0502020204030203" pitchFamily="34" charset="0"/>
              <a:ea typeface="Lato" panose="020F0502020204030203" pitchFamily="34" charset="0"/>
              <a:cs typeface="Lato" panose="020F0502020204030203" pitchFamily="34" charset="0"/>
            </a:endParaRPr>
          </a:p>
          <a:p>
            <a:pPr marL="0" lvl="0" indent="0" algn="l" rtl="0">
              <a:lnSpc>
                <a:spcPct val="115000"/>
              </a:lnSpc>
              <a:spcBef>
                <a:spcPts val="0"/>
              </a:spcBef>
              <a:spcAft>
                <a:spcPts val="0"/>
              </a:spcAft>
              <a:buNone/>
            </a:pPr>
            <a:endParaRPr sz="2000" dirty="0">
              <a:solidFill>
                <a:schemeClr val="dk1"/>
              </a:solidFill>
            </a:endParaRPr>
          </a:p>
        </p:txBody>
      </p:sp>
      <p:sp>
        <p:nvSpPr>
          <p:cNvPr id="683" name="Google Shape;683;p71"/>
          <p:cNvSpPr/>
          <p:nvPr/>
        </p:nvSpPr>
        <p:spPr>
          <a:xfrm>
            <a:off x="388151" y="6278094"/>
            <a:ext cx="53181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900" b="0" i="1" u="none" strike="noStrike" cap="none" dirty="0">
                <a:solidFill>
                  <a:srgbClr val="535353"/>
                </a:solidFill>
                <a:latin typeface="Arial"/>
                <a:ea typeface="Arial"/>
                <a:cs typeface="Arial"/>
                <a:sym typeface="Arial"/>
              </a:rPr>
              <a:t>The flow of data in a cycle from production to analysis, sharing in projects, publication and re-use to initiate new studies characterizes data-driven life science, which the Data Centre assists with. </a:t>
            </a:r>
            <a:endParaRPr sz="900" b="0" i="1" u="none" strike="noStrike" cap="none" dirty="0">
              <a:solidFill>
                <a:srgbClr val="535353"/>
              </a:solidFill>
              <a:latin typeface="Arial"/>
              <a:ea typeface="Arial"/>
              <a:cs typeface="Arial"/>
              <a:sym typeface="Arial"/>
            </a:endParaRPr>
          </a:p>
        </p:txBody>
      </p:sp>
      <p:pic>
        <p:nvPicPr>
          <p:cNvPr id="684" name="Google Shape;684;p71"/>
          <p:cNvPicPr preferRelativeResize="0"/>
          <p:nvPr/>
        </p:nvPicPr>
        <p:blipFill>
          <a:blip r:embed="rId3">
            <a:alphaModFix/>
          </a:blip>
          <a:stretch>
            <a:fillRect/>
          </a:stretch>
        </p:blipFill>
        <p:spPr>
          <a:xfrm>
            <a:off x="715554" y="1426144"/>
            <a:ext cx="4313645" cy="4185573"/>
          </a:xfrm>
          <a:prstGeom prst="rect">
            <a:avLst/>
          </a:prstGeom>
          <a:noFill/>
          <a:ln>
            <a:noFill/>
          </a:ln>
        </p:spPr>
      </p:pic>
      <p:sp>
        <p:nvSpPr>
          <p:cNvPr id="2" name="textruta 1">
            <a:extLst>
              <a:ext uri="{FF2B5EF4-FFF2-40B4-BE49-F238E27FC236}">
                <a16:creationId xmlns:a16="http://schemas.microsoft.com/office/drawing/2014/main" id="{F6D6A5A9-CBD5-D162-83AD-38648A3A2DEB}"/>
              </a:ext>
            </a:extLst>
          </p:cNvPr>
          <p:cNvSpPr txBox="1"/>
          <p:nvPr/>
        </p:nvSpPr>
        <p:spPr>
          <a:xfrm>
            <a:off x="5615206" y="5770262"/>
            <a:ext cx="6447246" cy="1015663"/>
          </a:xfrm>
          <a:prstGeom prst="rect">
            <a:avLst/>
          </a:prstGeom>
          <a:noFill/>
        </p:spPr>
        <p:txBody>
          <a:bodyPr wrap="square" rtlCol="0">
            <a:spAutoFit/>
          </a:bodyPr>
          <a:lstStyle/>
          <a:p>
            <a:pPr marL="457200" lvl="0">
              <a:spcBef>
                <a:spcPts val="1000"/>
              </a:spcBef>
              <a:buSzPts val="2400"/>
            </a:pPr>
            <a:r>
              <a:rPr lang="en-US" sz="2000" dirty="0">
                <a:latin typeface="Lato" panose="020F0502020204030203" pitchFamily="34" charset="0"/>
                <a:ea typeface="Lato" panose="020F0502020204030203" pitchFamily="34" charset="0"/>
                <a:cs typeface="Lato" panose="020F0502020204030203" pitchFamily="34" charset="0"/>
              </a:rPr>
              <a:t>SciLifeLab RDM Services and Support is a collaborative activity between SciLifeLab Data Centre and the Data Management team at NBIS. </a:t>
            </a:r>
            <a:endParaRPr lang="sv-SE"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7" name="Platshållare för innehåll 6"/>
          <p:cNvPicPr>
            <a:picLocks noGrp="1" noChangeAspect="1"/>
          </p:cNvPicPr>
          <p:nvPr>
            <p:ph idx="1"/>
          </p:nvPr>
        </p:nvPicPr>
        <p:blipFill rotWithShape="1">
          <a:blip r:embed="rId2"/>
          <a:srcRect l="10771" t="17888" r="50219" b="39117"/>
          <a:stretch/>
        </p:blipFill>
        <p:spPr bwMode="auto">
          <a:xfrm>
            <a:off x="316166" y="1485900"/>
            <a:ext cx="5077251" cy="3504808"/>
          </a:xfrm>
          <a:prstGeom prst="rect">
            <a:avLst/>
          </a:prstGeom>
        </p:spPr>
      </p:pic>
      <p:sp>
        <p:nvSpPr>
          <p:cNvPr id="3" name="Rubrik 2"/>
          <p:cNvSpPr>
            <a:spLocks noGrp="1"/>
          </p:cNvSpPr>
          <p:nvPr>
            <p:ph type="title"/>
          </p:nvPr>
        </p:nvSpPr>
        <p:spPr bwMode="auto">
          <a:xfrm>
            <a:off x="781050" y="365125"/>
            <a:ext cx="9538252" cy="830130"/>
          </a:xfrm>
        </p:spPr>
        <p:txBody>
          <a:bodyPr>
            <a:normAutofit fontScale="90000"/>
          </a:bodyPr>
          <a:lstStyle/>
          <a:p>
            <a:pPr>
              <a:defRPr/>
            </a:pPr>
            <a:r>
              <a:rPr lang="sv-SE" b="1" dirty="0">
                <a:latin typeface="Lato" panose="020F0502020204030203" pitchFamily="34" charset="0"/>
                <a:ea typeface="Lato" panose="020F0502020204030203" pitchFamily="34" charset="0"/>
                <a:cs typeface="Lato" panose="020F0502020204030203" pitchFamily="34" charset="0"/>
              </a:rPr>
              <a:t>RDM Guidelines – hub for life science</a:t>
            </a:r>
            <a:endParaRPr b="1" dirty="0">
              <a:latin typeface="Lato" panose="020F0502020204030203" pitchFamily="34" charset="0"/>
              <a:ea typeface="Lato" panose="020F0502020204030203" pitchFamily="34" charset="0"/>
              <a:cs typeface="Lato" panose="020F0502020204030203" pitchFamily="34" charset="0"/>
            </a:endParaRPr>
          </a:p>
        </p:txBody>
      </p:sp>
      <p:sp>
        <p:nvSpPr>
          <p:cNvPr id="9" name="textruta 8"/>
          <p:cNvSpPr txBox="1"/>
          <p:nvPr/>
        </p:nvSpPr>
        <p:spPr bwMode="auto">
          <a:xfrm>
            <a:off x="5550176" y="1499836"/>
            <a:ext cx="6370317" cy="4093428"/>
          </a:xfrm>
          <a:prstGeom prst="rect">
            <a:avLst/>
          </a:prstGeom>
          <a:noFill/>
          <a:ln>
            <a:solidFill>
              <a:schemeClr val="bg1"/>
            </a:solidFill>
          </a:ln>
        </p:spPr>
        <p:txBody>
          <a:bodyPr wrap="square" rtlCol="0">
            <a:spAutoFit/>
          </a:bodyPr>
          <a:lstStyle/>
          <a:p>
            <a:pPr marL="342900" indent="-342900" algn="l">
              <a:buFont typeface="Arial" panose="020B0604020202020204" pitchFamily="34" charset="0"/>
              <a:buChar char="•"/>
              <a:defRPr/>
            </a:pPr>
            <a:r>
              <a:rPr lang="sv-SE" sz="2000" i="0" dirty="0">
                <a:solidFill>
                  <a:srgbClr val="282828"/>
                </a:solidFill>
                <a:latin typeface="Lato" panose="020F0502020204030203" pitchFamily="34" charset="0"/>
                <a:ea typeface="Lato" panose="020F0502020204030203" pitchFamily="34" charset="0"/>
                <a:cs typeface="Lato" panose="020F0502020204030203" pitchFamily="34" charset="0"/>
              </a:rPr>
              <a:t>SciLifeLab Research Data Management (RDM) Guidelines is a web porta</a:t>
            </a:r>
            <a:r>
              <a:rPr lang="sv-SE" sz="2000" dirty="0">
                <a:solidFill>
                  <a:srgbClr val="282828"/>
                </a:solidFill>
                <a:latin typeface="Lato" panose="020F0502020204030203" pitchFamily="34" charset="0"/>
                <a:ea typeface="Lato" panose="020F0502020204030203" pitchFamily="34" charset="0"/>
                <a:cs typeface="Lato" panose="020F0502020204030203" pitchFamily="34" charset="0"/>
              </a:rPr>
              <a:t>l focused o ”good examples” on how research data can adhere to the FAIR-principles. </a:t>
            </a:r>
            <a:r>
              <a:rPr lang="sv-SE" sz="2000" dirty="0">
                <a:solidFill>
                  <a:srgbClr val="484848"/>
                </a:solidFill>
                <a:latin typeface="Lato" panose="020F0502020204030203" pitchFamily="34" charset="0"/>
                <a:ea typeface="Lato" panose="020F0502020204030203" pitchFamily="34" charset="0"/>
                <a:cs typeface="Lato" panose="020F0502020204030203" pitchFamily="34" charset="0"/>
              </a:rPr>
              <a:t>Information about data sharing and how to maximise </a:t>
            </a:r>
            <a:r>
              <a:rPr lang="sv-SE" sz="2000" dirty="0">
                <a:solidFill>
                  <a:srgbClr val="282828"/>
                </a:solidFill>
                <a:latin typeface="Lato" panose="020F0502020204030203" pitchFamily="34" charset="0"/>
                <a:ea typeface="Lato" panose="020F0502020204030203" pitchFamily="34" charset="0"/>
                <a:cs typeface="Lato" panose="020F0502020204030203" pitchFamily="34" charset="0"/>
              </a:rPr>
              <a:t>the value of the research data that is produced in each step of the data life cycle. </a:t>
            </a:r>
            <a:endParaRPr lang="sv-SE" sz="2000" i="0" dirty="0">
              <a:solidFill>
                <a:srgbClr val="282828"/>
              </a:solidFill>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defRPr/>
            </a:pPr>
            <a:r>
              <a:rPr lang="sv-SE" sz="2000" dirty="0">
                <a:solidFill>
                  <a:srgbClr val="282828"/>
                </a:solidFill>
                <a:latin typeface="Lato" panose="020F0502020204030203" pitchFamily="34" charset="0"/>
                <a:ea typeface="Lato" panose="020F0502020204030203" pitchFamily="34" charset="0"/>
                <a:cs typeface="Lato" panose="020F0502020204030203" pitchFamily="34" charset="0"/>
              </a:rPr>
              <a:t>Information hub for RDM f</a:t>
            </a:r>
            <a:r>
              <a:rPr lang="sv-SE" sz="2000" i="0" dirty="0">
                <a:solidFill>
                  <a:srgbClr val="282828"/>
                </a:solidFill>
                <a:latin typeface="Lato" panose="020F0502020204030203" pitchFamily="34" charset="0"/>
                <a:ea typeface="Lato" panose="020F0502020204030203" pitchFamily="34" charset="0"/>
                <a:cs typeface="Lato" panose="020F0502020204030203" pitchFamily="34" charset="0"/>
              </a:rPr>
              <a:t>ocused on </a:t>
            </a:r>
            <a:r>
              <a:rPr lang="sv-SE" sz="2000" dirty="0">
                <a:solidFill>
                  <a:srgbClr val="282828"/>
                </a:solidFill>
                <a:latin typeface="Lato" panose="020F0502020204030203" pitchFamily="34" charset="0"/>
                <a:ea typeface="Lato" panose="020F0502020204030203" pitchFamily="34" charset="0"/>
                <a:cs typeface="Lato" panose="020F0502020204030203" pitchFamily="34" charset="0"/>
              </a:rPr>
              <a:t>på life science research from a Swedish perspective.</a:t>
            </a:r>
          </a:p>
          <a:p>
            <a:pPr marL="342900" indent="-342900" algn="l">
              <a:buFont typeface="Arial" panose="020B0604020202020204" pitchFamily="34" charset="0"/>
              <a:buChar char="•"/>
              <a:defRPr/>
            </a:pPr>
            <a:r>
              <a:rPr lang="sv-SE" sz="2000" i="0" dirty="0">
                <a:solidFill>
                  <a:srgbClr val="282828"/>
                </a:solidFill>
                <a:latin typeface="Lato" panose="020F0502020204030203" pitchFamily="34" charset="0"/>
                <a:ea typeface="Lato" panose="020F0502020204030203" pitchFamily="34" charset="0"/>
                <a:cs typeface="Lato" panose="020F0502020204030203" pitchFamily="34" charset="0"/>
              </a:rPr>
              <a:t>Helpdesk with a </a:t>
            </a:r>
            <a:r>
              <a:rPr lang="sv-SE" sz="2000" dirty="0">
                <a:solidFill>
                  <a:srgbClr val="282828"/>
                </a:solidFill>
                <a:latin typeface="Lato" panose="020F0502020204030203" pitchFamily="34" charset="0"/>
                <a:ea typeface="Lato" panose="020F0502020204030203" pitchFamily="34" charset="0"/>
                <a:cs typeface="Lato" panose="020F0502020204030203" pitchFamily="34" charset="0"/>
              </a:rPr>
              <a:t>dedicated team</a:t>
            </a:r>
            <a:r>
              <a:rPr lang="sv-SE" sz="2000" i="0" dirty="0">
                <a:solidFill>
                  <a:srgbClr val="282828"/>
                </a:solidFill>
                <a:latin typeface="Lato" panose="020F0502020204030203" pitchFamily="34" charset="0"/>
                <a:ea typeface="Lato" panose="020F0502020204030203" pitchFamily="34" charset="0"/>
                <a:cs typeface="Lato" panose="020F0502020204030203" pitchFamily="34" charset="0"/>
              </a:rPr>
              <a:t> </a:t>
            </a:r>
            <a:r>
              <a:rPr lang="sv-SE" sz="2000" dirty="0">
                <a:solidFill>
                  <a:srgbClr val="282828"/>
                </a:solidFill>
                <a:latin typeface="Lato" panose="020F0502020204030203" pitchFamily="34" charset="0"/>
                <a:ea typeface="Lato" panose="020F0502020204030203" pitchFamily="34" charset="0"/>
                <a:cs typeface="Lato" panose="020F0502020204030203" pitchFamily="34" charset="0"/>
              </a:rPr>
              <a:t>offering individual support. </a:t>
            </a:r>
          </a:p>
          <a:p>
            <a:pPr algn="l">
              <a:defRPr/>
            </a:pPr>
            <a:endParaRPr lang="sv-SE" sz="2000" dirty="0">
              <a:solidFill>
                <a:srgbClr val="282828"/>
              </a:solidFill>
              <a:latin typeface="Lato" panose="020F0502020204030203" pitchFamily="34" charset="0"/>
              <a:ea typeface="Lato" panose="020F0502020204030203" pitchFamily="34" charset="0"/>
              <a:cs typeface="Lato" panose="020F0502020204030203" pitchFamily="34" charset="0"/>
            </a:endParaRPr>
          </a:p>
          <a:p>
            <a:pPr marL="342900" indent="-342900" algn="l">
              <a:buFont typeface="Arial" panose="020B0604020202020204" pitchFamily="34" charset="0"/>
              <a:buChar char="•"/>
              <a:defRPr/>
            </a:pPr>
            <a:r>
              <a:rPr lang="sv-SE" sz="2000" dirty="0">
                <a:solidFill>
                  <a:srgbClr val="282828"/>
                </a:solidFill>
                <a:latin typeface="Lato" panose="020F0502020204030203" pitchFamily="34" charset="0"/>
                <a:ea typeface="Lato" panose="020F0502020204030203" pitchFamily="34" charset="0"/>
                <a:cs typeface="Lato" panose="020F0502020204030203" pitchFamily="34" charset="0"/>
              </a:rPr>
              <a:t>D</a:t>
            </a:r>
            <a:r>
              <a:rPr lang="sv-SE" sz="2000" i="0" dirty="0">
                <a:solidFill>
                  <a:srgbClr val="282828"/>
                </a:solidFill>
                <a:latin typeface="Lato" panose="020F0502020204030203" pitchFamily="34" charset="0"/>
                <a:ea typeface="Lato" panose="020F0502020204030203" pitchFamily="34" charset="0"/>
                <a:cs typeface="Lato" panose="020F0502020204030203" pitchFamily="34" charset="0"/>
              </a:rPr>
              <a:t>eveloped </a:t>
            </a:r>
            <a:r>
              <a:rPr lang="sv-SE" sz="2000" dirty="0">
                <a:solidFill>
                  <a:srgbClr val="282828"/>
                </a:solidFill>
                <a:latin typeface="Lato" panose="020F0502020204030203" pitchFamily="34" charset="0"/>
                <a:ea typeface="Lato" panose="020F0502020204030203" pitchFamily="34" charset="0"/>
                <a:cs typeface="Lato" panose="020F0502020204030203" pitchFamily="34" charset="0"/>
              </a:rPr>
              <a:t>and maintained </a:t>
            </a:r>
            <a:r>
              <a:rPr lang="sv-SE" sz="2000" i="0" dirty="0">
                <a:solidFill>
                  <a:srgbClr val="282828"/>
                </a:solidFill>
                <a:latin typeface="Lato" panose="020F0502020204030203" pitchFamily="34" charset="0"/>
                <a:ea typeface="Lato" panose="020F0502020204030203" pitchFamily="34" charset="0"/>
                <a:cs typeface="Lato" panose="020F0502020204030203" pitchFamily="34" charset="0"/>
              </a:rPr>
              <a:t>in collaboration </a:t>
            </a:r>
            <a:r>
              <a:rPr lang="sv-SE" sz="2000" dirty="0">
                <a:solidFill>
                  <a:srgbClr val="282828"/>
                </a:solidFill>
                <a:latin typeface="Lato" panose="020F0502020204030203" pitchFamily="34" charset="0"/>
                <a:ea typeface="Lato" panose="020F0502020204030203" pitchFamily="34" charset="0"/>
                <a:cs typeface="Lato" panose="020F0502020204030203" pitchFamily="34" charset="0"/>
              </a:rPr>
              <a:t>with </a:t>
            </a:r>
            <a:r>
              <a:rPr lang="sv-SE" sz="2000" i="0" dirty="0">
                <a:solidFill>
                  <a:srgbClr val="282828"/>
                </a:solidFill>
                <a:latin typeface="Lato" panose="020F0502020204030203" pitchFamily="34" charset="0"/>
                <a:ea typeface="Lato" panose="020F0502020204030203" pitchFamily="34" charset="0"/>
                <a:cs typeface="Lato" panose="020F0502020204030203" pitchFamily="34" charset="0"/>
              </a:rPr>
              <a:t>NBIS. Launced in September 2022. </a:t>
            </a:r>
            <a:endParaRPr sz="2000" dirty="0">
              <a:latin typeface="Lato" panose="020F0502020204030203" pitchFamily="34" charset="0"/>
              <a:ea typeface="Lato" panose="020F0502020204030203" pitchFamily="34" charset="0"/>
              <a:cs typeface="Lato" panose="020F0502020204030203" pitchFamily="34" charset="0"/>
            </a:endParaRPr>
          </a:p>
        </p:txBody>
      </p:sp>
      <p:sp>
        <p:nvSpPr>
          <p:cNvPr id="10" name="textruta 9"/>
          <p:cNvSpPr txBox="1"/>
          <p:nvPr/>
        </p:nvSpPr>
        <p:spPr bwMode="auto">
          <a:xfrm>
            <a:off x="464948" y="5466739"/>
            <a:ext cx="5316013" cy="1261884"/>
          </a:xfrm>
          <a:prstGeom prst="rect">
            <a:avLst/>
          </a:prstGeom>
          <a:noFill/>
        </p:spPr>
        <p:txBody>
          <a:bodyPr wrap="square" rtlCol="0">
            <a:spAutoFit/>
          </a:bodyPr>
          <a:lstStyle/>
          <a:p>
            <a:pPr>
              <a:defRPr/>
            </a:pPr>
            <a:endParaRPr lang="sv-SE" sz="1800" u="none" strike="noStrike" dirty="0">
              <a:solidFill>
                <a:srgbClr val="282828"/>
              </a:solidFill>
              <a:latin typeface="Arial"/>
              <a:ea typeface="Arial"/>
            </a:endParaRPr>
          </a:p>
          <a:p>
            <a:pPr marL="0" indent="0">
              <a:buNone/>
              <a:defRPr/>
            </a:pPr>
            <a:r>
              <a:rPr lang="sv-SE" sz="2000" b="0" i="0" u="sng" strike="noStrike" dirty="0">
                <a:solidFill>
                  <a:srgbClr val="075A63"/>
                </a:solidFill>
                <a:latin typeface="Lato" panose="020F0502020204030203" pitchFamily="34" charset="0"/>
                <a:ea typeface="Lato" panose="020F0502020204030203" pitchFamily="34" charset="0"/>
                <a:cs typeface="Lato" panose="020F0502020204030203" pitchFamily="34" charset="0"/>
                <a:hlinkClick r:id="rId3" tooltip="https://data-guidelines.scilifelab.se/"/>
              </a:rPr>
              <a:t>data-guidelines.scilifelab.se/</a:t>
            </a:r>
            <a:r>
              <a:rPr lang="sv-SE" sz="2000" b="0" i="0" dirty="0">
                <a:solidFill>
                  <a:srgbClr val="282828"/>
                </a:solidFill>
                <a:latin typeface="Lato" panose="020F0502020204030203" pitchFamily="34" charset="0"/>
                <a:ea typeface="Lato" panose="020F0502020204030203" pitchFamily="34" charset="0"/>
                <a:cs typeface="Lato" panose="020F0502020204030203" pitchFamily="34" charset="0"/>
              </a:rPr>
              <a:t> </a:t>
            </a:r>
          </a:p>
          <a:p>
            <a:pPr marL="0" indent="0">
              <a:buNone/>
              <a:defRPr/>
            </a:pPr>
            <a:r>
              <a:rPr lang="sv-SE" sz="2000" dirty="0">
                <a:solidFill>
                  <a:srgbClr val="282828"/>
                </a:solidFill>
                <a:latin typeface="Lato" panose="020F0502020204030203" pitchFamily="34" charset="0"/>
                <a:ea typeface="Lato" panose="020F0502020204030203" pitchFamily="34" charset="0"/>
                <a:cs typeface="Lato" panose="020F0502020204030203" pitchFamily="34" charset="0"/>
              </a:rPr>
              <a:t>For support: </a:t>
            </a:r>
            <a:r>
              <a:rPr lang="sv-SE" sz="2000" dirty="0">
                <a:solidFill>
                  <a:srgbClr val="282828"/>
                </a:solidFill>
                <a:latin typeface="Lato" panose="020F0502020204030203" pitchFamily="34" charset="0"/>
                <a:ea typeface="Lato" panose="020F0502020204030203" pitchFamily="34" charset="0"/>
                <a:cs typeface="Lato" panose="020F0502020204030203" pitchFamily="34" charset="0"/>
                <a:hlinkClick r:id="rId4"/>
              </a:rPr>
              <a:t>data-management@scilifelab.se</a:t>
            </a:r>
            <a:r>
              <a:rPr lang="sv-SE" sz="2000" dirty="0">
                <a:solidFill>
                  <a:srgbClr val="282828"/>
                </a:solidFill>
                <a:latin typeface="Lato" panose="020F0502020204030203" pitchFamily="34" charset="0"/>
                <a:ea typeface="Lato" panose="020F0502020204030203" pitchFamily="34" charset="0"/>
                <a:cs typeface="Lato" panose="020F0502020204030203" pitchFamily="34" charset="0"/>
              </a:rPr>
              <a:t> </a:t>
            </a:r>
            <a:endParaRPr sz="2000" dirty="0">
              <a:latin typeface="Lato" panose="020F0502020204030203" pitchFamily="34" charset="0"/>
              <a:ea typeface="Lato" panose="020F0502020204030203" pitchFamily="34" charset="0"/>
              <a:cs typeface="Lato" panose="020F0502020204030203" pitchFamily="34" charset="0"/>
            </a:endParaRPr>
          </a:p>
          <a:p>
            <a:pPr>
              <a:defRPr/>
            </a:pPr>
            <a:endParaRPr lang="sv-SE" dirty="0"/>
          </a:p>
        </p:txBody>
      </p:sp>
      <p:pic>
        <p:nvPicPr>
          <p:cNvPr id="2" name="Picture 2" descr="NBIS - National Bioinformatics Infrastructure Sweden">
            <a:extLst>
              <a:ext uri="{FF2B5EF4-FFF2-40B4-BE49-F238E27FC236}">
                <a16:creationId xmlns:a16="http://schemas.microsoft.com/office/drawing/2014/main" id="{2FB3ECC0-7A6B-1A77-4B17-4C7BEBB0654A}"/>
              </a:ext>
            </a:extLst>
          </p:cNvPr>
          <p:cNvPicPr>
            <a:picLocks noChangeAspect="1" noChangeArrowheads="1"/>
          </p:cNvPicPr>
          <p:nvPr/>
        </p:nvPicPr>
        <p:blipFill>
          <a:blip r:embed="rId5"/>
          <a:stretch/>
        </p:blipFill>
        <p:spPr bwMode="auto">
          <a:xfrm>
            <a:off x="9959015" y="5797172"/>
            <a:ext cx="1623806" cy="869896"/>
          </a:xfrm>
          <a:prstGeom prst="rect">
            <a:avLst/>
          </a:prstGeom>
          <a:noFill/>
        </p:spPr>
      </p:pic>
      <p:pic>
        <p:nvPicPr>
          <p:cNvPr id="5" name="Bild 4">
            <a:extLst>
              <a:ext uri="{FF2B5EF4-FFF2-40B4-BE49-F238E27FC236}">
                <a16:creationId xmlns:a16="http://schemas.microsoft.com/office/drawing/2014/main" id="{64D4DB23-800A-B021-EA22-AFF8FC93064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647280" y="5797172"/>
            <a:ext cx="763761" cy="763761"/>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4" name="Google Shape;464;g2473c6213da_0_2159"/>
          <p:cNvSpPr txBox="1"/>
          <p:nvPr/>
        </p:nvSpPr>
        <p:spPr>
          <a:xfrm>
            <a:off x="5887286" y="1657103"/>
            <a:ext cx="5466514" cy="4031843"/>
          </a:xfrm>
          <a:prstGeom prst="rect">
            <a:avLst/>
          </a:prstGeom>
          <a:noFill/>
          <a:ln>
            <a:noFill/>
          </a:ln>
        </p:spPr>
        <p:txBody>
          <a:bodyPr spcFirstLastPara="1" wrap="square" lIns="91425" tIns="91425" rIns="91425" bIns="91425" anchor="t" anchorCtr="0">
            <a:spAutoFit/>
          </a:bodyPr>
          <a:lstStyle/>
          <a:p>
            <a:pPr marL="457200" marR="0" lvl="0" indent="-355600" algn="l" rtl="0">
              <a:lnSpc>
                <a:spcPct val="100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Institutional instance of </a:t>
            </a:r>
            <a:r>
              <a:rPr lang="en-US" sz="2000" b="0" i="0" u="sng" strike="noStrike" cap="none" dirty="0">
                <a:solidFill>
                  <a:schemeClr val="dk2"/>
                </a:solidFill>
                <a:latin typeface="Lato" panose="020F0502020204030203" pitchFamily="34" charset="0"/>
                <a:ea typeface="Lato" panose="020F0502020204030203" pitchFamily="34" charset="0"/>
                <a:cs typeface="Lato" panose="020F0502020204030203" pitchFamily="34" charset="0"/>
                <a:sym typeface="Arial"/>
                <a:hlinkClick r:id="rId3">
                  <a:extLst>
                    <a:ext uri="{A12FA001-AC4F-418D-AE19-62706E023703}">
                      <ahyp:hlinkClr xmlns:ahyp="http://schemas.microsoft.com/office/drawing/2018/hyperlinkcolor" val="tx"/>
                    </a:ext>
                  </a:extLst>
                </a:hlinkClick>
              </a:rPr>
              <a:t>FigShare</a:t>
            </a:r>
            <a:r>
              <a:rPr lang="en-US" sz="20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 </a:t>
            </a:r>
            <a:r>
              <a:rPr lang="sv-SE" sz="2000" dirty="0">
                <a:latin typeface="Lato" panose="020F0502020204030203" pitchFamily="34" charset="0"/>
                <a:ea typeface="Lato" panose="020F0502020204030203" pitchFamily="34" charset="0"/>
                <a:cs typeface="Lato" panose="020F0502020204030203" pitchFamily="34" charset="0"/>
              </a:rPr>
              <a:t> </a:t>
            </a:r>
            <a:endParaRPr sz="2000" b="1"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457200" marR="0" lvl="0" indent="-355600" algn="l" rtl="0">
              <a:lnSpc>
                <a:spcPct val="100000"/>
              </a:lnSpc>
              <a:spcBef>
                <a:spcPts val="1000"/>
              </a:spcBef>
              <a:spcAft>
                <a:spcPts val="1000"/>
              </a:spcAft>
              <a:buClr>
                <a:schemeClr val="dk1"/>
              </a:buClr>
              <a:buSzPts val="2000"/>
              <a:buFont typeface="Arial"/>
              <a:buChar char="●"/>
            </a:pPr>
            <a:r>
              <a:rPr lang="en-US" sz="2000" b="1"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Arial"/>
              </a:rPr>
              <a:t>Available for researchers</a:t>
            </a:r>
            <a:r>
              <a:rPr lang="en-US" sz="20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Arial"/>
              </a:rPr>
              <a:t> affiliated to all Swedish universities and institutes working </a:t>
            </a:r>
            <a:r>
              <a:rPr lang="en-US" sz="2000" b="1"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Arial"/>
              </a:rPr>
              <a:t>within SciLifeLab’s areas of activity</a:t>
            </a:r>
            <a:endParaRPr lang="en-US" sz="2000" dirty="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a:p>
            <a:pPr marL="457200" marR="0" lvl="0" indent="-355600" algn="l" rtl="0">
              <a:lnSpc>
                <a:spcPct val="100000"/>
              </a:lnSpc>
              <a:spcBef>
                <a:spcPts val="1000"/>
              </a:spcBef>
              <a:spcAft>
                <a:spcPts val="1000"/>
              </a:spcAft>
              <a:buClr>
                <a:schemeClr val="dk1"/>
              </a:buClr>
              <a:buSzPts val="2000"/>
              <a:buFont typeface="Arial"/>
              <a:buChar char="●"/>
            </a:pPr>
            <a:r>
              <a:rPr lang="sv-SE" sz="2000" b="0" i="0" u="none" strike="noStrike" cap="none" spc="0" dirty="0" err="1">
                <a:ln>
                  <a:noFill/>
                </a:ln>
                <a:solidFill>
                  <a:srgbClr val="000000"/>
                </a:solidFill>
                <a:latin typeface="Lato" panose="020F0502020204030203" pitchFamily="34" charset="0"/>
                <a:ea typeface="Lato" panose="020F0502020204030203" pitchFamily="34" charset="0"/>
                <a:cs typeface="Lato" panose="020F0502020204030203" pitchFamily="34" charset="0"/>
              </a:rPr>
              <a:t>Possible</a:t>
            </a:r>
            <a:r>
              <a:rPr lang="sv-SE" sz="2000" b="0" i="0" u="none" strike="noStrike" cap="none" spc="0" dirty="0">
                <a:ln>
                  <a:noFill/>
                </a:ln>
                <a:solidFill>
                  <a:srgbClr val="000000"/>
                </a:solidFill>
                <a:latin typeface="Lato" panose="020F0502020204030203" pitchFamily="34" charset="0"/>
                <a:ea typeface="Lato" panose="020F0502020204030203" pitchFamily="34" charset="0"/>
                <a:cs typeface="Lato" panose="020F0502020204030203" pitchFamily="34" charset="0"/>
              </a:rPr>
              <a:t> to apply for a li</a:t>
            </a:r>
            <a:r>
              <a:rPr lang="sv-SE" sz="2000" dirty="0">
                <a:solidFill>
                  <a:srgbClr val="000000"/>
                </a:solidFill>
                <a:latin typeface="Lato" panose="020F0502020204030203" pitchFamily="34" charset="0"/>
                <a:ea typeface="Lato" panose="020F0502020204030203" pitchFamily="34" charset="0"/>
                <a:cs typeface="Lato" panose="020F0502020204030203" pitchFamily="34" charset="0"/>
              </a:rPr>
              <a:t>cense</a:t>
            </a:r>
            <a:r>
              <a:rPr lang="sv-SE" sz="2000" b="0" i="0" u="none" strike="noStrike" cap="none" spc="0" dirty="0">
                <a:ln>
                  <a:noFill/>
                </a:ln>
                <a:solidFill>
                  <a:srgbClr val="000000"/>
                </a:solidFill>
                <a:latin typeface="Lato" panose="020F0502020204030203" pitchFamily="34" charset="0"/>
                <a:ea typeface="Lato" panose="020F0502020204030203" pitchFamily="34" charset="0"/>
                <a:cs typeface="Lato" panose="020F0502020204030203" pitchFamily="34" charset="0"/>
              </a:rPr>
              <a:t> </a:t>
            </a:r>
            <a:r>
              <a:rPr lang="sv-SE" sz="2000" dirty="0">
                <a:solidFill>
                  <a:srgbClr val="000000"/>
                </a:solidFill>
                <a:latin typeface="Lato" panose="020F0502020204030203" pitchFamily="34" charset="0"/>
                <a:ea typeface="Lato" panose="020F0502020204030203" pitchFamily="34" charset="0"/>
                <a:cs typeface="Lato" panose="020F0502020204030203" pitchFamily="34" charset="0"/>
              </a:rPr>
              <a:t>or </a:t>
            </a:r>
            <a:r>
              <a:rPr lang="sv-SE" sz="2000" b="0" i="0" u="none" strike="noStrike" cap="none" spc="0" dirty="0">
                <a:ln>
                  <a:noFill/>
                </a:ln>
                <a:solidFill>
                  <a:srgbClr val="000000"/>
                </a:solidFill>
                <a:latin typeface="Lato" panose="020F0502020204030203" pitchFamily="34" charset="0"/>
                <a:ea typeface="Lato" panose="020F0502020204030203" pitchFamily="34" charset="0"/>
                <a:cs typeface="Lato" panose="020F0502020204030203" pitchFamily="34" charset="0"/>
              </a:rPr>
              <a:t>embargo and set up</a:t>
            </a:r>
            <a:r>
              <a:rPr lang="sv-SE" sz="2000" dirty="0">
                <a:solidFill>
                  <a:srgbClr val="000000"/>
                </a:solidFill>
                <a:latin typeface="Lato" panose="020F0502020204030203" pitchFamily="34" charset="0"/>
                <a:ea typeface="Lato" panose="020F0502020204030203" pitchFamily="34" charset="0"/>
                <a:cs typeface="Lato" panose="020F0502020204030203" pitchFamily="34" charset="0"/>
              </a:rPr>
              <a:t> a </a:t>
            </a:r>
            <a:r>
              <a:rPr lang="sv-SE" sz="2000" b="0" i="0" u="none" strike="noStrike" cap="none" spc="0" dirty="0">
                <a:ln>
                  <a:noFill/>
                </a:ln>
                <a:solidFill>
                  <a:srgbClr val="000000"/>
                </a:solidFill>
                <a:latin typeface="Lato" panose="020F0502020204030203" pitchFamily="34" charset="0"/>
                <a:ea typeface="Lato" panose="020F0502020204030203" pitchFamily="34" charset="0"/>
                <a:cs typeface="Lato" panose="020F0502020204030203" pitchFamily="34" charset="0"/>
              </a:rPr>
              <a:t>metadata record-</a:t>
            </a:r>
            <a:r>
              <a:rPr lang="sv-SE" sz="2000" b="0" i="0" u="none" strike="noStrike" cap="none" spc="0" dirty="0" err="1">
                <a:ln>
                  <a:noFill/>
                </a:ln>
                <a:solidFill>
                  <a:srgbClr val="000000"/>
                </a:solidFill>
                <a:latin typeface="Lato" panose="020F0502020204030203" pitchFamily="34" charset="0"/>
                <a:ea typeface="Lato" panose="020F0502020204030203" pitchFamily="34" charset="0"/>
                <a:cs typeface="Lato" panose="020F0502020204030203" pitchFamily="34" charset="0"/>
              </a:rPr>
              <a:t>only</a:t>
            </a:r>
            <a:r>
              <a:rPr lang="sv-SE" sz="2000" b="0" i="0" u="none" strike="noStrike" cap="none" spc="0" dirty="0">
                <a:ln>
                  <a:noFill/>
                </a:ln>
                <a:solidFill>
                  <a:srgbClr val="000000"/>
                </a:solidFill>
                <a:latin typeface="Lato" panose="020F0502020204030203" pitchFamily="34" charset="0"/>
                <a:ea typeface="Lato" panose="020F0502020204030203" pitchFamily="34" charset="0"/>
                <a:cs typeface="Lato" panose="020F0502020204030203" pitchFamily="34" charset="0"/>
              </a:rPr>
              <a:t>.</a:t>
            </a:r>
            <a:endParaRPr lang="en-US" sz="2000" spc="0" dirty="0">
              <a:ln>
                <a:noFill/>
              </a:ln>
              <a:solidFill>
                <a:schemeClr val="dk1"/>
              </a:solidFill>
              <a:latin typeface="Lato" panose="020F0502020204030203" pitchFamily="34" charset="0"/>
              <a:ea typeface="Lato" panose="020F0502020204030203" pitchFamily="34" charset="0"/>
              <a:cs typeface="Lato" panose="020F0502020204030203" pitchFamily="34" charset="0"/>
              <a:sym typeface="Arial"/>
            </a:endParaRPr>
          </a:p>
          <a:p>
            <a:pPr marL="457200" marR="0" lvl="0" indent="-355600" algn="l" rtl="0">
              <a:lnSpc>
                <a:spcPct val="100000"/>
              </a:lnSpc>
              <a:spcBef>
                <a:spcPts val="1000"/>
              </a:spcBef>
              <a:spcAft>
                <a:spcPts val="1000"/>
              </a:spcAft>
              <a:buClr>
                <a:schemeClr val="dk1"/>
              </a:buClr>
              <a:buSzPts val="2000"/>
              <a:buFont typeface="Arial"/>
              <a:buChar char="●"/>
            </a:pPr>
            <a:r>
              <a:rPr lang="en-SE" sz="2000">
                <a:latin typeface="Lato" panose="020F0502020204030203" pitchFamily="34" charset="0"/>
                <a:ea typeface="Lato" panose="020F0502020204030203" pitchFamily="34" charset="0"/>
                <a:cs typeface="Lato" panose="020F0502020204030203" pitchFamily="34" charset="0"/>
              </a:rPr>
              <a:t>You can only publish what you have the right to publish. Metadata for sensitive data can be published, but not </a:t>
            </a:r>
            <a:r>
              <a:rPr lang="sv-SE" sz="2000" dirty="0">
                <a:latin typeface="Lato" panose="020F0502020204030203" pitchFamily="34" charset="0"/>
                <a:ea typeface="Lato" panose="020F0502020204030203" pitchFamily="34" charset="0"/>
                <a:cs typeface="Lato" panose="020F0502020204030203" pitchFamily="34" charset="0"/>
              </a:rPr>
              <a:t>             </a:t>
            </a:r>
            <a:r>
              <a:rPr lang="en-SE" sz="2000">
                <a:latin typeface="Lato" panose="020F0502020204030203" pitchFamily="34" charset="0"/>
                <a:ea typeface="Lato" panose="020F0502020204030203" pitchFamily="34" charset="0"/>
                <a:cs typeface="Lato" panose="020F0502020204030203" pitchFamily="34" charset="0"/>
              </a:rPr>
              <a:t>sensitive data itself.</a:t>
            </a:r>
            <a:endParaRPr lang="en-US" sz="2000" b="0" i="0" u="none" strike="noStrike" cap="none" dirty="0">
              <a:solidFill>
                <a:schemeClr val="dk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466" name="Google Shape;466;g2473c6213da_0_2159"/>
          <p:cNvSpPr txBox="1">
            <a:spLocks noGrp="1"/>
          </p:cNvSpPr>
          <p:nvPr>
            <p:ph type="title"/>
          </p:nvPr>
        </p:nvSpPr>
        <p:spPr>
          <a:xfrm>
            <a:off x="671513" y="368490"/>
            <a:ext cx="9603837" cy="8301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4400"/>
              <a:buNone/>
            </a:pPr>
            <a:r>
              <a:rPr lang="en-US" sz="4000" b="1" dirty="0">
                <a:latin typeface="Lato"/>
                <a:ea typeface="Lato"/>
                <a:cs typeface="Lato"/>
                <a:sym typeface="Lato"/>
              </a:rPr>
              <a:t>SciLifeLab Data Repository</a:t>
            </a:r>
            <a:endParaRPr sz="4000" b="1" dirty="0">
              <a:latin typeface="Lato"/>
              <a:ea typeface="Lato"/>
              <a:cs typeface="Lato"/>
              <a:sym typeface="Lato"/>
            </a:endParaRPr>
          </a:p>
        </p:txBody>
      </p:sp>
      <p:pic>
        <p:nvPicPr>
          <p:cNvPr id="5" name="Bildobjekt 4">
            <a:extLst>
              <a:ext uri="{FF2B5EF4-FFF2-40B4-BE49-F238E27FC236}">
                <a16:creationId xmlns:a16="http://schemas.microsoft.com/office/drawing/2014/main" id="{6C34DEA2-9BA0-478E-348A-DF395569CCB1}"/>
              </a:ext>
            </a:extLst>
          </p:cNvPr>
          <p:cNvPicPr>
            <a:picLocks noChangeAspect="1"/>
          </p:cNvPicPr>
          <p:nvPr/>
        </p:nvPicPr>
        <p:blipFill rotWithShape="1">
          <a:blip r:embed="rId4"/>
          <a:srcRect r="19404"/>
          <a:stretch/>
        </p:blipFill>
        <p:spPr bwMode="auto">
          <a:xfrm>
            <a:off x="467412" y="1767887"/>
            <a:ext cx="5215433" cy="3628069"/>
          </a:xfrm>
          <a:prstGeom prst="rect">
            <a:avLst/>
          </a:prstGeom>
        </p:spPr>
      </p:pic>
      <p:pic>
        <p:nvPicPr>
          <p:cNvPr id="10" name="Bild 9">
            <a:extLst>
              <a:ext uri="{FF2B5EF4-FFF2-40B4-BE49-F238E27FC236}">
                <a16:creationId xmlns:a16="http://schemas.microsoft.com/office/drawing/2014/main" id="{AE3972FF-8E5B-EE1F-9DC1-61EC7ADA9DD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8214" y="4379501"/>
            <a:ext cx="1015179" cy="1015179"/>
          </a:xfrm>
          <a:prstGeom prst="rect">
            <a:avLst/>
          </a:prstGeom>
        </p:spPr>
      </p:pic>
      <p:sp>
        <p:nvSpPr>
          <p:cNvPr id="12" name="textruta 11">
            <a:extLst>
              <a:ext uri="{FF2B5EF4-FFF2-40B4-BE49-F238E27FC236}">
                <a16:creationId xmlns:a16="http://schemas.microsoft.com/office/drawing/2014/main" id="{80A571B8-A387-4005-A015-A677704B8CD3}"/>
              </a:ext>
            </a:extLst>
          </p:cNvPr>
          <p:cNvSpPr txBox="1"/>
          <p:nvPr/>
        </p:nvSpPr>
        <p:spPr>
          <a:xfrm>
            <a:off x="467412" y="5846662"/>
            <a:ext cx="3004208" cy="461665"/>
          </a:xfrm>
          <a:prstGeom prst="rect">
            <a:avLst/>
          </a:prstGeom>
          <a:noFill/>
        </p:spPr>
        <p:txBody>
          <a:bodyPr wrap="square">
            <a:spAutoFit/>
          </a:bodyPr>
          <a:lstStyle/>
          <a:p>
            <a:r>
              <a:rPr lang="sv-SE" sz="1800" dirty="0">
                <a:solidFill>
                  <a:schemeClr val="lt1"/>
                </a:solidFill>
              </a:rPr>
              <a:t> </a:t>
            </a:r>
            <a:r>
              <a:rPr lang="sv-SE" sz="2400" dirty="0">
                <a:solidFill>
                  <a:srgbClr val="04585F"/>
                </a:solidFill>
              </a:rPr>
              <a:t>figshare.scilifelab.se</a:t>
            </a:r>
          </a:p>
        </p:txBody>
      </p:sp>
      <p:pic>
        <p:nvPicPr>
          <p:cNvPr id="15" name="Google Shape;467;g2473c6213da_0_2159">
            <a:extLst>
              <a:ext uri="{FF2B5EF4-FFF2-40B4-BE49-F238E27FC236}">
                <a16:creationId xmlns:a16="http://schemas.microsoft.com/office/drawing/2014/main" id="{3662EBD2-3365-C576-97ED-8219F2414EFF}"/>
              </a:ext>
            </a:extLst>
          </p:cNvPr>
          <p:cNvPicPr preferRelativeResize="0"/>
          <p:nvPr/>
        </p:nvPicPr>
        <p:blipFill rotWithShape="1">
          <a:blip r:embed="rId7">
            <a:alphaModFix/>
          </a:blip>
          <a:srcRect/>
          <a:stretch/>
        </p:blipFill>
        <p:spPr>
          <a:xfrm>
            <a:off x="9906000" y="4572000"/>
            <a:ext cx="2286000" cy="22860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Platshållare för innehåll 1"/>
          <p:cNvSpPr>
            <a:spLocks noGrp="1"/>
          </p:cNvSpPr>
          <p:nvPr>
            <p:ph idx="1"/>
          </p:nvPr>
        </p:nvSpPr>
        <p:spPr bwMode="auto">
          <a:xfrm>
            <a:off x="619931" y="1484784"/>
            <a:ext cx="5592062" cy="4823026"/>
          </a:xfrm>
        </p:spPr>
        <p:txBody>
          <a:bodyPr>
            <a:normAutofit/>
          </a:bodyPr>
          <a:lstStyle/>
          <a:p>
            <a:pPr>
              <a:defRPr/>
            </a:pPr>
            <a:r>
              <a:rPr lang="en-GB" sz="2000" dirty="0">
                <a:latin typeface="Lato" panose="020F0502020204030203" pitchFamily="34" charset="0"/>
                <a:ea typeface="Lato" panose="020F0502020204030203" pitchFamily="34" charset="0"/>
                <a:cs typeface="Lato" panose="020F0502020204030203" pitchFamily="34" charset="0"/>
              </a:rPr>
              <a:t>Tool to create Data Management Plans (DMPs).  SciLifeLab version of DSW.</a:t>
            </a:r>
          </a:p>
          <a:p>
            <a:pPr>
              <a:defRPr/>
            </a:pPr>
            <a:r>
              <a:rPr lang="en-GB" sz="2000" dirty="0">
                <a:latin typeface="Lato" panose="020F0502020204030203" pitchFamily="34" charset="0"/>
                <a:ea typeface="Lato" panose="020F0502020204030203" pitchFamily="34" charset="0"/>
                <a:cs typeface="Lato" panose="020F0502020204030203" pitchFamily="34" charset="0"/>
              </a:rPr>
              <a:t>The template is an interactive questionnaire specific for life science.</a:t>
            </a:r>
            <a:endParaRPr sz="2000" dirty="0">
              <a:latin typeface="Lato" panose="020F0502020204030203" pitchFamily="34" charset="0"/>
              <a:ea typeface="Lato" panose="020F0502020204030203" pitchFamily="34" charset="0"/>
              <a:cs typeface="Lato" panose="020F0502020204030203" pitchFamily="34" charset="0"/>
            </a:endParaRPr>
          </a:p>
          <a:p>
            <a:pPr>
              <a:spcBef>
                <a:spcPts val="1333"/>
              </a:spcBef>
              <a:defRPr/>
            </a:pPr>
            <a:r>
              <a:rPr lang="en-GB" sz="2000" dirty="0">
                <a:latin typeface="Lato" panose="020F0502020204030203" pitchFamily="34" charset="0"/>
                <a:ea typeface="Lato" panose="020F0502020204030203" pitchFamily="34" charset="0"/>
                <a:cs typeface="Lato" panose="020F0502020204030203" pitchFamily="34" charset="0"/>
              </a:rPr>
              <a:t>Log in using your UU university SWAM ID, </a:t>
            </a:r>
            <a:endParaRPr sz="2000" dirty="0">
              <a:latin typeface="Lato" panose="020F0502020204030203" pitchFamily="34" charset="0"/>
              <a:ea typeface="Lato" panose="020F0502020204030203" pitchFamily="34" charset="0"/>
              <a:cs typeface="Lato" panose="020F0502020204030203" pitchFamily="34" charset="0"/>
            </a:endParaRPr>
          </a:p>
          <a:p>
            <a:pPr>
              <a:spcBef>
                <a:spcPts val="1333"/>
              </a:spcBef>
              <a:defRPr/>
            </a:pPr>
            <a:r>
              <a:rPr lang="en-GB" sz="2000" dirty="0">
                <a:latin typeface="Lato" panose="020F0502020204030203" pitchFamily="34" charset="0"/>
                <a:ea typeface="Lato" panose="020F0502020204030203" pitchFamily="34" charset="0"/>
                <a:cs typeface="Lato" panose="020F0502020204030203" pitchFamily="34" charset="0"/>
              </a:rPr>
              <a:t>Possibility to collaborate, edit, versioning, and export to different file using the template. </a:t>
            </a:r>
            <a:endParaRPr sz="2000" dirty="0">
              <a:latin typeface="Lato" panose="020F0502020204030203" pitchFamily="34" charset="0"/>
              <a:ea typeface="Lato" panose="020F0502020204030203" pitchFamily="34" charset="0"/>
              <a:cs typeface="Lato" panose="020F0502020204030203" pitchFamily="34" charset="0"/>
            </a:endParaRPr>
          </a:p>
          <a:p>
            <a:pPr>
              <a:spcBef>
                <a:spcPts val="1333"/>
              </a:spcBef>
              <a:spcAft>
                <a:spcPts val="800"/>
              </a:spcAft>
              <a:defRPr/>
            </a:pPr>
            <a:r>
              <a:rPr lang="en-GB" sz="2000" dirty="0">
                <a:latin typeface="Lato" panose="020F0502020204030203" pitchFamily="34" charset="0"/>
                <a:ea typeface="Lato" panose="020F0502020204030203" pitchFamily="34" charset="0"/>
                <a:cs typeface="Lato" panose="020F0502020204030203" pitchFamily="34" charset="0"/>
              </a:rPr>
              <a:t>Specific template and quiz that is adapted to national funders eg. Swedish Research Council and international funders eg.H2020 for DMPs. </a:t>
            </a:r>
          </a:p>
          <a:p>
            <a:pPr>
              <a:spcBef>
                <a:spcPts val="1333"/>
              </a:spcBef>
              <a:spcAft>
                <a:spcPts val="800"/>
              </a:spcAft>
              <a:defRPr/>
            </a:pPr>
            <a:r>
              <a:rPr lang="en-GB" sz="2000" dirty="0">
                <a:latin typeface="Lato" panose="020F0502020204030203" pitchFamily="34" charset="0"/>
                <a:ea typeface="Lato" panose="020F0502020204030203" pitchFamily="34" charset="0"/>
                <a:cs typeface="Lato" panose="020F0502020204030203" pitchFamily="34" charset="0"/>
              </a:rPr>
              <a:t>Supported by a dedicated support team.</a:t>
            </a:r>
            <a:endParaRPr sz="2000" dirty="0">
              <a:latin typeface="Lato" panose="020F0502020204030203" pitchFamily="34" charset="0"/>
              <a:ea typeface="Lato" panose="020F0502020204030203" pitchFamily="34" charset="0"/>
              <a:cs typeface="Lato" panose="020F0502020204030203" pitchFamily="34" charset="0"/>
            </a:endParaRPr>
          </a:p>
          <a:p>
            <a:pPr marL="0" indent="0">
              <a:buNone/>
              <a:defRPr/>
            </a:pPr>
            <a:endParaRPr lang="sv-SE" dirty="0"/>
          </a:p>
        </p:txBody>
      </p:sp>
      <p:sp>
        <p:nvSpPr>
          <p:cNvPr id="3" name="Rubrik 2"/>
          <p:cNvSpPr>
            <a:spLocks noGrp="1"/>
          </p:cNvSpPr>
          <p:nvPr>
            <p:ph type="title"/>
          </p:nvPr>
        </p:nvSpPr>
        <p:spPr bwMode="auto"/>
        <p:txBody>
          <a:bodyPr>
            <a:normAutofit/>
          </a:bodyPr>
          <a:lstStyle/>
          <a:p>
            <a:pPr>
              <a:defRPr/>
            </a:pPr>
            <a:r>
              <a:rPr lang="en-GB" sz="4000" b="1" dirty="0">
                <a:latin typeface="Lato" panose="020F0502020204030203" pitchFamily="34" charset="0"/>
                <a:ea typeface="Lato" panose="020F0502020204030203" pitchFamily="34" charset="0"/>
                <a:cs typeface="Lato" panose="020F0502020204030203" pitchFamily="34" charset="0"/>
              </a:rPr>
              <a:t>Data Stewardship Wizard</a:t>
            </a:r>
            <a:endParaRPr lang="sv-SE" sz="4000" b="1" dirty="0">
              <a:latin typeface="Lato" panose="020F0502020204030203" pitchFamily="34" charset="0"/>
              <a:ea typeface="Lato" panose="020F0502020204030203" pitchFamily="34" charset="0"/>
              <a:cs typeface="Lato" panose="020F0502020204030203" pitchFamily="34" charset="0"/>
            </a:endParaRPr>
          </a:p>
        </p:txBody>
      </p:sp>
      <p:pic>
        <p:nvPicPr>
          <p:cNvPr id="4" name="Bildobjekt 3"/>
          <p:cNvPicPr>
            <a:picLocks noChangeAspect="1"/>
          </p:cNvPicPr>
          <p:nvPr/>
        </p:nvPicPr>
        <p:blipFill>
          <a:blip r:embed="rId2"/>
          <a:stretch/>
        </p:blipFill>
        <p:spPr bwMode="auto">
          <a:xfrm>
            <a:off x="6449204" y="1728786"/>
            <a:ext cx="5536400" cy="3590437"/>
          </a:xfrm>
          <a:prstGeom prst="rect">
            <a:avLst/>
          </a:prstGeom>
          <a:ln>
            <a:solidFill>
              <a:schemeClr val="tx1"/>
            </a:solidFill>
          </a:ln>
          <a:effectLst>
            <a:outerShdw blurRad="50800" dist="38100" dir="2700000" algn="tl" rotWithShape="0">
              <a:prstClr val="black">
                <a:alpha val="40000"/>
              </a:prstClr>
            </a:outerShdw>
          </a:effectLst>
        </p:spPr>
      </p:pic>
      <p:pic>
        <p:nvPicPr>
          <p:cNvPr id="1025" name="Picture 1" descr="page1image518421920"/>
          <p:cNvPicPr>
            <a:picLocks noChangeAspect="1" noChangeArrowheads="1"/>
          </p:cNvPicPr>
          <p:nvPr/>
        </p:nvPicPr>
        <p:blipFill>
          <a:blip r:embed="rId3"/>
          <a:stretch/>
        </p:blipFill>
        <p:spPr bwMode="auto">
          <a:xfrm>
            <a:off x="9406890" y="400956"/>
            <a:ext cx="1290245" cy="696323"/>
          </a:xfrm>
          <a:prstGeom prst="rect">
            <a:avLst/>
          </a:prstGeom>
          <a:noFill/>
        </p:spPr>
      </p:pic>
      <p:pic>
        <p:nvPicPr>
          <p:cNvPr id="9" name="Bildobjekt 8"/>
          <p:cNvPicPr>
            <a:picLocks noChangeAspect="1"/>
          </p:cNvPicPr>
          <p:nvPr/>
        </p:nvPicPr>
        <p:blipFill>
          <a:blip r:embed="rId4"/>
          <a:srcRect l="55749" t="11296" r="7176" b="13105"/>
          <a:stretch/>
        </p:blipFill>
        <p:spPr bwMode="auto">
          <a:xfrm>
            <a:off x="8340323" y="3429000"/>
            <a:ext cx="3408070" cy="3590437"/>
          </a:xfrm>
          <a:prstGeom prst="rect">
            <a:avLst/>
          </a:prstGeom>
          <a:ln>
            <a:solidFill>
              <a:schemeClr val="tx1"/>
            </a:solidFill>
          </a:ln>
        </p:spPr>
      </p:pic>
      <p:pic>
        <p:nvPicPr>
          <p:cNvPr id="10" name="Bildobjekt 9"/>
          <p:cNvPicPr>
            <a:picLocks noChangeAspect="1"/>
          </p:cNvPicPr>
          <p:nvPr/>
        </p:nvPicPr>
        <p:blipFill>
          <a:blip r:embed="rId5"/>
          <a:srcRect l="34457" t="17362" r="32191" b="39788"/>
          <a:stretch/>
        </p:blipFill>
        <p:spPr bwMode="auto">
          <a:xfrm>
            <a:off x="6449204" y="5013176"/>
            <a:ext cx="2297489" cy="1844824"/>
          </a:xfrm>
          <a:prstGeom prst="rect">
            <a:avLst/>
          </a:prstGeom>
          <a:ln>
            <a:solidFill>
              <a:schemeClr val="tx1"/>
            </a:solidFill>
          </a:ln>
        </p:spPr>
      </p:pic>
      <p:sp>
        <p:nvSpPr>
          <p:cNvPr id="5" name="Rectangle 4">
            <a:extLst>
              <a:ext uri="{FF2B5EF4-FFF2-40B4-BE49-F238E27FC236}">
                <a16:creationId xmlns:a16="http://schemas.microsoft.com/office/drawing/2014/main" id="{E01703D2-D5E0-160E-EB7D-81BA569E4DFE}"/>
              </a:ext>
            </a:extLst>
          </p:cNvPr>
          <p:cNvSpPr/>
          <p:nvPr/>
        </p:nvSpPr>
        <p:spPr>
          <a:xfrm>
            <a:off x="785032" y="6075336"/>
            <a:ext cx="10515600" cy="1015663"/>
          </a:xfrm>
          <a:prstGeom prst="rect">
            <a:avLst/>
          </a:prstGeom>
        </p:spPr>
        <p:txBody>
          <a:bodyPr wrap="square">
            <a:spAutoFit/>
          </a:bodyPr>
          <a:lstStyle/>
          <a:p>
            <a:r>
              <a:rPr lang="en-SE" sz="2000">
                <a:latin typeface="Lato" panose="020F0502020204030203" pitchFamily="34" charset="0"/>
                <a:ea typeface="Lato" panose="020F0502020204030203" pitchFamily="34" charset="0"/>
                <a:cs typeface="Lato" panose="020F0502020204030203" pitchFamily="34" charset="0"/>
                <a:hlinkClick r:id="rId6"/>
              </a:rPr>
              <a:t>https://dsw.scilifelab.se</a:t>
            </a:r>
            <a:endParaRPr lang="sv-SE" sz="2000" dirty="0">
              <a:latin typeface="Lato" panose="020F0502020204030203" pitchFamily="34" charset="0"/>
              <a:ea typeface="Lato" panose="020F0502020204030203" pitchFamily="34" charset="0"/>
              <a:cs typeface="Lato" panose="020F0502020204030203" pitchFamily="34" charset="0"/>
            </a:endParaRPr>
          </a:p>
          <a:p>
            <a:pPr>
              <a:defRPr/>
            </a:pPr>
            <a:r>
              <a:rPr lang="sv-SE" sz="2000" dirty="0">
                <a:latin typeface="Lato" panose="020F0502020204030203" pitchFamily="34" charset="0"/>
                <a:ea typeface="Lato" panose="020F0502020204030203" pitchFamily="34" charset="0"/>
                <a:cs typeface="Lato" panose="020F0502020204030203" pitchFamily="34" charset="0"/>
              </a:rPr>
              <a:t>Learn more: </a:t>
            </a:r>
            <a:r>
              <a:rPr lang="sv-SE" sz="2000" u="sng" dirty="0">
                <a:latin typeface="Lato" panose="020F0502020204030203" pitchFamily="34" charset="0"/>
                <a:ea typeface="Lato" panose="020F0502020204030203" pitchFamily="34" charset="0"/>
                <a:cs typeface="Lato" panose="020F0502020204030203" pitchFamily="34" charset="0"/>
                <a:hlinkClick r:id="rId7" tooltip="https://youtu.be/HY2DVnNGkAs"/>
              </a:rPr>
              <a:t>https://youtu.be/HY2DVnNGkAs</a:t>
            </a:r>
            <a:endParaRPr lang="sv-SE" sz="2000" dirty="0">
              <a:latin typeface="Lato" panose="020F0502020204030203" pitchFamily="34" charset="0"/>
              <a:ea typeface="Lato" panose="020F0502020204030203" pitchFamily="34" charset="0"/>
              <a:cs typeface="Lato" panose="020F0502020204030203" pitchFamily="34" charset="0"/>
            </a:endParaRPr>
          </a:p>
          <a:p>
            <a:endParaRPr lang="en-SE" sz="2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FD5D0BD8-3248-3525-C96A-CD69D6470439}"/>
              </a:ext>
            </a:extLst>
          </p:cNvPr>
          <p:cNvSpPr>
            <a:spLocks noGrp="1"/>
          </p:cNvSpPr>
          <p:nvPr>
            <p:ph type="body" idx="1"/>
          </p:nvPr>
        </p:nvSpPr>
        <p:spPr>
          <a:xfrm>
            <a:off x="6096000" y="1379350"/>
            <a:ext cx="5315202" cy="5315918"/>
          </a:xfrm>
        </p:spPr>
        <p:txBody>
          <a:bodyPr>
            <a:normAutofit fontScale="85000" lnSpcReduction="20000"/>
          </a:bodyPr>
          <a:lstStyle/>
          <a:p>
            <a:pPr algn="l"/>
            <a:r>
              <a:rPr lang="sv-SE" sz="2600" b="0" i="0" dirty="0">
                <a:solidFill>
                  <a:srgbClr val="212529"/>
                </a:solidFill>
                <a:effectLst/>
                <a:latin typeface="Lato" panose="020F0502020204030203" pitchFamily="34" charset="0"/>
                <a:ea typeface="Lato" panose="020F0502020204030203" pitchFamily="34" charset="0"/>
                <a:cs typeface="Lato" panose="020F0502020204030203" pitchFamily="34" charset="0"/>
              </a:rPr>
              <a:t>Hosting for data-centric tools and databases to provide value to the wider life science research community t. </a:t>
            </a:r>
          </a:p>
          <a:p>
            <a:pPr algn="l"/>
            <a:endParaRPr lang="sv-SE" sz="2600" b="0" i="0" dirty="0">
              <a:solidFill>
                <a:srgbClr val="212529"/>
              </a:solidFill>
              <a:effectLst/>
              <a:latin typeface="Lato" panose="020F0502020204030203" pitchFamily="34" charset="0"/>
              <a:ea typeface="Lato" panose="020F0502020204030203" pitchFamily="34" charset="0"/>
              <a:cs typeface="Lato" panose="020F0502020204030203" pitchFamily="34" charset="0"/>
            </a:endParaRPr>
          </a:p>
          <a:p>
            <a:pPr algn="l"/>
            <a:r>
              <a:rPr lang="sv-SE" sz="2600" b="0" i="0" dirty="0">
                <a:solidFill>
                  <a:srgbClr val="212529"/>
                </a:solidFill>
                <a:effectLst/>
                <a:latin typeface="Lato" panose="020F0502020204030203" pitchFamily="34" charset="0"/>
                <a:ea typeface="Lato" panose="020F0502020204030203" pitchFamily="34" charset="0"/>
                <a:cs typeface="Lato" panose="020F0502020204030203" pitchFamily="34" charset="0"/>
              </a:rPr>
              <a:t>Multiple types of tools can be hosted, for example related to the exploration, annotation, analysis, visualisation, sharing, or aggregation of data. </a:t>
            </a:r>
          </a:p>
          <a:p>
            <a:pPr algn="l"/>
            <a:endParaRPr lang="sv-SE" sz="2600" b="0" i="0" dirty="0">
              <a:solidFill>
                <a:srgbClr val="212529"/>
              </a:solidFill>
              <a:effectLst/>
              <a:latin typeface="Lato" panose="020F0502020204030203" pitchFamily="34" charset="0"/>
              <a:ea typeface="Lato" panose="020F0502020204030203" pitchFamily="34" charset="0"/>
              <a:cs typeface="Lato" panose="020F0502020204030203" pitchFamily="34" charset="0"/>
            </a:endParaRPr>
          </a:p>
          <a:p>
            <a:pPr algn="l"/>
            <a:r>
              <a:rPr lang="sv-SE" sz="2600" b="0" i="0" dirty="0">
                <a:solidFill>
                  <a:srgbClr val="212529"/>
                </a:solidFill>
                <a:effectLst/>
                <a:latin typeface="Lato" panose="020F0502020204030203" pitchFamily="34" charset="0"/>
                <a:ea typeface="Lato" panose="020F0502020204030203" pitchFamily="34" charset="0"/>
                <a:cs typeface="Lato" panose="020F0502020204030203" pitchFamily="34" charset="0"/>
              </a:rPr>
              <a:t>We welcome applications for hosting from researchers, research </a:t>
            </a:r>
            <a:r>
              <a:rPr lang="sv-SE" sz="2600" b="0" i="0" dirty="0" err="1">
                <a:solidFill>
                  <a:srgbClr val="212529"/>
                </a:solidFill>
                <a:effectLst/>
                <a:latin typeface="Lato" panose="020F0502020204030203" pitchFamily="34" charset="0"/>
                <a:ea typeface="Lato" panose="020F0502020204030203" pitchFamily="34" charset="0"/>
                <a:cs typeface="Lato" panose="020F0502020204030203" pitchFamily="34" charset="0"/>
              </a:rPr>
              <a:t>groups</a:t>
            </a:r>
            <a:r>
              <a:rPr lang="sv-SE" sz="2600" b="0" i="0" dirty="0">
                <a:solidFill>
                  <a:srgbClr val="212529"/>
                </a:solidFill>
                <a:effectLst/>
                <a:latin typeface="Lato" panose="020F0502020204030203" pitchFamily="34" charset="0"/>
                <a:ea typeface="Lato" panose="020F0502020204030203" pitchFamily="34" charset="0"/>
                <a:cs typeface="Lato" panose="020F0502020204030203" pitchFamily="34" charset="0"/>
              </a:rPr>
              <a:t>, research </a:t>
            </a:r>
            <a:r>
              <a:rPr lang="sv-SE" sz="2600" b="0" i="0" dirty="0" err="1">
                <a:solidFill>
                  <a:srgbClr val="212529"/>
                </a:solidFill>
                <a:effectLst/>
                <a:latin typeface="Lato" panose="020F0502020204030203" pitchFamily="34" charset="0"/>
                <a:ea typeface="Lato" panose="020F0502020204030203" pitchFamily="34" charset="0"/>
                <a:cs typeface="Lato" panose="020F0502020204030203" pitchFamily="34" charset="0"/>
              </a:rPr>
              <a:t>communities</a:t>
            </a:r>
            <a:r>
              <a:rPr lang="sv-SE" sz="2600" b="0" i="0" dirty="0">
                <a:solidFill>
                  <a:srgbClr val="212529"/>
                </a:solidFill>
                <a:effectLst/>
                <a:latin typeface="Lato" panose="020F0502020204030203" pitchFamily="34" charset="0"/>
                <a:ea typeface="Lato" panose="020F0502020204030203" pitchFamily="34" charset="0"/>
                <a:cs typeface="Lato" panose="020F0502020204030203" pitchFamily="34" charset="0"/>
              </a:rPr>
              <a:t>, and research infrastructures alike. </a:t>
            </a:r>
          </a:p>
          <a:p>
            <a:pPr marL="0" indent="0" algn="l">
              <a:buNone/>
            </a:pPr>
            <a:endParaRPr lang="sv-SE" dirty="0">
              <a:solidFill>
                <a:srgbClr val="04585F"/>
              </a:solidFill>
              <a:latin typeface="Arial" panose="020B0604020202020204" pitchFamily="34" charset="0"/>
              <a:cs typeface="Arial" panose="020B0604020202020204" pitchFamily="34" charset="0"/>
            </a:endParaRPr>
          </a:p>
          <a:p>
            <a:pPr marL="0" indent="0">
              <a:buNone/>
            </a:pPr>
            <a:r>
              <a:rPr lang="sv-SE" dirty="0">
                <a:solidFill>
                  <a:srgbClr val="04585F"/>
                </a:solidFill>
                <a:hlinkClick r:id="rId2">
                  <a:extLst>
                    <a:ext uri="{A12FA001-AC4F-418D-AE19-62706E023703}">
                      <ahyp:hlinkClr xmlns:ahyp="http://schemas.microsoft.com/office/drawing/2018/hyperlinkcolor" val="tx"/>
                    </a:ext>
                  </a:extLst>
                </a:hlinkClick>
              </a:rPr>
              <a:t>data.scilifelab.se/services/</a:t>
            </a:r>
          </a:p>
          <a:p>
            <a:pPr marL="0" indent="0">
              <a:buNone/>
            </a:pPr>
            <a:r>
              <a:rPr lang="sv-SE" dirty="0">
                <a:solidFill>
                  <a:srgbClr val="04585F"/>
                </a:solidFill>
                <a:hlinkClick r:id="rId2">
                  <a:extLst>
                    <a:ext uri="{A12FA001-AC4F-418D-AE19-62706E023703}">
                      <ahyp:hlinkClr xmlns:ahyp="http://schemas.microsoft.com/office/drawing/2018/hyperlinkcolor" val="tx"/>
                    </a:ext>
                  </a:extLst>
                </a:hlinkClick>
              </a:rPr>
              <a:t>hosting/</a:t>
            </a:r>
            <a:r>
              <a:rPr lang="sv-SE" dirty="0">
                <a:solidFill>
                  <a:srgbClr val="04585F"/>
                </a:solidFill>
              </a:rPr>
              <a:t> </a:t>
            </a:r>
          </a:p>
        </p:txBody>
      </p:sp>
      <p:sp>
        <p:nvSpPr>
          <p:cNvPr id="3" name="Rubrik 2">
            <a:extLst>
              <a:ext uri="{FF2B5EF4-FFF2-40B4-BE49-F238E27FC236}">
                <a16:creationId xmlns:a16="http://schemas.microsoft.com/office/drawing/2014/main" id="{EB6F2DB4-1074-753C-9F0F-4B7C809F153D}"/>
              </a:ext>
            </a:extLst>
          </p:cNvPr>
          <p:cNvSpPr>
            <a:spLocks noGrp="1"/>
          </p:cNvSpPr>
          <p:nvPr>
            <p:ph type="title"/>
          </p:nvPr>
        </p:nvSpPr>
        <p:spPr/>
        <p:txBody>
          <a:bodyPr>
            <a:normAutofit/>
          </a:bodyPr>
          <a:lstStyle/>
          <a:p>
            <a:pPr algn="l"/>
            <a:r>
              <a:rPr lang="sv-SE" sz="4000" b="1" i="0" dirty="0">
                <a:solidFill>
                  <a:srgbClr val="212529"/>
                </a:solidFill>
                <a:effectLst/>
                <a:latin typeface="Lato" panose="020F0502020204030203" pitchFamily="34" charset="0"/>
              </a:rPr>
              <a:t>Accessing SciLifeLab hosting services</a:t>
            </a:r>
          </a:p>
        </p:txBody>
      </p:sp>
      <p:pic>
        <p:nvPicPr>
          <p:cNvPr id="5" name="Bildobjekt 4">
            <a:extLst>
              <a:ext uri="{FF2B5EF4-FFF2-40B4-BE49-F238E27FC236}">
                <a16:creationId xmlns:a16="http://schemas.microsoft.com/office/drawing/2014/main" id="{615CFFE2-6274-07C3-8683-BDF6C7530DCE}"/>
              </a:ext>
            </a:extLst>
          </p:cNvPr>
          <p:cNvPicPr>
            <a:picLocks noChangeAspect="1"/>
          </p:cNvPicPr>
          <p:nvPr/>
        </p:nvPicPr>
        <p:blipFill>
          <a:blip r:embed="rId3"/>
          <a:stretch>
            <a:fillRect/>
          </a:stretch>
        </p:blipFill>
        <p:spPr>
          <a:xfrm>
            <a:off x="447107" y="1569890"/>
            <a:ext cx="5315202" cy="3718219"/>
          </a:xfrm>
          <a:prstGeom prst="rect">
            <a:avLst/>
          </a:prstGeom>
        </p:spPr>
      </p:pic>
      <p:pic>
        <p:nvPicPr>
          <p:cNvPr id="4" name="Google Shape;479;g282ba036562_0_85">
            <a:extLst>
              <a:ext uri="{FF2B5EF4-FFF2-40B4-BE49-F238E27FC236}">
                <a16:creationId xmlns:a16="http://schemas.microsoft.com/office/drawing/2014/main" id="{1100269D-F43C-A981-EE34-D2D16910ECF9}"/>
              </a:ext>
            </a:extLst>
          </p:cNvPr>
          <p:cNvPicPr preferRelativeResize="0"/>
          <p:nvPr/>
        </p:nvPicPr>
        <p:blipFill rotWithShape="1">
          <a:blip r:embed="rId4">
            <a:alphaModFix/>
          </a:blip>
          <a:srcRect/>
          <a:stretch/>
        </p:blipFill>
        <p:spPr>
          <a:xfrm>
            <a:off x="10058400" y="4933951"/>
            <a:ext cx="2000250" cy="1924050"/>
          </a:xfrm>
          <a:prstGeom prst="rect">
            <a:avLst/>
          </a:prstGeom>
          <a:noFill/>
          <a:ln>
            <a:noFill/>
          </a:ln>
        </p:spPr>
      </p:pic>
    </p:spTree>
    <p:extLst>
      <p:ext uri="{BB962C8B-B14F-4D97-AF65-F5344CB8AC3E}">
        <p14:creationId xmlns:p14="http://schemas.microsoft.com/office/powerpoint/2010/main" val="8598312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9F4F99-2EED-8786-E9B8-8F9E167811ED}"/>
              </a:ext>
            </a:extLst>
          </p:cNvPr>
          <p:cNvSpPr>
            <a:spLocks noGrp="1"/>
          </p:cNvSpPr>
          <p:nvPr>
            <p:ph type="title"/>
          </p:nvPr>
        </p:nvSpPr>
        <p:spPr>
          <a:xfrm>
            <a:off x="573437" y="503689"/>
            <a:ext cx="9538252" cy="830128"/>
          </a:xfrm>
        </p:spPr>
        <p:txBody>
          <a:bodyPr>
            <a:noAutofit/>
          </a:bodyPr>
          <a:lstStyle/>
          <a:p>
            <a:r>
              <a:rPr lang="sv-SE" sz="4000" b="1" dirty="0">
                <a:latin typeface="Lato" panose="020F0502020204030203" pitchFamily="34" charset="0"/>
                <a:ea typeface="Lato" panose="020F0502020204030203" pitchFamily="34" charset="0"/>
                <a:cs typeface="Lato" panose="020F0502020204030203" pitchFamily="34" charset="0"/>
              </a:rPr>
              <a:t>SciLifeLab Serve</a:t>
            </a:r>
            <a:br>
              <a:rPr lang="sv-SE" sz="2800" dirty="0"/>
            </a:br>
            <a:endParaRPr lang="en-SE" sz="2800"/>
          </a:p>
        </p:txBody>
      </p:sp>
      <p:sp>
        <p:nvSpPr>
          <p:cNvPr id="5" name="TextBox 4">
            <a:extLst>
              <a:ext uri="{FF2B5EF4-FFF2-40B4-BE49-F238E27FC236}">
                <a16:creationId xmlns:a16="http://schemas.microsoft.com/office/drawing/2014/main" id="{3334EFC7-3047-A480-79ED-6160A7346037}"/>
              </a:ext>
            </a:extLst>
          </p:cNvPr>
          <p:cNvSpPr txBox="1"/>
          <p:nvPr/>
        </p:nvSpPr>
        <p:spPr>
          <a:xfrm>
            <a:off x="7712182" y="5611885"/>
            <a:ext cx="2954541" cy="461665"/>
          </a:xfrm>
          <a:prstGeom prst="rect">
            <a:avLst/>
          </a:prstGeom>
          <a:noFill/>
        </p:spPr>
        <p:txBody>
          <a:bodyPr wrap="square" rtlCol="0">
            <a:spAutoFit/>
          </a:bodyPr>
          <a:lstStyle/>
          <a:p>
            <a:r>
              <a:rPr lang="en-SE" sz="2400">
                <a:solidFill>
                  <a:srgbClr val="04585F"/>
                </a:solidFill>
                <a:latin typeface="Lato" panose="020F0502020204030203" pitchFamily="34" charset="0"/>
                <a:ea typeface="Lato" panose="020F0502020204030203" pitchFamily="34" charset="0"/>
                <a:cs typeface="Lato" panose="020F0502020204030203" pitchFamily="34" charset="0"/>
              </a:rPr>
              <a:t>serve.scilifelab.se</a:t>
            </a:r>
          </a:p>
        </p:txBody>
      </p:sp>
      <p:sp>
        <p:nvSpPr>
          <p:cNvPr id="7" name="textruta 6">
            <a:extLst>
              <a:ext uri="{FF2B5EF4-FFF2-40B4-BE49-F238E27FC236}">
                <a16:creationId xmlns:a16="http://schemas.microsoft.com/office/drawing/2014/main" id="{4822EE5C-55E3-618C-FA46-317FF6B2E4DF}"/>
              </a:ext>
            </a:extLst>
          </p:cNvPr>
          <p:cNvSpPr txBox="1"/>
          <p:nvPr/>
        </p:nvSpPr>
        <p:spPr>
          <a:xfrm>
            <a:off x="7056691" y="1580025"/>
            <a:ext cx="4644325" cy="3785652"/>
          </a:xfrm>
          <a:prstGeom prst="rect">
            <a:avLst/>
          </a:prstGeom>
          <a:noFill/>
        </p:spPr>
        <p:txBody>
          <a:bodyPr wrap="square" rtlCol="0">
            <a:spAutoFit/>
          </a:bodyPr>
          <a:lstStyle/>
          <a:p>
            <a:pPr marL="342900" indent="-342900">
              <a:buFont typeface="Arial" panose="020B0604020202020204" pitchFamily="34" charset="0"/>
              <a:buChar char="•"/>
            </a:pPr>
            <a:r>
              <a:rPr lang="sv-SE" sz="2400" b="1" i="0" dirty="0">
                <a:effectLst/>
                <a:latin typeface="Lato" panose="020F0502020204030203" pitchFamily="34" charset="0"/>
                <a:ea typeface="Lato" panose="020F0502020204030203" pitchFamily="34" charset="0"/>
                <a:cs typeface="Lato" panose="020F0502020204030203" pitchFamily="34" charset="0"/>
              </a:rPr>
              <a:t>SciLifeLab Serve </a:t>
            </a:r>
            <a:r>
              <a:rPr lang="sv-SE" sz="2400" b="0" i="0" dirty="0">
                <a:effectLst/>
                <a:latin typeface="Lato" panose="020F0502020204030203" pitchFamily="34" charset="0"/>
                <a:ea typeface="Lato" panose="020F0502020204030203" pitchFamily="34" charset="0"/>
                <a:cs typeface="Lato" panose="020F0502020204030203" pitchFamily="34" charset="0"/>
              </a:rPr>
              <a:t>offers free hosting for trained machine learning models and apps (Shiny, Streamlit, Dash, etc.) to life science researchers affiliated with Swedish universities.</a:t>
            </a:r>
            <a:endParaRPr lang="sv-SE" sz="2400" dirty="0">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pPr>
            <a:r>
              <a:rPr lang="sv-SE" sz="2400" dirty="0">
                <a:latin typeface="Lato" panose="020F0502020204030203" pitchFamily="34" charset="0"/>
                <a:ea typeface="Lato" panose="020F0502020204030203" pitchFamily="34" charset="0"/>
                <a:cs typeface="Lato" panose="020F0502020204030203" pitchFamily="34" charset="0"/>
              </a:rPr>
              <a:t> The service is in beta testing and accessible via the SciLifeLab Data Platform. </a:t>
            </a:r>
            <a:endParaRPr lang="sv-SE" sz="2400" i="1" dirty="0">
              <a:latin typeface="Lato" panose="020F0502020204030203" pitchFamily="34" charset="0"/>
              <a:ea typeface="Lato" panose="020F0502020204030203" pitchFamily="34" charset="0"/>
              <a:cs typeface="Lato" panose="020F0502020204030203" pitchFamily="34" charset="0"/>
            </a:endParaRPr>
          </a:p>
        </p:txBody>
      </p:sp>
      <p:sp>
        <p:nvSpPr>
          <p:cNvPr id="10" name="textruta 9">
            <a:extLst>
              <a:ext uri="{FF2B5EF4-FFF2-40B4-BE49-F238E27FC236}">
                <a16:creationId xmlns:a16="http://schemas.microsoft.com/office/drawing/2014/main" id="{2F92C5E0-7F84-E3DA-730A-895496A20905}"/>
              </a:ext>
            </a:extLst>
          </p:cNvPr>
          <p:cNvSpPr txBox="1"/>
          <p:nvPr/>
        </p:nvSpPr>
        <p:spPr>
          <a:xfrm>
            <a:off x="573437" y="5005733"/>
            <a:ext cx="6165056" cy="1754326"/>
          </a:xfrm>
          <a:prstGeom prst="rect">
            <a:avLst/>
          </a:prstGeom>
          <a:noFill/>
        </p:spPr>
        <p:txBody>
          <a:bodyPr wrap="square">
            <a:spAutoFit/>
          </a:bodyPr>
          <a:lstStyle/>
          <a:p>
            <a:r>
              <a:rPr lang="sv-SE" sz="1800" b="1" dirty="0">
                <a:effectLst/>
                <a:latin typeface="Lato" panose="020F0502020204030203" pitchFamily="34" charset="0"/>
                <a:ea typeface="Lato" panose="020F0502020204030203" pitchFamily="34" charset="0"/>
                <a:cs typeface="Lato" panose="020F0502020204030203" pitchFamily="34" charset="0"/>
              </a:rPr>
              <a:t>SciLifeLab Serve allows to: </a:t>
            </a:r>
            <a:endParaRPr lang="sv-SE" dirty="0">
              <a:effectLst/>
              <a:latin typeface="Lato" panose="020F0502020204030203" pitchFamily="34" charset="0"/>
              <a:ea typeface="Lato" panose="020F0502020204030203" pitchFamily="34" charset="0"/>
              <a:cs typeface="Lato" panose="020F0502020204030203" pitchFamily="34" charset="0"/>
            </a:endParaRPr>
          </a:p>
          <a:p>
            <a:pPr>
              <a:buFont typeface="Arial" panose="020B0604020202020204" pitchFamily="34" charset="0"/>
              <a:buChar char="•"/>
            </a:pPr>
            <a:r>
              <a:rPr lang="sv-SE" sz="1800" dirty="0">
                <a:effectLst/>
                <a:latin typeface="Lato" panose="020F0502020204030203" pitchFamily="34" charset="0"/>
                <a:ea typeface="Lato" panose="020F0502020204030203" pitchFamily="34" charset="0"/>
                <a:cs typeface="Lato" panose="020F0502020204030203" pitchFamily="34" charset="0"/>
              </a:rPr>
              <a:t>share demos of machine learning models with research community and general public </a:t>
            </a:r>
          </a:p>
          <a:p>
            <a:pPr>
              <a:buFont typeface="Arial" panose="020B0604020202020204" pitchFamily="34" charset="0"/>
              <a:buChar char="•"/>
            </a:pPr>
            <a:r>
              <a:rPr lang="sv-SE" sz="1800" dirty="0">
                <a:effectLst/>
                <a:latin typeface="Lato" panose="020F0502020204030203" pitchFamily="34" charset="0"/>
                <a:ea typeface="Lato" panose="020F0502020204030203" pitchFamily="34" charset="0"/>
                <a:cs typeface="Lato" panose="020F0502020204030203" pitchFamily="34" charset="0"/>
              </a:rPr>
              <a:t>create and share tools based on ML models </a:t>
            </a:r>
          </a:p>
          <a:p>
            <a:pPr>
              <a:buFont typeface="Arial" panose="020B0604020202020204" pitchFamily="34" charset="0"/>
              <a:buChar char="•"/>
            </a:pPr>
            <a:r>
              <a:rPr lang="sv-SE" sz="1800" dirty="0">
                <a:effectLst/>
                <a:latin typeface="Lato" panose="020F0502020204030203" pitchFamily="34" charset="0"/>
                <a:ea typeface="Lato" panose="020F0502020204030203" pitchFamily="34" charset="0"/>
                <a:cs typeface="Lato" panose="020F0502020204030203" pitchFamily="34" charset="0"/>
              </a:rPr>
              <a:t>share various applications with data analysis, visualisation, processing, etc. </a:t>
            </a:r>
          </a:p>
        </p:txBody>
      </p:sp>
      <p:pic>
        <p:nvPicPr>
          <p:cNvPr id="12" name="Bildobjekt 11">
            <a:extLst>
              <a:ext uri="{FF2B5EF4-FFF2-40B4-BE49-F238E27FC236}">
                <a16:creationId xmlns:a16="http://schemas.microsoft.com/office/drawing/2014/main" id="{87210680-5655-8DB8-520B-8BF5C2473BE6}"/>
              </a:ext>
            </a:extLst>
          </p:cNvPr>
          <p:cNvPicPr>
            <a:picLocks noChangeAspect="1"/>
          </p:cNvPicPr>
          <p:nvPr/>
        </p:nvPicPr>
        <p:blipFill rotWithShape="1">
          <a:blip r:embed="rId2"/>
          <a:srcRect l="463" t="5882" b="9706"/>
          <a:stretch/>
        </p:blipFill>
        <p:spPr>
          <a:xfrm>
            <a:off x="591518" y="1580025"/>
            <a:ext cx="6128893" cy="3233442"/>
          </a:xfrm>
          <a:prstGeom prst="rect">
            <a:avLst/>
          </a:prstGeom>
        </p:spPr>
      </p:pic>
      <p:sp>
        <p:nvSpPr>
          <p:cNvPr id="14" name="textruta 13">
            <a:extLst>
              <a:ext uri="{FF2B5EF4-FFF2-40B4-BE49-F238E27FC236}">
                <a16:creationId xmlns:a16="http://schemas.microsoft.com/office/drawing/2014/main" id="{48ED709C-9BBD-C715-CCE6-A00A464F6B26}"/>
              </a:ext>
            </a:extLst>
          </p:cNvPr>
          <p:cNvSpPr txBox="1"/>
          <p:nvPr/>
        </p:nvSpPr>
        <p:spPr>
          <a:xfrm>
            <a:off x="7712182" y="6261971"/>
            <a:ext cx="4799013" cy="400110"/>
          </a:xfrm>
          <a:prstGeom prst="rect">
            <a:avLst/>
          </a:prstGeom>
          <a:noFill/>
        </p:spPr>
        <p:txBody>
          <a:bodyPr wrap="square">
            <a:spAutoFit/>
          </a:bodyPr>
          <a:lstStyle/>
          <a:p>
            <a:r>
              <a:rPr lang="sv-SE" sz="2000" dirty="0">
                <a:solidFill>
                  <a:srgbClr val="04585F"/>
                </a:solidFill>
              </a:rPr>
              <a:t>scilifelab.se/data/tools-event-series/</a:t>
            </a:r>
          </a:p>
        </p:txBody>
      </p:sp>
    </p:spTree>
    <p:extLst>
      <p:ext uri="{BB962C8B-B14F-4D97-AF65-F5344CB8AC3E}">
        <p14:creationId xmlns:p14="http://schemas.microsoft.com/office/powerpoint/2010/main" val="20366297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pic>
        <p:nvPicPr>
          <p:cNvPr id="451" name="Google Shape;451;p6"/>
          <p:cNvPicPr preferRelativeResize="0"/>
          <p:nvPr/>
        </p:nvPicPr>
        <p:blipFill rotWithShape="1">
          <a:blip r:embed="rId3">
            <a:alphaModFix/>
          </a:blip>
          <a:srcRect/>
          <a:stretch/>
        </p:blipFill>
        <p:spPr>
          <a:xfrm>
            <a:off x="822575" y="2470125"/>
            <a:ext cx="5086149" cy="2937075"/>
          </a:xfrm>
          <a:prstGeom prst="rect">
            <a:avLst/>
          </a:prstGeom>
          <a:noFill/>
          <a:ln>
            <a:noFill/>
          </a:ln>
        </p:spPr>
      </p:pic>
      <p:pic>
        <p:nvPicPr>
          <p:cNvPr id="452" name="Google Shape;452;p6"/>
          <p:cNvPicPr preferRelativeResize="0"/>
          <p:nvPr/>
        </p:nvPicPr>
        <p:blipFill rotWithShape="1">
          <a:blip r:embed="rId4">
            <a:alphaModFix/>
          </a:blip>
          <a:srcRect/>
          <a:stretch/>
        </p:blipFill>
        <p:spPr>
          <a:xfrm>
            <a:off x="822575" y="5329325"/>
            <a:ext cx="5086150" cy="1166137"/>
          </a:xfrm>
          <a:prstGeom prst="rect">
            <a:avLst/>
          </a:prstGeom>
          <a:noFill/>
          <a:ln>
            <a:noFill/>
          </a:ln>
        </p:spPr>
      </p:pic>
      <p:pic>
        <p:nvPicPr>
          <p:cNvPr id="453" name="Google Shape;453;p6"/>
          <p:cNvPicPr preferRelativeResize="0"/>
          <p:nvPr/>
        </p:nvPicPr>
        <p:blipFill rotWithShape="1">
          <a:blip r:embed="rId5">
            <a:alphaModFix/>
          </a:blip>
          <a:srcRect/>
          <a:stretch/>
        </p:blipFill>
        <p:spPr>
          <a:xfrm>
            <a:off x="822563" y="1440825"/>
            <a:ext cx="7324725" cy="1104900"/>
          </a:xfrm>
          <a:prstGeom prst="rect">
            <a:avLst/>
          </a:prstGeom>
          <a:noFill/>
          <a:ln>
            <a:noFill/>
          </a:ln>
        </p:spPr>
      </p:pic>
      <p:sp>
        <p:nvSpPr>
          <p:cNvPr id="454" name="Google Shape;454;p6"/>
          <p:cNvSpPr txBox="1"/>
          <p:nvPr/>
        </p:nvSpPr>
        <p:spPr>
          <a:xfrm>
            <a:off x="5908724" y="2869425"/>
            <a:ext cx="5584200" cy="3524011"/>
          </a:xfrm>
          <a:prstGeom prst="rect">
            <a:avLst/>
          </a:prstGeom>
          <a:noFill/>
          <a:ln>
            <a:noFill/>
          </a:ln>
        </p:spPr>
        <p:txBody>
          <a:bodyPr spcFirstLastPara="1" wrap="square" lIns="91425" tIns="91425" rIns="91425" bIns="91425" anchor="t" anchorCtr="0">
            <a:spAutoFit/>
          </a:bodyPr>
          <a:lstStyle/>
          <a:p>
            <a:pPr marL="457200" marR="0" lvl="0" indent="-355600" algn="l" rtl="0">
              <a:lnSpc>
                <a:spcPct val="100000"/>
              </a:lnSpc>
              <a:spcBef>
                <a:spcPts val="0"/>
              </a:spcBef>
              <a:spcAft>
                <a:spcPts val="0"/>
              </a:spcAft>
              <a:buClr>
                <a:srgbClr val="000000"/>
              </a:buClr>
              <a:buSzPts val="2000"/>
              <a:buFont typeface="Arial"/>
              <a:buChar char="●"/>
            </a:pPr>
            <a:r>
              <a:rPr lang="en-US" sz="24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Cloud based system to deliver data from the </a:t>
            </a:r>
            <a:r>
              <a:rPr lang="en-US" sz="2400" b="1"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SciLifeLab </a:t>
            </a:r>
            <a:r>
              <a:rPr lang="en-US" sz="240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infrastructure</a:t>
            </a:r>
            <a:r>
              <a:rPr lang="en-US" sz="2400" b="1"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 to the users</a:t>
            </a:r>
            <a:r>
              <a:rPr lang="en-US" sz="24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 </a:t>
            </a:r>
            <a:r>
              <a:rPr lang="en-US" sz="2400" b="0" i="0" u="sng" strike="noStrike" cap="none" dirty="0">
                <a:solidFill>
                  <a:schemeClr val="hlink"/>
                </a:solidFill>
                <a:latin typeface="Lato" panose="020F0502020204030203" pitchFamily="34" charset="0"/>
                <a:ea typeface="Lato" panose="020F0502020204030203" pitchFamily="34" charset="0"/>
                <a:cs typeface="Lato" panose="020F0502020204030203" pitchFamily="34" charset="0"/>
                <a:sym typeface="Arial"/>
                <a:hlinkClick r:id="rId6"/>
              </a:rPr>
              <a:t>https://delivery.scilifelab.se</a:t>
            </a:r>
            <a:r>
              <a:rPr lang="en-US" sz="24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 </a:t>
            </a:r>
            <a:endParaRPr sz="24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457200" marR="0" lvl="0" indent="-355600" algn="l" rtl="0">
              <a:lnSpc>
                <a:spcPct val="100000"/>
              </a:lnSpc>
              <a:spcBef>
                <a:spcPts val="1000"/>
              </a:spcBef>
              <a:spcAft>
                <a:spcPts val="0"/>
              </a:spcAft>
              <a:buClr>
                <a:srgbClr val="000000"/>
              </a:buClr>
              <a:buSzPts val="2000"/>
              <a:buFont typeface="Arial"/>
              <a:buChar char="●"/>
            </a:pPr>
            <a:r>
              <a:rPr lang="en-US" sz="2400" b="1"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Sensitive data?</a:t>
            </a:r>
            <a:r>
              <a:rPr lang="en-US" sz="24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 DDS can deliver </a:t>
            </a:r>
            <a:r>
              <a:rPr lang="en-US" sz="2400" dirty="0">
                <a:solidFill>
                  <a:srgbClr val="000000"/>
                </a:solidFill>
                <a:latin typeface="Lato" panose="020F0502020204030203" pitchFamily="34" charset="0"/>
                <a:ea typeface="Lato" panose="020F0502020204030203" pitchFamily="34" charset="0"/>
                <a:cs typeface="Lato" panose="020F0502020204030203" pitchFamily="34" charset="0"/>
                <a:sym typeface="Arial"/>
              </a:rPr>
              <a:t>these. </a:t>
            </a:r>
            <a:endParaRPr sz="24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a:p>
            <a:pPr marL="457200" marR="0" lvl="0" indent="-355600" algn="l" rtl="0">
              <a:lnSpc>
                <a:spcPct val="100000"/>
              </a:lnSpc>
              <a:spcBef>
                <a:spcPts val="1000"/>
              </a:spcBef>
              <a:spcAft>
                <a:spcPts val="1000"/>
              </a:spcAft>
              <a:buClr>
                <a:srgbClr val="000000"/>
              </a:buClr>
              <a:buSzPts val="2000"/>
              <a:buFont typeface="Arial"/>
              <a:buChar char="●"/>
            </a:pPr>
            <a:r>
              <a:rPr lang="sv-SE" sz="2400" dirty="0">
                <a:latin typeface="Lato" panose="020F0502020204030203" pitchFamily="34" charset="0"/>
                <a:ea typeface="Lato" panose="020F0502020204030203" pitchFamily="34" charset="0"/>
                <a:cs typeface="Lato" panose="020F0502020204030203" pitchFamily="34" charset="0"/>
              </a:rPr>
              <a:t>Command line interface(CLI), web interface to be developed. </a:t>
            </a:r>
            <a:endParaRPr sz="24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455" name="Google Shape;455;p6"/>
          <p:cNvSpPr txBox="1">
            <a:spLocks noGrp="1"/>
          </p:cNvSpPr>
          <p:nvPr>
            <p:ph type="title"/>
          </p:nvPr>
        </p:nvSpPr>
        <p:spPr>
          <a:xfrm>
            <a:off x="822575" y="287025"/>
            <a:ext cx="10177500" cy="830100"/>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SzPts val="4400"/>
              <a:buNone/>
            </a:pPr>
            <a:r>
              <a:rPr lang="en-US" sz="4000" b="1" dirty="0">
                <a:latin typeface="Lato"/>
                <a:ea typeface="Lato"/>
                <a:cs typeface="Lato"/>
                <a:sym typeface="Lato"/>
              </a:rPr>
              <a:t>Data Delivery System (DDS)</a:t>
            </a:r>
            <a:endParaRPr sz="4000" b="1" dirty="0">
              <a:latin typeface="Lato"/>
              <a:ea typeface="Lato"/>
              <a:cs typeface="Lato"/>
              <a:sym typeface="Lato"/>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76A8DB64-06A4-BA29-9D73-537F1B2272A4}"/>
              </a:ext>
            </a:extLst>
          </p:cNvPr>
          <p:cNvSpPr>
            <a:spLocks noGrp="1"/>
          </p:cNvSpPr>
          <p:nvPr>
            <p:ph type="body" idx="1"/>
          </p:nvPr>
        </p:nvSpPr>
        <p:spPr>
          <a:xfrm>
            <a:off x="5776644" y="1486801"/>
            <a:ext cx="6147132" cy="4877423"/>
          </a:xfrm>
        </p:spPr>
        <p:txBody>
          <a:bodyPr>
            <a:normAutofit/>
          </a:bodyPr>
          <a:lstStyle/>
          <a:p>
            <a:pPr algn="l"/>
            <a:r>
              <a:rPr lang="sv-SE" sz="2400" b="0" i="0" dirty="0">
                <a:solidFill>
                  <a:srgbClr val="212529"/>
                </a:solidFill>
                <a:effectLst/>
                <a:latin typeface="Lato" panose="020F0502020204030203" pitchFamily="34" charset="0"/>
              </a:rPr>
              <a:t>SciLifeLab offers storage resources to support data-driven life science, ‘</a:t>
            </a:r>
            <a:r>
              <a:rPr lang="sv-SE" sz="2400" b="1" i="0" dirty="0">
                <a:solidFill>
                  <a:srgbClr val="212529"/>
                </a:solidFill>
                <a:effectLst/>
                <a:latin typeface="Lato" panose="020F0502020204030203" pitchFamily="34" charset="0"/>
              </a:rPr>
              <a:t>SciLifeLab FAIR Storage</a:t>
            </a:r>
            <a:r>
              <a:rPr lang="sv-SE" sz="2400" b="0" i="0" dirty="0">
                <a:solidFill>
                  <a:srgbClr val="212529"/>
                </a:solidFill>
                <a:effectLst/>
                <a:latin typeface="Lato" panose="020F0502020204030203" pitchFamily="34" charset="0"/>
              </a:rPr>
              <a:t>’.</a:t>
            </a:r>
          </a:p>
          <a:p>
            <a:pPr algn="l"/>
            <a:r>
              <a:rPr lang="sv-SE" sz="2400" b="0" i="0" dirty="0">
                <a:solidFill>
                  <a:srgbClr val="212529"/>
                </a:solidFill>
                <a:effectLst/>
                <a:latin typeface="Lato" panose="020F0502020204030203" pitchFamily="34" charset="0"/>
              </a:rPr>
              <a:t>SciLifeLab FAIR Storage resources are intended to support data sharing in accordance with the FAIR principles. </a:t>
            </a:r>
          </a:p>
          <a:p>
            <a:pPr algn="l"/>
            <a:r>
              <a:rPr lang="sv-SE" sz="2400" b="0" i="0" dirty="0">
                <a:solidFill>
                  <a:srgbClr val="212529"/>
                </a:solidFill>
                <a:effectLst/>
                <a:latin typeface="Lato" panose="020F0502020204030203" pitchFamily="34" charset="0"/>
              </a:rPr>
              <a:t>They are available for any project that advances knowledge and discovery within the field of Swedish data-driven life science. </a:t>
            </a:r>
          </a:p>
          <a:p>
            <a:pPr algn="l"/>
            <a:r>
              <a:rPr lang="sv-SE" sz="2400" b="0" i="0" dirty="0">
                <a:solidFill>
                  <a:srgbClr val="212529"/>
                </a:solidFill>
                <a:effectLst/>
                <a:latin typeface="Lato" panose="020F0502020204030203" pitchFamily="34" charset="0"/>
              </a:rPr>
              <a:t>The allocation of resources and application process are both managed by </a:t>
            </a:r>
            <a:r>
              <a:rPr lang="sv-SE" sz="2400" b="0" i="0" u="none" strike="noStrike" dirty="0">
                <a:solidFill>
                  <a:srgbClr val="045C64"/>
                </a:solidFill>
                <a:effectLst/>
                <a:latin typeface="Lato" panose="020F0502020204030203" pitchFamily="34" charset="0"/>
                <a:hlinkClick r:id="rId2"/>
              </a:rPr>
              <a:t>SciLifeLab Data Centre</a:t>
            </a:r>
            <a:r>
              <a:rPr lang="sv-SE" sz="2400" b="0" i="0" dirty="0">
                <a:solidFill>
                  <a:srgbClr val="212529"/>
                </a:solidFill>
                <a:effectLst/>
                <a:latin typeface="Lato" panose="020F0502020204030203" pitchFamily="34" charset="0"/>
              </a:rPr>
              <a:t>. </a:t>
            </a:r>
            <a:endParaRPr lang="sv-SE" sz="2400" dirty="0"/>
          </a:p>
        </p:txBody>
      </p:sp>
      <p:sp>
        <p:nvSpPr>
          <p:cNvPr id="3" name="Rubrik 2">
            <a:extLst>
              <a:ext uri="{FF2B5EF4-FFF2-40B4-BE49-F238E27FC236}">
                <a16:creationId xmlns:a16="http://schemas.microsoft.com/office/drawing/2014/main" id="{97E4F4A6-BFB3-1B64-2F86-3BBE75B88EEB}"/>
              </a:ext>
            </a:extLst>
          </p:cNvPr>
          <p:cNvSpPr>
            <a:spLocks noGrp="1"/>
          </p:cNvSpPr>
          <p:nvPr>
            <p:ph type="title"/>
          </p:nvPr>
        </p:nvSpPr>
        <p:spPr/>
        <p:txBody>
          <a:bodyPr>
            <a:normAutofit fontScale="90000"/>
          </a:bodyPr>
          <a:lstStyle/>
          <a:p>
            <a:br>
              <a:rPr lang="sv-SE" b="0" i="0" dirty="0">
                <a:solidFill>
                  <a:srgbClr val="212529"/>
                </a:solidFill>
                <a:effectLst/>
                <a:latin typeface="Lato" panose="020F0502020204030203" pitchFamily="34" charset="0"/>
              </a:rPr>
            </a:br>
            <a:r>
              <a:rPr lang="sv-SE" b="1" i="0" dirty="0">
                <a:solidFill>
                  <a:srgbClr val="212529"/>
                </a:solidFill>
                <a:effectLst/>
                <a:latin typeface="Lato" panose="020F0502020204030203" pitchFamily="34" charset="0"/>
              </a:rPr>
              <a:t>SciLifeLab FAIR Storage</a:t>
            </a:r>
            <a:br>
              <a:rPr lang="sv-SE" b="1" i="0" dirty="0">
                <a:solidFill>
                  <a:srgbClr val="212529"/>
                </a:solidFill>
                <a:effectLst/>
                <a:latin typeface="Lato" panose="020F0502020204030203" pitchFamily="34" charset="0"/>
              </a:rPr>
            </a:br>
            <a:endParaRPr lang="sv-SE" b="1" dirty="0"/>
          </a:p>
        </p:txBody>
      </p:sp>
      <p:pic>
        <p:nvPicPr>
          <p:cNvPr id="4" name="Bildobjekt 3">
            <a:extLst>
              <a:ext uri="{FF2B5EF4-FFF2-40B4-BE49-F238E27FC236}">
                <a16:creationId xmlns:a16="http://schemas.microsoft.com/office/drawing/2014/main" id="{06CB38A4-6EE5-DAC0-6CAE-5452D14E7150}"/>
              </a:ext>
            </a:extLst>
          </p:cNvPr>
          <p:cNvPicPr>
            <a:picLocks noChangeAspect="1"/>
          </p:cNvPicPr>
          <p:nvPr/>
        </p:nvPicPr>
        <p:blipFill rotWithShape="1">
          <a:blip r:embed="rId3"/>
          <a:srcRect b="21052"/>
          <a:stretch/>
        </p:blipFill>
        <p:spPr>
          <a:xfrm>
            <a:off x="487680" y="1486801"/>
            <a:ext cx="5069508" cy="4002265"/>
          </a:xfrm>
          <a:prstGeom prst="rect">
            <a:avLst/>
          </a:prstGeom>
        </p:spPr>
      </p:pic>
      <p:sp>
        <p:nvSpPr>
          <p:cNvPr id="6" name="textruta 5">
            <a:extLst>
              <a:ext uri="{FF2B5EF4-FFF2-40B4-BE49-F238E27FC236}">
                <a16:creationId xmlns:a16="http://schemas.microsoft.com/office/drawing/2014/main" id="{E531D8F4-F820-22B9-B475-AC673C730C07}"/>
              </a:ext>
            </a:extLst>
          </p:cNvPr>
          <p:cNvSpPr txBox="1"/>
          <p:nvPr/>
        </p:nvSpPr>
        <p:spPr>
          <a:xfrm>
            <a:off x="487680" y="5846544"/>
            <a:ext cx="5069508" cy="923330"/>
          </a:xfrm>
          <a:prstGeom prst="rect">
            <a:avLst/>
          </a:prstGeom>
          <a:noFill/>
        </p:spPr>
        <p:txBody>
          <a:bodyPr wrap="square">
            <a:spAutoFit/>
          </a:bodyPr>
          <a:lstStyle/>
          <a:p>
            <a:pPr marL="0" indent="0">
              <a:buNone/>
            </a:pPr>
            <a:r>
              <a:rPr lang="sv-SE" sz="1800" dirty="0">
                <a:latin typeface="Lato" panose="020F0502020204030203" pitchFamily="34" charset="0"/>
                <a:ea typeface="Lato" panose="020F0502020204030203" pitchFamily="34" charset="0"/>
                <a:cs typeface="Lato" panose="020F0502020204030203" pitchFamily="34" charset="0"/>
              </a:rPr>
              <a:t>scilifelab.se/event/fairstorage/¨</a:t>
            </a:r>
          </a:p>
          <a:p>
            <a:r>
              <a:rPr lang="sv-SE" dirty="0">
                <a:latin typeface="Lato" panose="020F0502020204030203" pitchFamily="34" charset="0"/>
                <a:ea typeface="Lato" panose="020F0502020204030203" pitchFamily="34" charset="0"/>
                <a:cs typeface="Lato" panose="020F0502020204030203" pitchFamily="34" charset="0"/>
              </a:rPr>
              <a:t>d</a:t>
            </a:r>
            <a:r>
              <a:rPr lang="sv-SE" sz="1800" dirty="0">
                <a:latin typeface="Lato" panose="020F0502020204030203" pitchFamily="34" charset="0"/>
                <a:ea typeface="Lato" panose="020F0502020204030203" pitchFamily="34" charset="0"/>
                <a:cs typeface="Lato" panose="020F0502020204030203" pitchFamily="34" charset="0"/>
              </a:rPr>
              <a:t>ata.scilifelab.se/services/fairstorage/</a:t>
            </a:r>
            <a:endParaRPr lang="sv-SE" sz="180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endParaRPr>
          </a:p>
          <a:p>
            <a:pPr marL="0" indent="0">
              <a:buNone/>
            </a:pPr>
            <a:endParaRPr lang="sv-SE" sz="180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endParaRPr>
          </a:p>
        </p:txBody>
      </p:sp>
      <p:sp>
        <p:nvSpPr>
          <p:cNvPr id="7" name="Rectangle 1">
            <a:extLst>
              <a:ext uri="{FF2B5EF4-FFF2-40B4-BE49-F238E27FC236}">
                <a16:creationId xmlns:a16="http://schemas.microsoft.com/office/drawing/2014/main" id="{DD2CFC73-942C-261F-2BFB-1A7A44BE2102}"/>
              </a:ext>
            </a:extLst>
          </p:cNvPr>
          <p:cNvSpPr/>
          <p:nvPr/>
        </p:nvSpPr>
        <p:spPr>
          <a:xfrm>
            <a:off x="8702602" y="6009439"/>
            <a:ext cx="3001718" cy="646331"/>
          </a:xfrm>
          <a:prstGeom prst="rect">
            <a:avLst/>
          </a:prstGeom>
          <a:solidFill>
            <a:srgbClr val="045C64"/>
          </a:solidFill>
        </p:spPr>
        <p:txBody>
          <a:bodyPr wrap="square">
            <a:spAutoFit/>
          </a:bodyPr>
          <a:lstStyle/>
          <a:p>
            <a:pPr>
              <a:spcAft>
                <a:spcPts val="600"/>
              </a:spcAft>
            </a:pPr>
            <a:r>
              <a:rPr lang="sv-SE" dirty="0">
                <a:solidFill>
                  <a:schemeClr val="bg1"/>
                </a:solidFill>
                <a:latin typeface="Lato" panose="020F0502020204030203" pitchFamily="34" charset="77"/>
              </a:rPr>
              <a:t>Nov 30, 10.00-11.30 Online on Zoom</a:t>
            </a:r>
            <a:endParaRPr lang="sv-SE" b="1" u="sng" dirty="0">
              <a:solidFill>
                <a:schemeClr val="bg1"/>
              </a:solidFill>
              <a:latin typeface="Lato" panose="020F0502020204030203" pitchFamily="34" charset="77"/>
            </a:endParaRPr>
          </a:p>
        </p:txBody>
      </p:sp>
    </p:spTree>
    <p:extLst>
      <p:ext uri="{BB962C8B-B14F-4D97-AF65-F5344CB8AC3E}">
        <p14:creationId xmlns:p14="http://schemas.microsoft.com/office/powerpoint/2010/main" val="19574693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62" name="Title 2"/>
          <p:cNvSpPr txBox="1">
            <a:spLocks noGrp="1"/>
          </p:cNvSpPr>
          <p:nvPr>
            <p:ph type="title"/>
          </p:nvPr>
        </p:nvSpPr>
        <p:spPr bwMode="auto">
          <a:prstGeom prst="rect">
            <a:avLst/>
          </a:prstGeom>
        </p:spPr>
        <p:txBody>
          <a:bodyPr vertOverflow="overflow" horzOverflow="overflow" vert="horz" wrap="square" lIns="45718" tIns="45720" rIns="45718" bIns="45720" numCol="1" spcCol="0" rtlCol="0" fromWordArt="0" anchor="ctr" anchorCtr="0" forceAA="0" compatLnSpc="0">
            <a:normAutofit/>
          </a:bodyPr>
          <a:lstStyle>
            <a:lvl1pPr>
              <a:defRPr sz="3600"/>
            </a:lvl1pPr>
          </a:lstStyle>
          <a:p>
            <a:pPr>
              <a:defRPr/>
            </a:pPr>
            <a:r>
              <a:rPr lang="sv-SE" sz="4000" b="1" dirty="0">
                <a:latin typeface="Lato" panose="020F0502020204030203" pitchFamily="34" charset="0"/>
                <a:ea typeface="Lato" panose="020F0502020204030203" pitchFamily="34" charset="0"/>
                <a:cs typeface="Lato" panose="020F0502020204030203" pitchFamily="34" charset="0"/>
              </a:rPr>
              <a:t>Swedish Pathogens Portal</a:t>
            </a:r>
            <a:endParaRPr sz="4000" b="1" dirty="0">
              <a:latin typeface="Lato" panose="020F0502020204030203" pitchFamily="34" charset="0"/>
              <a:ea typeface="Lato" panose="020F0502020204030203" pitchFamily="34" charset="0"/>
              <a:cs typeface="Lato" panose="020F0502020204030203" pitchFamily="34" charset="0"/>
            </a:endParaRPr>
          </a:p>
        </p:txBody>
      </p:sp>
      <p:sp>
        <p:nvSpPr>
          <p:cNvPr id="264" name="TextBox 5"/>
          <p:cNvSpPr txBox="1"/>
          <p:nvPr/>
        </p:nvSpPr>
        <p:spPr bwMode="auto">
          <a:xfrm>
            <a:off x="942532" y="2525718"/>
            <a:ext cx="4951328" cy="769441"/>
          </a:xfrm>
          <a:prstGeom prst="rect">
            <a:avLst/>
          </a:prstGeom>
          <a:ln w="12700">
            <a:miter lim="400000"/>
          </a:ln>
        </p:spPr>
        <p:txBody>
          <a:bodyPr lIns="45719" rIns="45719">
            <a:spAutoFit/>
          </a:bodyPr>
          <a:lstStyle/>
          <a:p>
            <a:pPr marL="349964" indent="-349964">
              <a:buSzPct val="100000"/>
              <a:buFont typeface="Arial"/>
              <a:buChar char="•"/>
              <a:defRPr sz="2200">
                <a:latin typeface="Arial"/>
                <a:ea typeface="Arial"/>
                <a:cs typeface="Arial"/>
              </a:defRPr>
            </a:pPr>
            <a:endParaRPr dirty="0"/>
          </a:p>
          <a:p>
            <a:pPr>
              <a:defRPr sz="2200">
                <a:latin typeface="Arial"/>
                <a:ea typeface="Arial"/>
                <a:cs typeface="Arial"/>
              </a:defRPr>
            </a:pPr>
            <a:endParaRPr dirty="0"/>
          </a:p>
        </p:txBody>
      </p:sp>
      <p:cxnSp>
        <p:nvCxnSpPr>
          <p:cNvPr id="2" name="Rak 1"/>
          <p:cNvCxnSpPr>
            <a:cxnSpLocks/>
          </p:cNvCxnSpPr>
          <p:nvPr/>
        </p:nvCxnSpPr>
        <p:spPr bwMode="auto">
          <a:xfrm>
            <a:off x="6317307" y="1480038"/>
            <a:ext cx="0" cy="4865076"/>
          </a:xfrm>
          <a:prstGeom prst="line">
            <a:avLst/>
          </a:prstGeom>
          <a:solidFill>
            <a:srgbClr val="FFFFFF"/>
          </a:solidFill>
          <a:ln w="38099" cap="flat">
            <a:solidFill>
              <a:schemeClr val="accent1"/>
            </a:solidFill>
            <a:prstDash val="solid"/>
            <a:miter lim="800000"/>
          </a:ln>
        </p:spPr>
        <p:style>
          <a:lnRef idx="0">
            <a:scrgbClr r="0" g="0" b="0"/>
          </a:lnRef>
          <a:fillRef idx="0">
            <a:scrgbClr r="0" g="0" b="0"/>
          </a:fillRef>
          <a:effectRef idx="0">
            <a:scrgbClr r="0" g="0" b="0"/>
          </a:effectRef>
          <a:fontRef idx="none"/>
        </p:style>
      </p:cxnSp>
      <p:sp>
        <p:nvSpPr>
          <p:cNvPr id="4" name="textruta 3">
            <a:extLst>
              <a:ext uri="{FF2B5EF4-FFF2-40B4-BE49-F238E27FC236}">
                <a16:creationId xmlns:a16="http://schemas.microsoft.com/office/drawing/2014/main" id="{04DF89EC-FDB6-741C-053B-3837A95C4D58}"/>
              </a:ext>
            </a:extLst>
          </p:cNvPr>
          <p:cNvSpPr txBox="1"/>
          <p:nvPr/>
        </p:nvSpPr>
        <p:spPr bwMode="auto">
          <a:xfrm>
            <a:off x="402925" y="1293067"/>
            <a:ext cx="5750061" cy="6124754"/>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marL="342900" indent="-342900">
              <a:buFont typeface="Arial" panose="020B0604020202020204" pitchFamily="34" charset="0"/>
              <a:buChar char="•"/>
            </a:pPr>
            <a:r>
              <a:rPr lang="sv-SE" sz="2400" dirty="0">
                <a:solidFill>
                  <a:schemeClr val="tx1"/>
                </a:solidFill>
                <a:latin typeface="Lato" panose="020F0502020204030203" pitchFamily="34" charset="0"/>
                <a:ea typeface="Lato" panose="020F0502020204030203" pitchFamily="34" charset="0"/>
                <a:cs typeface="Lato" panose="020F0502020204030203" pitchFamily="34" charset="0"/>
              </a:rPr>
              <a:t>Swedish node of the </a:t>
            </a:r>
            <a:r>
              <a:rPr lang="sv-SE" sz="2400" b="1" dirty="0">
                <a:solidFill>
                  <a:schemeClr val="tx1"/>
                </a:solidFill>
                <a:latin typeface="Lato" panose="020F0502020204030203" pitchFamily="34" charset="0"/>
                <a:ea typeface="Lato" panose="020F0502020204030203" pitchFamily="34" charset="0"/>
                <a:cs typeface="Lato" panose="020F0502020204030203" pitchFamily="34" charset="0"/>
              </a:rPr>
              <a:t>Pathogens Portal</a:t>
            </a:r>
          </a:p>
          <a:p>
            <a:pPr marL="342900" indent="-342900">
              <a:buFont typeface="Arial" panose="020B0604020202020204" pitchFamily="34" charset="0"/>
              <a:buChar char="•"/>
            </a:pPr>
            <a:r>
              <a:rPr lang="sv-SE" sz="2400" dirty="0">
                <a:solidFill>
                  <a:schemeClr val="tx1"/>
                </a:solidFill>
                <a:latin typeface="Lato" panose="020F0502020204030203" pitchFamily="34" charset="0"/>
                <a:ea typeface="Lato" panose="020F0502020204030203" pitchFamily="34" charset="0"/>
                <a:cs typeface="Lato" panose="020F0502020204030203" pitchFamily="34" charset="0"/>
              </a:rPr>
              <a:t>Established 2020, originally on assignment from VR 2020-2021. </a:t>
            </a:r>
          </a:p>
          <a:p>
            <a:pPr marL="342900" indent="-342900">
              <a:buFont typeface="Arial" panose="020B0604020202020204" pitchFamily="34" charset="0"/>
              <a:buChar char="•"/>
            </a:pPr>
            <a:r>
              <a:rPr lang="sv-SE" sz="2400" dirty="0">
                <a:solidFill>
                  <a:schemeClr val="tx1"/>
                </a:solidFill>
                <a:latin typeface="Lato" panose="020F0502020204030203" pitchFamily="34" charset="0"/>
                <a:ea typeface="Lato" panose="020F0502020204030203" pitchFamily="34" charset="0"/>
                <a:cs typeface="Lato" panose="020F0502020204030203" pitchFamily="34" charset="0"/>
              </a:rPr>
              <a:t>Promote Open Science, FAIR and data sharing in order to accelerate COVID-19 research.</a:t>
            </a:r>
          </a:p>
          <a:p>
            <a:pPr marL="342900" indent="-342900">
              <a:buFont typeface="Arial" panose="020B0604020202020204" pitchFamily="34" charset="0"/>
              <a:buChar char="•"/>
            </a:pPr>
            <a:r>
              <a:rPr lang="sv-SE" sz="2400" dirty="0">
                <a:solidFill>
                  <a:schemeClr val="tx1"/>
                </a:solidFill>
                <a:latin typeface="Lato" panose="020F0502020204030203" pitchFamily="34" charset="0"/>
                <a:ea typeface="Lato" panose="020F0502020204030203" pitchFamily="34" charset="0"/>
                <a:cs typeface="Lato" panose="020F0502020204030203" pitchFamily="34" charset="0"/>
              </a:rPr>
              <a:t>Today, a central part of the SciLifeLab Pandemic Prepareness efforts, and bridging to the DDLS program.</a:t>
            </a:r>
          </a:p>
          <a:p>
            <a:pPr marL="342900" indent="-342900">
              <a:buFont typeface="Arial" panose="020B0604020202020204" pitchFamily="34" charset="0"/>
              <a:buChar char="•"/>
            </a:pPr>
            <a:r>
              <a:rPr lang="sv-SE" sz="2400" dirty="0">
                <a:solidFill>
                  <a:schemeClr val="tx1"/>
                </a:solidFill>
                <a:latin typeface="Lato" panose="020F0502020204030203" pitchFamily="34" charset="0"/>
                <a:ea typeface="Lato" panose="020F0502020204030203" pitchFamily="34" charset="0"/>
                <a:cs typeface="Lato" panose="020F0502020204030203" pitchFamily="34" charset="0"/>
              </a:rPr>
              <a:t>Raised as a pioneer for COVID-19 national data portals in Europe by </a:t>
            </a:r>
            <a:r>
              <a:rPr lang="sv-SE" sz="2400" dirty="0">
                <a:latin typeface="Lato" panose="020F0502020204030203" pitchFamily="34" charset="0"/>
                <a:ea typeface="Lato" panose="020F0502020204030203" pitchFamily="34" charset="0"/>
                <a:cs typeface="Lato" panose="020F0502020204030203" pitchFamily="34" charset="0"/>
              </a:rPr>
              <a:t>EC</a:t>
            </a:r>
            <a:r>
              <a:rPr lang="sv-SE" sz="2400" dirty="0">
                <a:solidFill>
                  <a:schemeClr val="tx1"/>
                </a:solidFill>
                <a:latin typeface="Lato" panose="020F0502020204030203" pitchFamily="34" charset="0"/>
                <a:ea typeface="Lato" panose="020F0502020204030203" pitchFamily="34" charset="0"/>
                <a:cs typeface="Lato" panose="020F0502020204030203" pitchFamily="34" charset="0"/>
              </a:rPr>
              <a:t> representative. </a:t>
            </a:r>
          </a:p>
          <a:p>
            <a:pPr marL="342900" indent="-342900">
              <a:buFont typeface="Arial" panose="020B0604020202020204" pitchFamily="34" charset="0"/>
              <a:buChar char="•"/>
            </a:pPr>
            <a:r>
              <a:rPr lang="sv-SE" sz="2400" dirty="0">
                <a:solidFill>
                  <a:schemeClr val="tx1"/>
                </a:solidFill>
                <a:latin typeface="Lato" panose="020F0502020204030203" pitchFamily="34" charset="0"/>
                <a:ea typeface="Lato" panose="020F0502020204030203" pitchFamily="34" charset="0"/>
                <a:cs typeface="Lato" panose="020F0502020204030203" pitchFamily="34" charset="0"/>
              </a:rPr>
              <a:t>Partnering with international efforts.</a:t>
            </a:r>
          </a:p>
          <a:p>
            <a:pPr marL="342900" indent="-342900">
              <a:buFont typeface="Arial" panose="020B0604020202020204" pitchFamily="34" charset="0"/>
              <a:buChar char="•"/>
            </a:pPr>
            <a:endParaRPr lang="sv-SE" sz="2000" dirty="0">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pPr>
            <a:endParaRPr lang="sv-SE" sz="2000" dirty="0">
              <a:solidFill>
                <a:schemeClr val="tx1"/>
              </a:solidFill>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pPr>
            <a:endParaRPr lang="sv-SE" sz="2000" dirty="0">
              <a:latin typeface="Lato" panose="020F0502020204030203" pitchFamily="34" charset="0"/>
              <a:ea typeface="Lato" panose="020F0502020204030203" pitchFamily="34" charset="0"/>
              <a:cs typeface="Lato" panose="020F0502020204030203" pitchFamily="34" charset="0"/>
            </a:endParaRPr>
          </a:p>
          <a:p>
            <a:pPr marL="342900" indent="-342900">
              <a:buFont typeface="Arial" panose="020B0604020202020204" pitchFamily="34" charset="0"/>
              <a:buChar char="•"/>
            </a:pPr>
            <a:endParaRPr lang="sv-SE" sz="2000" dirty="0">
              <a:solidFill>
                <a:schemeClr val="tx1"/>
              </a:solidFill>
              <a:latin typeface="Lato" panose="020F0502020204030203" pitchFamily="34" charset="0"/>
              <a:ea typeface="Lato" panose="020F0502020204030203" pitchFamily="34" charset="0"/>
              <a:cs typeface="Lato" panose="020F0502020204030203" pitchFamily="34" charset="0"/>
            </a:endParaRPr>
          </a:p>
        </p:txBody>
      </p:sp>
      <p:sp>
        <p:nvSpPr>
          <p:cNvPr id="5" name="textruta 4">
            <a:extLst>
              <a:ext uri="{FF2B5EF4-FFF2-40B4-BE49-F238E27FC236}">
                <a16:creationId xmlns:a16="http://schemas.microsoft.com/office/drawing/2014/main" id="{1EB27AEA-1182-3A83-0059-4D00CDC59C32}"/>
              </a:ext>
            </a:extLst>
          </p:cNvPr>
          <p:cNvSpPr txBox="1"/>
          <p:nvPr/>
        </p:nvSpPr>
        <p:spPr>
          <a:xfrm>
            <a:off x="3048000" y="3247962"/>
            <a:ext cx="6096000" cy="369332"/>
          </a:xfrm>
          <a:prstGeom prst="rect">
            <a:avLst/>
          </a:prstGeom>
          <a:noFill/>
        </p:spPr>
        <p:txBody>
          <a:bodyPr wrap="square">
            <a:spAutoFit/>
          </a:bodyPr>
          <a:lstStyle/>
          <a:p>
            <a:r>
              <a:rPr lang="sv-SE" b="0" dirty="0">
                <a:effectLst/>
              </a:rPr>
              <a:t> </a:t>
            </a:r>
            <a:endParaRPr lang="sv-SE" dirty="0"/>
          </a:p>
        </p:txBody>
      </p:sp>
      <p:sp>
        <p:nvSpPr>
          <p:cNvPr id="8" name="textruta 7">
            <a:extLst>
              <a:ext uri="{FF2B5EF4-FFF2-40B4-BE49-F238E27FC236}">
                <a16:creationId xmlns:a16="http://schemas.microsoft.com/office/drawing/2014/main" id="{5C49A22A-3360-AD60-75AC-44AA920A9064}"/>
              </a:ext>
            </a:extLst>
          </p:cNvPr>
          <p:cNvSpPr txBox="1"/>
          <p:nvPr/>
        </p:nvSpPr>
        <p:spPr>
          <a:xfrm>
            <a:off x="3048000" y="3247962"/>
            <a:ext cx="6096000" cy="369332"/>
          </a:xfrm>
          <a:prstGeom prst="rect">
            <a:avLst/>
          </a:prstGeom>
          <a:noFill/>
        </p:spPr>
        <p:txBody>
          <a:bodyPr wrap="square">
            <a:spAutoFit/>
          </a:bodyPr>
          <a:lstStyle/>
          <a:p>
            <a:r>
              <a:rPr lang="sv-SE" b="0" dirty="0">
                <a:effectLst/>
              </a:rPr>
              <a:t> </a:t>
            </a:r>
            <a:endParaRPr lang="sv-SE" dirty="0"/>
          </a:p>
        </p:txBody>
      </p:sp>
      <p:pic>
        <p:nvPicPr>
          <p:cNvPr id="3" name="Platshållare för innehåll 24">
            <a:extLst>
              <a:ext uri="{FF2B5EF4-FFF2-40B4-BE49-F238E27FC236}">
                <a16:creationId xmlns:a16="http://schemas.microsoft.com/office/drawing/2014/main" id="{63079AC2-B361-4E57-A27E-4B23F4BA930A}"/>
              </a:ext>
            </a:extLst>
          </p:cNvPr>
          <p:cNvPicPr>
            <a:picLocks noChangeAspect="1"/>
          </p:cNvPicPr>
          <p:nvPr/>
        </p:nvPicPr>
        <p:blipFill rotWithShape="1">
          <a:blip r:embed="rId2"/>
          <a:srcRect l="4607" t="8428" r="12509" b="5455"/>
          <a:stretch/>
        </p:blipFill>
        <p:spPr bwMode="auto">
          <a:xfrm>
            <a:off x="6433467" y="1716183"/>
            <a:ext cx="5499407" cy="3877170"/>
          </a:xfrm>
          <a:prstGeom prst="rect">
            <a:avLst/>
          </a:prstGeom>
          <a:ln>
            <a:solidFill>
              <a:schemeClr val="tx1"/>
            </a:solidFill>
          </a:ln>
        </p:spPr>
      </p:pic>
      <p:sp>
        <p:nvSpPr>
          <p:cNvPr id="9" name="textruta 8">
            <a:extLst>
              <a:ext uri="{FF2B5EF4-FFF2-40B4-BE49-F238E27FC236}">
                <a16:creationId xmlns:a16="http://schemas.microsoft.com/office/drawing/2014/main" id="{4A8DA48F-0423-9742-E5D8-0E0286DA7F24}"/>
              </a:ext>
            </a:extLst>
          </p:cNvPr>
          <p:cNvSpPr txBox="1"/>
          <p:nvPr/>
        </p:nvSpPr>
        <p:spPr>
          <a:xfrm>
            <a:off x="9879993" y="6031210"/>
            <a:ext cx="1909082" cy="461665"/>
          </a:xfrm>
          <a:prstGeom prst="rect">
            <a:avLst/>
          </a:prstGeom>
          <a:noFill/>
        </p:spPr>
        <p:txBody>
          <a:bodyPr wrap="square" rtlCol="0">
            <a:spAutoFit/>
          </a:bodyPr>
          <a:lstStyle/>
          <a:p>
            <a:r>
              <a:rPr lang="sv-SE" sz="2400" dirty="0">
                <a:solidFill>
                  <a:srgbClr val="04585F"/>
                </a:solidFill>
              </a:rPr>
              <a:t>pathogens.se</a:t>
            </a:r>
          </a:p>
        </p:txBody>
      </p:sp>
      <p:pic>
        <p:nvPicPr>
          <p:cNvPr id="10" name="Bild 9">
            <a:extLst>
              <a:ext uri="{FF2B5EF4-FFF2-40B4-BE49-F238E27FC236}">
                <a16:creationId xmlns:a16="http://schemas.microsoft.com/office/drawing/2014/main" id="{724A0A25-7165-B879-7708-EC4E4960343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9508" y="5673697"/>
            <a:ext cx="920356" cy="920356"/>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46" name="Content Placeholder 2"/>
          <p:cNvSpPr txBox="1">
            <a:spLocks noGrp="1"/>
          </p:cNvSpPr>
          <p:nvPr>
            <p:ph type="body" sz="half" idx="1"/>
          </p:nvPr>
        </p:nvSpPr>
        <p:spPr bwMode="auto">
          <a:xfrm>
            <a:off x="723988" y="1585215"/>
            <a:ext cx="6801345" cy="5100041"/>
          </a:xfrm>
          <a:prstGeom prst="rect">
            <a:avLst/>
          </a:prstGeom>
        </p:spPr>
        <p:txBody>
          <a:bodyPr vertOverflow="overflow" horzOverflow="clip" vert="horz" wrap="square" lIns="45716" tIns="45720" rIns="45716" bIns="45720" numCol="1" spcCol="0" rtlCol="0" fromWordArt="0" anchor="t" anchorCtr="0" forceAA="0" compatLnSpc="0">
            <a:normAutofit/>
          </a:bodyPr>
          <a:lstStyle/>
          <a:p>
            <a:pPr marL="394023" indent="-394023">
              <a:buSzPct val="100000"/>
              <a:buFont typeface="Arial"/>
              <a:buChar char="•"/>
              <a:defRPr/>
            </a:pPr>
            <a:r>
              <a:rPr lang="sv-SE" b="1" dirty="0">
                <a:latin typeface="Lato" panose="020F0502020204030203" pitchFamily="34" charset="0"/>
                <a:ea typeface="Lato" panose="020F0502020204030203" pitchFamily="34" charset="0"/>
                <a:cs typeface="Lato" panose="020F0502020204030203" pitchFamily="34" charset="0"/>
              </a:rPr>
              <a:t>Data sharing</a:t>
            </a:r>
            <a:endParaRPr b="1" dirty="0">
              <a:latin typeface="Lato" panose="020F0502020204030203" pitchFamily="34" charset="0"/>
              <a:ea typeface="Lato" panose="020F0502020204030203" pitchFamily="34" charset="0"/>
              <a:cs typeface="Lato" panose="020F0502020204030203" pitchFamily="34" charset="0"/>
            </a:endParaRPr>
          </a:p>
          <a:p>
            <a:pPr marL="794072" lvl="1" indent="-394022">
              <a:buSzPct val="100000"/>
              <a:buFont typeface="Arial"/>
              <a:buChar char="•"/>
              <a:defRPr/>
            </a:pPr>
            <a:r>
              <a:rPr lang="sv-SE" dirty="0">
                <a:latin typeface="Lato" panose="020F0502020204030203" pitchFamily="34" charset="0"/>
                <a:ea typeface="Lato" panose="020F0502020204030203" pitchFamily="34" charset="0"/>
                <a:cs typeface="Lato" panose="020F0502020204030203" pitchFamily="34" charset="0"/>
              </a:rPr>
              <a:t>Information, guidelines to share data</a:t>
            </a:r>
            <a:endParaRPr dirty="0">
              <a:latin typeface="Lato" panose="020F0502020204030203" pitchFamily="34" charset="0"/>
              <a:ea typeface="Lato" panose="020F0502020204030203" pitchFamily="34" charset="0"/>
              <a:cs typeface="Lato" panose="020F0502020204030203" pitchFamily="34" charset="0"/>
            </a:endParaRPr>
          </a:p>
          <a:p>
            <a:pPr marL="794072" lvl="1" indent="-394022">
              <a:buSzPct val="100000"/>
              <a:buFont typeface="Arial"/>
              <a:buChar char="•"/>
              <a:defRPr/>
            </a:pPr>
            <a:r>
              <a:rPr dirty="0">
                <a:latin typeface="Lato" panose="020F0502020204030203" pitchFamily="34" charset="0"/>
                <a:ea typeface="Lato" panose="020F0502020204030203" pitchFamily="34" charset="0"/>
                <a:cs typeface="Lato" panose="020F0502020204030203" pitchFamily="34" charset="0"/>
              </a:rPr>
              <a:t>Helpdesk</a:t>
            </a:r>
          </a:p>
          <a:p>
            <a:pPr marL="794073" lvl="1" indent="-394023">
              <a:buSzPct val="100000"/>
              <a:buFont typeface="Arial"/>
              <a:buChar char="•"/>
              <a:defRPr/>
            </a:pPr>
            <a:r>
              <a:rPr lang="sv-SE" dirty="0">
                <a:latin typeface="Lato" panose="020F0502020204030203" pitchFamily="34" charset="0"/>
                <a:ea typeface="Lato" panose="020F0502020204030203" pitchFamily="34" charset="0"/>
                <a:cs typeface="Lato" panose="020F0502020204030203" pitchFamily="34" charset="0"/>
              </a:rPr>
              <a:t>We adhere to Open Science</a:t>
            </a:r>
            <a:r>
              <a:rPr dirty="0">
                <a:latin typeface="Lato" panose="020F0502020204030203" pitchFamily="34" charset="0"/>
                <a:ea typeface="Lato" panose="020F0502020204030203" pitchFamily="34" charset="0"/>
                <a:cs typeface="Lato" panose="020F0502020204030203" pitchFamily="34" charset="0"/>
              </a:rPr>
              <a:t>!</a:t>
            </a:r>
          </a:p>
          <a:p>
            <a:pPr lvl="1">
              <a:defRPr/>
            </a:pPr>
            <a:endParaRPr sz="2800" b="1" dirty="0">
              <a:latin typeface="Lato" panose="020F0502020204030203" pitchFamily="34" charset="0"/>
              <a:ea typeface="Lato" panose="020F0502020204030203" pitchFamily="34" charset="0"/>
              <a:cs typeface="Lato" panose="020F0502020204030203" pitchFamily="34" charset="0"/>
            </a:endParaRPr>
          </a:p>
          <a:p>
            <a:pPr marL="394022" lvl="0" indent="-394022">
              <a:buSzPct val="100000"/>
              <a:buFont typeface="Arial"/>
              <a:buChar char="•"/>
              <a:defRPr/>
            </a:pPr>
            <a:r>
              <a:rPr b="1" dirty="0">
                <a:latin typeface="Lato" panose="020F0502020204030203" pitchFamily="34" charset="0"/>
                <a:ea typeface="Lato" panose="020F0502020204030203" pitchFamily="34" charset="0"/>
                <a:cs typeface="Lato" panose="020F0502020204030203" pitchFamily="34" charset="0"/>
              </a:rPr>
              <a:t>Promot</a:t>
            </a:r>
            <a:r>
              <a:rPr lang="sv-SE" b="1" dirty="0">
                <a:latin typeface="Lato" panose="020F0502020204030203" pitchFamily="34" charset="0"/>
                <a:ea typeface="Lato" panose="020F0502020204030203" pitchFamily="34" charset="0"/>
                <a:cs typeface="Lato" panose="020F0502020204030203" pitchFamily="34" charset="0"/>
              </a:rPr>
              <a:t>e open data and code sharing:</a:t>
            </a:r>
          </a:p>
          <a:p>
            <a:pPr marL="794072" lvl="1" indent="-394022">
              <a:buSzPct val="100000"/>
              <a:buFont typeface="Arial"/>
              <a:buChar char="•"/>
              <a:defRPr/>
            </a:pPr>
            <a:r>
              <a:rPr lang="sv-SE"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Data Highlights</a:t>
            </a:r>
            <a:endParaRPr lang="sv-SE" dirty="0">
              <a:latin typeface="Lato" panose="020F0502020204030203" pitchFamily="34" charset="0"/>
              <a:ea typeface="Lato" panose="020F0502020204030203" pitchFamily="34" charset="0"/>
              <a:cs typeface="Lato" panose="020F0502020204030203" pitchFamily="34" charset="0"/>
            </a:endParaRPr>
          </a:p>
          <a:p>
            <a:pPr marL="794072" lvl="1" indent="-394022">
              <a:buSzPct val="100000"/>
              <a:buFont typeface="Arial"/>
              <a:buChar char="•"/>
              <a:defRPr/>
            </a:pPr>
            <a:r>
              <a:rPr lang="en-US"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Sociala media</a:t>
            </a:r>
            <a:endParaRPr dirty="0">
              <a:latin typeface="Lato" panose="020F0502020204030203" pitchFamily="34" charset="0"/>
              <a:ea typeface="Lato" panose="020F0502020204030203" pitchFamily="34" charset="0"/>
              <a:cs typeface="Lato" panose="020F0502020204030203" pitchFamily="34" charset="0"/>
            </a:endParaRPr>
          </a:p>
          <a:p>
            <a:pPr marL="794072" lvl="1" indent="-394022">
              <a:buSzPct val="100000"/>
              <a:buFont typeface="Arial"/>
              <a:buChar char="•"/>
              <a:defRPr/>
            </a:pPr>
            <a:r>
              <a:rPr lang="sv-SE"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News items</a:t>
            </a:r>
            <a:endParaRPr dirty="0">
              <a:latin typeface="Lato" panose="020F0502020204030203" pitchFamily="34" charset="0"/>
              <a:ea typeface="Lato" panose="020F0502020204030203" pitchFamily="34" charset="0"/>
              <a:cs typeface="Lato" panose="020F0502020204030203" pitchFamily="34" charset="0"/>
            </a:endParaRPr>
          </a:p>
          <a:p>
            <a:pPr marL="794072" lvl="1" indent="-394022">
              <a:buSzPct val="100000"/>
              <a:buFont typeface="Arial"/>
              <a:buChar char="•"/>
              <a:defRPr/>
            </a:pPr>
            <a:r>
              <a:rPr lang="en-US"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Uplift good examples from </a:t>
            </a:r>
          </a:p>
          <a:p>
            <a:pPr marL="400050" lvl="1">
              <a:buSzPct val="100000"/>
              <a:defRPr/>
            </a:pPr>
            <a:r>
              <a:rPr lang="en-US"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research </a:t>
            </a:r>
            <a:r>
              <a:rPr lang="en-US" dirty="0">
                <a:solidFill>
                  <a:srgbClr val="181717"/>
                </a:solidFill>
                <a:latin typeface="Lato" panose="020F0502020204030203" pitchFamily="34" charset="0"/>
                <a:ea typeface="Lato" panose="020F0502020204030203" pitchFamily="34" charset="0"/>
                <a:cs typeface="Lato" panose="020F0502020204030203" pitchFamily="34" charset="0"/>
              </a:rPr>
              <a:t>gr</a:t>
            </a:r>
            <a:r>
              <a:rPr lang="en-US"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oups that share data </a:t>
            </a:r>
          </a:p>
          <a:p>
            <a:pPr marL="400050" lvl="1">
              <a:buSzPct val="100000"/>
              <a:defRPr/>
            </a:pPr>
            <a:r>
              <a:rPr lang="en-US" b="0" i="0" u="none" strike="noStrike" cap="none" spc="0" dirty="0">
                <a:ln>
                  <a:noFill/>
                </a:ln>
                <a:solidFill>
                  <a:srgbClr val="181717"/>
                </a:solidFill>
                <a:latin typeface="Lato" panose="020F0502020204030203" pitchFamily="34" charset="0"/>
                <a:ea typeface="Lato" panose="020F0502020204030203" pitchFamily="34" charset="0"/>
                <a:cs typeface="Lato" panose="020F0502020204030203" pitchFamily="34" charset="0"/>
              </a:rPr>
              <a:t>and code. </a:t>
            </a:r>
            <a:endParaRPr dirty="0">
              <a:latin typeface="Lato" panose="020F0502020204030203" pitchFamily="34" charset="0"/>
              <a:ea typeface="Lato" panose="020F0502020204030203" pitchFamily="34" charset="0"/>
              <a:cs typeface="Lato" panose="020F0502020204030203" pitchFamily="34" charset="0"/>
            </a:endParaRPr>
          </a:p>
        </p:txBody>
      </p:sp>
      <p:sp>
        <p:nvSpPr>
          <p:cNvPr id="247" name="Title 1"/>
          <p:cNvSpPr txBox="1">
            <a:spLocks noGrp="1"/>
          </p:cNvSpPr>
          <p:nvPr>
            <p:ph type="title"/>
          </p:nvPr>
        </p:nvSpPr>
        <p:spPr bwMode="auto">
          <a:xfrm>
            <a:off x="838196" y="365124"/>
            <a:ext cx="9938323" cy="830129"/>
          </a:xfrm>
          <a:prstGeom prst="rect">
            <a:avLst/>
          </a:prstGeom>
        </p:spPr>
        <p:txBody>
          <a:bodyPr>
            <a:normAutofit/>
          </a:bodyPr>
          <a:lstStyle>
            <a:lvl1pPr>
              <a:lnSpc>
                <a:spcPct val="89100"/>
              </a:lnSpc>
              <a:defRPr sz="3800"/>
            </a:lvl1pPr>
          </a:lstStyle>
          <a:p>
            <a:pPr>
              <a:defRPr/>
            </a:pPr>
            <a:r>
              <a:rPr lang="sv-SE" sz="4000" b="1" dirty="0">
                <a:latin typeface="Lato" panose="020F0502020204030203" pitchFamily="34" charset="0"/>
                <a:ea typeface="Lato" panose="020F0502020204030203" pitchFamily="34" charset="0"/>
                <a:cs typeface="Lato" panose="020F0502020204030203" pitchFamily="34" charset="0"/>
              </a:rPr>
              <a:t>Focus </a:t>
            </a:r>
            <a:r>
              <a:rPr sz="4000" b="1" dirty="0">
                <a:latin typeface="Lato" panose="020F0502020204030203" pitchFamily="34" charset="0"/>
                <a:ea typeface="Lato" panose="020F0502020204030203" pitchFamily="34" charset="0"/>
                <a:cs typeface="Lato" panose="020F0502020204030203" pitchFamily="34" charset="0"/>
              </a:rPr>
              <a:t>FAIR</a:t>
            </a:r>
            <a:r>
              <a:rPr lang="sv-SE" sz="4000" b="1" dirty="0">
                <a:latin typeface="Lato" panose="020F0502020204030203" pitchFamily="34" charset="0"/>
                <a:ea typeface="Lato" panose="020F0502020204030203" pitchFamily="34" charset="0"/>
                <a:cs typeface="Lato" panose="020F0502020204030203" pitchFamily="34" charset="0"/>
              </a:rPr>
              <a:t>, Open Science &amp; Data sharing</a:t>
            </a:r>
            <a:endParaRPr sz="4000" b="1" dirty="0">
              <a:latin typeface="Lato" panose="020F0502020204030203" pitchFamily="34" charset="0"/>
              <a:ea typeface="Lato" panose="020F0502020204030203" pitchFamily="34" charset="0"/>
              <a:cs typeface="Lato" panose="020F0502020204030203" pitchFamily="34" charset="0"/>
            </a:endParaRPr>
          </a:p>
        </p:txBody>
      </p:sp>
      <p:pic>
        <p:nvPicPr>
          <p:cNvPr id="248" name="Image" descr="Image"/>
          <p:cNvPicPr>
            <a:picLocks noChangeAspect="1"/>
          </p:cNvPicPr>
          <p:nvPr/>
        </p:nvPicPr>
        <p:blipFill>
          <a:blip r:embed="rId2"/>
          <a:stretch/>
        </p:blipFill>
        <p:spPr bwMode="auto">
          <a:xfrm>
            <a:off x="7341165" y="1586552"/>
            <a:ext cx="1210903" cy="1210903"/>
          </a:xfrm>
          <a:prstGeom prst="rect">
            <a:avLst/>
          </a:prstGeom>
          <a:ln w="12700">
            <a:miter lim="400000"/>
          </a:ln>
        </p:spPr>
      </p:pic>
      <p:pic>
        <p:nvPicPr>
          <p:cNvPr id="249" name="Image" descr="Image"/>
          <p:cNvPicPr>
            <a:picLocks noChangeAspect="1"/>
          </p:cNvPicPr>
          <p:nvPr/>
        </p:nvPicPr>
        <p:blipFill>
          <a:blip r:embed="rId3"/>
          <a:stretch/>
        </p:blipFill>
        <p:spPr bwMode="auto">
          <a:xfrm>
            <a:off x="9292321" y="1245768"/>
            <a:ext cx="2175691" cy="2175690"/>
          </a:xfrm>
          <a:prstGeom prst="rect">
            <a:avLst/>
          </a:prstGeom>
          <a:ln w="12700">
            <a:miter lim="400000"/>
          </a:ln>
        </p:spPr>
      </p:pic>
      <p:pic>
        <p:nvPicPr>
          <p:cNvPr id="1953730114" name="Screenshot 2022-05-24 at 14.04.53.png" descr="Screenshot 2022-05-24 at 14.04.53.png"/>
          <p:cNvPicPr>
            <a:picLocks noChangeAspect="1"/>
          </p:cNvPicPr>
          <p:nvPr/>
        </p:nvPicPr>
        <p:blipFill>
          <a:blip r:embed="rId4"/>
          <a:stretch/>
        </p:blipFill>
        <p:spPr bwMode="auto">
          <a:xfrm>
            <a:off x="6841362" y="3019531"/>
            <a:ext cx="5309600" cy="2248210"/>
          </a:xfrm>
          <a:prstGeom prst="rect">
            <a:avLst/>
          </a:prstGeom>
          <a:ln w="12700">
            <a:miter/>
          </a:ln>
        </p:spPr>
      </p:pic>
      <p:pic>
        <p:nvPicPr>
          <p:cNvPr id="1596457080" name="Bildobjekt 1596457079"/>
          <p:cNvPicPr>
            <a:picLocks noChangeAspect="1"/>
          </p:cNvPicPr>
          <p:nvPr/>
        </p:nvPicPr>
        <p:blipFill>
          <a:blip r:embed="rId5"/>
          <a:stretch/>
        </p:blipFill>
        <p:spPr bwMode="auto">
          <a:xfrm>
            <a:off x="7249045" y="5409665"/>
            <a:ext cx="4901917" cy="1275591"/>
          </a:xfrm>
          <a:prstGeom prst="rect">
            <a:avLst/>
          </a:prstGeom>
        </p:spPr>
      </p:pic>
    </p:spTree>
    <p:extLst>
      <p:ext uri="{BB962C8B-B14F-4D97-AF65-F5344CB8AC3E}">
        <p14:creationId xmlns:p14="http://schemas.microsoft.com/office/powerpoint/2010/main" val="11105726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49" name="Content Placeholder 1"/>
          <p:cNvSpPr txBox="1">
            <a:spLocks noGrp="1"/>
          </p:cNvSpPr>
          <p:nvPr>
            <p:ph type="body" idx="1"/>
          </p:nvPr>
        </p:nvSpPr>
        <p:spPr bwMode="auto">
          <a:xfrm>
            <a:off x="398160" y="1510309"/>
            <a:ext cx="5437884" cy="5157190"/>
          </a:xfrm>
          <a:prstGeom prst="rect">
            <a:avLst/>
          </a:prstGeom>
        </p:spPr>
        <p:txBody>
          <a:bodyPr vertOverflow="overflow" horzOverflow="overflow" vert="horz" wrap="square" lIns="45718" tIns="45720" rIns="45718" bIns="45720" numCol="1" spcCol="0" rtlCol="0" fromWordArt="0" anchor="t" anchorCtr="0" forceAA="0" compatLnSpc="0">
            <a:normAutofit fontScale="92500" lnSpcReduction="20000"/>
          </a:bodyPr>
          <a:lstStyle/>
          <a:p>
            <a:pPr>
              <a:lnSpc>
                <a:spcPct val="89100"/>
              </a:lnSpc>
              <a:defRPr sz="2300"/>
            </a:pPr>
            <a:r>
              <a:rPr lang="sv-SE" sz="2600" dirty="0">
                <a:latin typeface="Lato" panose="020F0502020204030203" pitchFamily="34" charset="0"/>
                <a:ea typeface="Lato" panose="020F0502020204030203" pitchFamily="34" charset="0"/>
                <a:cs typeface="Lato" panose="020F0502020204030203" pitchFamily="34" charset="0"/>
              </a:rPr>
              <a:t>SciLifeLab Data Centre is a multi-site, central </a:t>
            </a:r>
            <a:r>
              <a:rPr lang="sv-SE" sz="2600" dirty="0" err="1">
                <a:latin typeface="Lato" panose="020F0502020204030203" pitchFamily="34" charset="0"/>
                <a:ea typeface="Lato" panose="020F0502020204030203" pitchFamily="34" charset="0"/>
                <a:cs typeface="Lato" panose="020F0502020204030203" pitchFamily="34" charset="0"/>
              </a:rPr>
              <a:t>unit</a:t>
            </a:r>
            <a:r>
              <a:rPr lang="sv-SE" sz="2600" dirty="0">
                <a:latin typeface="Lato" panose="020F0502020204030203" pitchFamily="34" charset="0"/>
                <a:ea typeface="Lato" panose="020F0502020204030203" pitchFamily="34" charset="0"/>
                <a:cs typeface="Lato" panose="020F0502020204030203" pitchFamily="34" charset="0"/>
              </a:rPr>
              <a:t> </a:t>
            </a:r>
            <a:r>
              <a:rPr lang="sv-SE" sz="2600" dirty="0" err="1">
                <a:latin typeface="Lato" panose="020F0502020204030203" pitchFamily="34" charset="0"/>
                <a:ea typeface="Lato" panose="020F0502020204030203" pitchFamily="34" charset="0"/>
                <a:cs typeface="Lato" panose="020F0502020204030203" pitchFamily="34" charset="0"/>
              </a:rPr>
              <a:t>within</a:t>
            </a:r>
            <a:r>
              <a:rPr lang="sv-SE" sz="2600" dirty="0">
                <a:latin typeface="Lato" panose="020F0502020204030203" pitchFamily="34" charset="0"/>
                <a:ea typeface="Lato" panose="020F0502020204030203" pitchFamily="34" charset="0"/>
                <a:cs typeface="Lato" panose="020F0502020204030203" pitchFamily="34" charset="0"/>
              </a:rPr>
              <a:t> SciLifeLab </a:t>
            </a:r>
            <a:r>
              <a:rPr lang="sv-SE" sz="2600" dirty="0" err="1">
                <a:latin typeface="Lato" panose="020F0502020204030203" pitchFamily="34" charset="0"/>
                <a:ea typeface="Lato" panose="020F0502020204030203" pitchFamily="34" charset="0"/>
                <a:cs typeface="Lato" panose="020F0502020204030203" pitchFamily="34" charset="0"/>
              </a:rPr>
              <a:t>established</a:t>
            </a:r>
            <a:r>
              <a:rPr lang="sv-SE" sz="2600" dirty="0">
                <a:latin typeface="Lato" panose="020F0502020204030203" pitchFamily="34" charset="0"/>
                <a:ea typeface="Lato" panose="020F0502020204030203" pitchFamily="34" charset="0"/>
                <a:cs typeface="Lato" panose="020F0502020204030203" pitchFamily="34" charset="0"/>
              </a:rPr>
              <a:t> in 2016, </a:t>
            </a:r>
            <a:r>
              <a:rPr lang="sv-SE" sz="2600" dirty="0" err="1">
                <a:latin typeface="Lato" panose="020F0502020204030203" pitchFamily="34" charset="0"/>
                <a:ea typeface="Lato" panose="020F0502020204030203" pitchFamily="34" charset="0"/>
                <a:cs typeface="Lato" panose="020F0502020204030203" pitchFamily="34" charset="0"/>
              </a:rPr>
              <a:t>with</a:t>
            </a:r>
            <a:r>
              <a:rPr lang="sv-SE" sz="2600" dirty="0">
                <a:latin typeface="Lato" panose="020F0502020204030203" pitchFamily="34" charset="0"/>
                <a:ea typeface="Lato" panose="020F0502020204030203" pitchFamily="34" charset="0"/>
                <a:cs typeface="Lato" panose="020F0502020204030203" pitchFamily="34" charset="0"/>
              </a:rPr>
              <a:t> the </a:t>
            </a:r>
            <a:r>
              <a:rPr lang="sv-SE" sz="2600" dirty="0" err="1">
                <a:latin typeface="Lato" panose="020F0502020204030203" pitchFamily="34" charset="0"/>
                <a:ea typeface="Lato" panose="020F0502020204030203" pitchFamily="34" charset="0"/>
                <a:cs typeface="Lato" panose="020F0502020204030203" pitchFamily="34" charset="0"/>
              </a:rPr>
              <a:t>responsibility</a:t>
            </a:r>
            <a:r>
              <a:rPr lang="sv-SE" sz="2600" dirty="0">
                <a:latin typeface="Lato" panose="020F0502020204030203" pitchFamily="34" charset="0"/>
                <a:ea typeface="Lato" panose="020F0502020204030203" pitchFamily="34" charset="0"/>
                <a:cs typeface="Lato" panose="020F0502020204030203" pitchFamily="34" charset="0"/>
              </a:rPr>
              <a:t> for IT- and data management </a:t>
            </a:r>
            <a:r>
              <a:rPr lang="sv-SE" sz="2600" dirty="0" err="1">
                <a:latin typeface="Lato" panose="020F0502020204030203" pitchFamily="34" charset="0"/>
                <a:ea typeface="Lato" panose="020F0502020204030203" pitchFamily="34" charset="0"/>
                <a:cs typeface="Lato" panose="020F0502020204030203" pitchFamily="34" charset="0"/>
              </a:rPr>
              <a:t>issues</a:t>
            </a:r>
            <a:r>
              <a:rPr lang="sv-SE" sz="2600" dirty="0">
                <a:latin typeface="Lato" panose="020F0502020204030203" pitchFamily="34" charset="0"/>
                <a:ea typeface="Lato" panose="020F0502020204030203" pitchFamily="34" charset="0"/>
                <a:cs typeface="Lato" panose="020F0502020204030203" pitchFamily="34" charset="0"/>
              </a:rPr>
              <a:t>. </a:t>
            </a:r>
          </a:p>
          <a:p>
            <a:pPr>
              <a:lnSpc>
                <a:spcPct val="89100"/>
              </a:lnSpc>
              <a:defRPr sz="2300"/>
            </a:pPr>
            <a:r>
              <a:rPr lang="sv-SE" sz="2600" dirty="0" err="1">
                <a:latin typeface="Lato" panose="020F0502020204030203" pitchFamily="34" charset="0"/>
                <a:ea typeface="Lato" panose="020F0502020204030203" pitchFamily="34" charset="0"/>
                <a:cs typeface="Lato" panose="020F0502020204030203" pitchFamily="34" charset="0"/>
              </a:rPr>
              <a:t>Serving</a:t>
            </a:r>
            <a:r>
              <a:rPr lang="sv-SE" sz="2600" dirty="0">
                <a:latin typeface="Lato" panose="020F0502020204030203" pitchFamily="34" charset="0"/>
                <a:ea typeface="Lato" panose="020F0502020204030203" pitchFamily="34" charset="0"/>
                <a:cs typeface="Lato" panose="020F0502020204030203" pitchFamily="34" charset="0"/>
              </a:rPr>
              <a:t> SciLifeLab </a:t>
            </a:r>
            <a:r>
              <a:rPr lang="sv-SE" sz="2600" dirty="0" err="1">
                <a:latin typeface="Lato" panose="020F0502020204030203" pitchFamily="34" charset="0"/>
                <a:ea typeface="Lato" panose="020F0502020204030203" pitchFamily="34" charset="0"/>
                <a:cs typeface="Lato" panose="020F0502020204030203" pitchFamily="34" charset="0"/>
              </a:rPr>
              <a:t>infrastructure</a:t>
            </a:r>
            <a:r>
              <a:rPr lang="sv-SE" sz="2600" dirty="0">
                <a:latin typeface="Lato" panose="020F0502020204030203" pitchFamily="34" charset="0"/>
                <a:ea typeface="Lato" panose="020F0502020204030203" pitchFamily="34" charset="0"/>
                <a:cs typeface="Lato" panose="020F0502020204030203" pitchFamily="34" charset="0"/>
              </a:rPr>
              <a:t>, research </a:t>
            </a:r>
            <a:r>
              <a:rPr lang="sv-SE" sz="2600" dirty="0" err="1">
                <a:latin typeface="Lato" panose="020F0502020204030203" pitchFamily="34" charset="0"/>
                <a:ea typeface="Lato" panose="020F0502020204030203" pitchFamily="34" charset="0"/>
                <a:cs typeface="Lato" panose="020F0502020204030203" pitchFamily="34" charset="0"/>
              </a:rPr>
              <a:t>community</a:t>
            </a:r>
            <a:r>
              <a:rPr lang="sv-SE" sz="2600" dirty="0">
                <a:latin typeface="Lato" panose="020F0502020204030203" pitchFamily="34" charset="0"/>
                <a:ea typeface="Lato" panose="020F0502020204030203" pitchFamily="34" charset="0"/>
                <a:cs typeface="Lato" panose="020F0502020204030203" pitchFamily="34" charset="0"/>
              </a:rPr>
              <a:t>, and the SciLifeLab </a:t>
            </a:r>
            <a:r>
              <a:rPr lang="sv-SE" sz="2600" dirty="0" err="1">
                <a:latin typeface="Lato" panose="020F0502020204030203" pitchFamily="34" charset="0"/>
                <a:ea typeface="Lato" panose="020F0502020204030203" pitchFamily="34" charset="0"/>
                <a:cs typeface="Lato" panose="020F0502020204030203" pitchFamily="34" charset="0"/>
              </a:rPr>
              <a:t>Pandemic</a:t>
            </a:r>
            <a:r>
              <a:rPr lang="sv-SE" sz="2600" dirty="0">
                <a:latin typeface="Lato" panose="020F0502020204030203" pitchFamily="34" charset="0"/>
                <a:ea typeface="Lato" panose="020F0502020204030203" pitchFamily="34" charset="0"/>
                <a:cs typeface="Lato" panose="020F0502020204030203" pitchFamily="34" charset="0"/>
              </a:rPr>
              <a:t> </a:t>
            </a:r>
            <a:r>
              <a:rPr lang="sv-SE" sz="2600" dirty="0" err="1">
                <a:latin typeface="Lato" panose="020F0502020204030203" pitchFamily="34" charset="0"/>
                <a:ea typeface="Lato" panose="020F0502020204030203" pitchFamily="34" charset="0"/>
                <a:cs typeface="Lato" panose="020F0502020204030203" pitchFamily="34" charset="0"/>
              </a:rPr>
              <a:t>Laboratory</a:t>
            </a:r>
            <a:r>
              <a:rPr lang="sv-SE" sz="2600" dirty="0">
                <a:latin typeface="Lato" panose="020F0502020204030203" pitchFamily="34" charset="0"/>
                <a:ea typeface="Lato" panose="020F0502020204030203" pitchFamily="34" charset="0"/>
                <a:cs typeface="Lato" panose="020F0502020204030203" pitchFamily="34" charset="0"/>
              </a:rPr>
              <a:t> </a:t>
            </a:r>
            <a:r>
              <a:rPr lang="sv-SE" sz="2600" dirty="0" err="1">
                <a:latin typeface="Lato" panose="020F0502020204030203" pitchFamily="34" charset="0"/>
                <a:ea typeface="Lato" panose="020F0502020204030203" pitchFamily="34" charset="0"/>
                <a:cs typeface="Lato" panose="020F0502020204030203" pitchFamily="34" charset="0"/>
              </a:rPr>
              <a:t>Preparedness</a:t>
            </a:r>
            <a:r>
              <a:rPr lang="sv-SE" sz="2600" dirty="0">
                <a:latin typeface="Lato" panose="020F0502020204030203" pitchFamily="34" charset="0"/>
                <a:ea typeface="Lato" panose="020F0502020204030203" pitchFamily="34" charset="0"/>
                <a:cs typeface="Lato" panose="020F0502020204030203" pitchFamily="34" charset="0"/>
              </a:rPr>
              <a:t> (PLP) and Data-Driven Life Science (DDLS) research programs. </a:t>
            </a:r>
          </a:p>
          <a:p>
            <a:pPr>
              <a:lnSpc>
                <a:spcPct val="89100"/>
              </a:lnSpc>
              <a:defRPr sz="2300"/>
            </a:pPr>
            <a:r>
              <a:rPr lang="sv-SE" sz="2600" dirty="0" err="1">
                <a:latin typeface="Lato" panose="020F0502020204030203" pitchFamily="34" charset="0"/>
                <a:ea typeface="Lato" panose="020F0502020204030203" pitchFamily="34" charset="0"/>
                <a:cs typeface="Lato" panose="020F0502020204030203" pitchFamily="34" charset="0"/>
              </a:rPr>
              <a:t>Promoting</a:t>
            </a:r>
            <a:r>
              <a:rPr lang="sv-SE" sz="2600" dirty="0">
                <a:latin typeface="Lato" panose="020F0502020204030203" pitchFamily="34" charset="0"/>
                <a:ea typeface="Lato" panose="020F0502020204030203" pitchFamily="34" charset="0"/>
                <a:cs typeface="Lato" panose="020F0502020204030203" pitchFamily="34" charset="0"/>
              </a:rPr>
              <a:t> FAIR, </a:t>
            </a:r>
            <a:r>
              <a:rPr lang="sv-SE" sz="2600" dirty="0" err="1">
                <a:latin typeface="Lato" panose="020F0502020204030203" pitchFamily="34" charset="0"/>
                <a:ea typeface="Lato" panose="020F0502020204030203" pitchFamily="34" charset="0"/>
                <a:cs typeface="Lato" panose="020F0502020204030203" pitchFamily="34" charset="0"/>
              </a:rPr>
              <a:t>Open</a:t>
            </a:r>
            <a:r>
              <a:rPr lang="sv-SE" sz="2600" dirty="0">
                <a:latin typeface="Lato" panose="020F0502020204030203" pitchFamily="34" charset="0"/>
                <a:ea typeface="Lato" panose="020F0502020204030203" pitchFamily="34" charset="0"/>
                <a:cs typeface="Lato" panose="020F0502020204030203" pitchFamily="34" charset="0"/>
              </a:rPr>
              <a:t> Science, </a:t>
            </a:r>
            <a:r>
              <a:rPr lang="sv-SE" sz="2600" dirty="0" err="1">
                <a:latin typeface="Lato" panose="020F0502020204030203" pitchFamily="34" charset="0"/>
                <a:ea typeface="Lato" panose="020F0502020204030203" pitchFamily="34" charset="0"/>
                <a:cs typeface="Lato" panose="020F0502020204030203" pitchFamily="34" charset="0"/>
              </a:rPr>
              <a:t>good</a:t>
            </a:r>
            <a:r>
              <a:rPr lang="sv-SE" sz="2600" dirty="0">
                <a:latin typeface="Lato" panose="020F0502020204030203" pitchFamily="34" charset="0"/>
                <a:ea typeface="Lato" panose="020F0502020204030203" pitchFamily="34" charset="0"/>
                <a:cs typeface="Lato" panose="020F0502020204030203" pitchFamily="34" charset="0"/>
              </a:rPr>
              <a:t> data </a:t>
            </a:r>
            <a:r>
              <a:rPr lang="sv-SE" sz="2600" dirty="0" err="1">
                <a:latin typeface="Lato" panose="020F0502020204030203" pitchFamily="34" charset="0"/>
                <a:ea typeface="Lato" panose="020F0502020204030203" pitchFamily="34" charset="0"/>
                <a:cs typeface="Lato" panose="020F0502020204030203" pitchFamily="34" charset="0"/>
              </a:rPr>
              <a:t>practices</a:t>
            </a:r>
            <a:r>
              <a:rPr lang="sv-SE" sz="2600" dirty="0">
                <a:latin typeface="Lato" panose="020F0502020204030203" pitchFamily="34" charset="0"/>
                <a:ea typeface="Lato" panose="020F0502020204030203" pitchFamily="34" charset="0"/>
                <a:cs typeface="Lato" panose="020F0502020204030203" pitchFamily="34" charset="0"/>
              </a:rPr>
              <a:t> </a:t>
            </a:r>
            <a:r>
              <a:rPr lang="sv-SE" sz="2600" dirty="0" err="1">
                <a:latin typeface="Lato" panose="020F0502020204030203" pitchFamily="34" charset="0"/>
                <a:ea typeface="Lato" panose="020F0502020204030203" pitchFamily="34" charset="0"/>
                <a:cs typeface="Lato" panose="020F0502020204030203" pitchFamily="34" charset="0"/>
              </a:rPr>
              <a:t>throughout</a:t>
            </a:r>
            <a:r>
              <a:rPr lang="sv-SE" sz="2600" dirty="0">
                <a:latin typeface="Lato" panose="020F0502020204030203" pitchFamily="34" charset="0"/>
                <a:ea typeface="Lato" panose="020F0502020204030203" pitchFamily="34" charset="0"/>
                <a:cs typeface="Lato" panose="020F0502020204030203" pitchFamily="34" charset="0"/>
              </a:rPr>
              <a:t> the data </a:t>
            </a:r>
            <a:r>
              <a:rPr lang="sv-SE" sz="2600" dirty="0" err="1">
                <a:latin typeface="Lato" panose="020F0502020204030203" pitchFamily="34" charset="0"/>
                <a:ea typeface="Lato" panose="020F0502020204030203" pitchFamily="34" charset="0"/>
                <a:cs typeface="Lato" panose="020F0502020204030203" pitchFamily="34" charset="0"/>
              </a:rPr>
              <a:t>life</a:t>
            </a:r>
            <a:r>
              <a:rPr lang="sv-SE" sz="2600" dirty="0">
                <a:latin typeface="Lato" panose="020F0502020204030203" pitchFamily="34" charset="0"/>
                <a:ea typeface="Lato" panose="020F0502020204030203" pitchFamily="34" charset="0"/>
                <a:cs typeface="Lato" panose="020F0502020204030203" pitchFamily="34" charset="0"/>
              </a:rPr>
              <a:t> </a:t>
            </a:r>
            <a:r>
              <a:rPr lang="sv-SE" sz="2600" dirty="0" err="1">
                <a:latin typeface="Lato" panose="020F0502020204030203" pitchFamily="34" charset="0"/>
                <a:ea typeface="Lato" panose="020F0502020204030203" pitchFamily="34" charset="0"/>
                <a:cs typeface="Lato" panose="020F0502020204030203" pitchFamily="34" charset="0"/>
              </a:rPr>
              <a:t>cycle</a:t>
            </a:r>
            <a:r>
              <a:rPr lang="sv-SE" sz="2600" dirty="0">
                <a:latin typeface="Lato" panose="020F0502020204030203" pitchFamily="34" charset="0"/>
                <a:ea typeface="Lato" panose="020F0502020204030203" pitchFamily="34" charset="0"/>
                <a:cs typeface="Lato" panose="020F0502020204030203" pitchFamily="34" charset="0"/>
              </a:rPr>
              <a:t>. New </a:t>
            </a:r>
            <a:r>
              <a:rPr lang="sv-SE" sz="2600" dirty="0" err="1">
                <a:latin typeface="Lato" panose="020F0502020204030203" pitchFamily="34" charset="0"/>
                <a:ea typeface="Lato" panose="020F0502020204030203" pitchFamily="34" charset="0"/>
                <a:cs typeface="Lato" panose="020F0502020204030203" pitchFamily="34" charset="0"/>
              </a:rPr>
              <a:t>Open</a:t>
            </a:r>
            <a:r>
              <a:rPr lang="sv-SE" sz="2600" dirty="0">
                <a:latin typeface="Lato" panose="020F0502020204030203" pitchFamily="34" charset="0"/>
                <a:ea typeface="Lato" panose="020F0502020204030203" pitchFamily="34" charset="0"/>
                <a:cs typeface="Lato" panose="020F0502020204030203" pitchFamily="34" charset="0"/>
              </a:rPr>
              <a:t> Science </a:t>
            </a:r>
            <a:r>
              <a:rPr lang="sv-SE" sz="2600" dirty="0" err="1">
                <a:latin typeface="Lato" panose="020F0502020204030203" pitchFamily="34" charset="0"/>
                <a:ea typeface="Lato" panose="020F0502020204030203" pitchFamily="34" charset="0"/>
                <a:cs typeface="Lato" panose="020F0502020204030203" pitchFamily="34" charset="0"/>
              </a:rPr>
              <a:t>initiative</a:t>
            </a:r>
            <a:r>
              <a:rPr lang="sv-SE" sz="2600" dirty="0">
                <a:latin typeface="Lato" panose="020F0502020204030203" pitchFamily="34" charset="0"/>
                <a:ea typeface="Lato" panose="020F0502020204030203" pitchFamily="34" charset="0"/>
                <a:cs typeface="Lato" panose="020F0502020204030203" pitchFamily="34" charset="0"/>
              </a:rPr>
              <a:t>. </a:t>
            </a:r>
          </a:p>
          <a:p>
            <a:pPr>
              <a:lnSpc>
                <a:spcPct val="89100"/>
              </a:lnSpc>
              <a:defRPr sz="2300"/>
            </a:pPr>
            <a:r>
              <a:rPr lang="sv-SE" sz="2600" dirty="0">
                <a:latin typeface="Lato" panose="020F0502020204030203" pitchFamily="34" charset="0"/>
                <a:ea typeface="Lato" panose="020F0502020204030203" pitchFamily="34" charset="0"/>
                <a:cs typeface="Lato" panose="020F0502020204030203" pitchFamily="34" charset="0"/>
              </a:rPr>
              <a:t>Operates portals, </a:t>
            </a:r>
            <a:r>
              <a:rPr lang="sv-SE" sz="2600" dirty="0" err="1">
                <a:latin typeface="Lato" panose="020F0502020204030203" pitchFamily="34" charset="0"/>
                <a:ea typeface="Lato" panose="020F0502020204030203" pitchFamily="34" charset="0"/>
                <a:cs typeface="Lato" panose="020F0502020204030203" pitchFamily="34" charset="0"/>
              </a:rPr>
              <a:t>platforms</a:t>
            </a:r>
            <a:r>
              <a:rPr lang="sv-SE" sz="2600" dirty="0">
                <a:latin typeface="Lato" panose="020F0502020204030203" pitchFamily="34" charset="0"/>
                <a:ea typeface="Lato" panose="020F0502020204030203" pitchFamily="34" charset="0"/>
                <a:cs typeface="Lato" panose="020F0502020204030203" pitchFamily="34" charset="0"/>
              </a:rPr>
              <a:t>, services, </a:t>
            </a:r>
            <a:r>
              <a:rPr lang="sv-SE" sz="2600" dirty="0" err="1">
                <a:latin typeface="Lato" panose="020F0502020204030203" pitchFamily="34" charset="0"/>
                <a:ea typeface="Lato" panose="020F0502020204030203" pitchFamily="34" charset="0"/>
                <a:cs typeface="Lato" panose="020F0502020204030203" pitchFamily="34" charset="0"/>
              </a:rPr>
              <a:t>tools</a:t>
            </a:r>
            <a:r>
              <a:rPr lang="sv-SE" sz="2600" dirty="0">
                <a:latin typeface="Lato" panose="020F0502020204030203" pitchFamily="34" charset="0"/>
                <a:ea typeface="Lato" panose="020F0502020204030203" pitchFamily="34" charset="0"/>
                <a:cs typeface="Lato" panose="020F0502020204030203" pitchFamily="34" charset="0"/>
              </a:rPr>
              <a:t>, and support.</a:t>
            </a:r>
          </a:p>
          <a:p>
            <a:pPr marL="685800" lvl="1" indent="-228600">
              <a:lnSpc>
                <a:spcPct val="89100"/>
              </a:lnSpc>
              <a:spcBef>
                <a:spcPts val="500"/>
              </a:spcBef>
              <a:defRPr sz="2300"/>
            </a:pPr>
            <a:endParaRPr lang="sv-SE" sz="2000" dirty="0"/>
          </a:p>
          <a:p>
            <a:pPr marL="285750" lvl="0" indent="-228600">
              <a:lnSpc>
                <a:spcPct val="89100"/>
              </a:lnSpc>
              <a:spcBef>
                <a:spcPts val="499"/>
              </a:spcBef>
              <a:defRPr sz="2300"/>
            </a:pPr>
            <a:endParaRPr dirty="0"/>
          </a:p>
          <a:p>
            <a:pPr marL="285750" lvl="0" indent="-228600">
              <a:lnSpc>
                <a:spcPct val="89100"/>
              </a:lnSpc>
              <a:spcBef>
                <a:spcPts val="499"/>
              </a:spcBef>
              <a:defRPr sz="2300"/>
            </a:pPr>
            <a:endParaRPr dirty="0"/>
          </a:p>
        </p:txBody>
      </p:sp>
      <p:sp>
        <p:nvSpPr>
          <p:cNvPr id="250" name="Title 2"/>
          <p:cNvSpPr txBox="1">
            <a:spLocks noGrp="1"/>
          </p:cNvSpPr>
          <p:nvPr>
            <p:ph type="title"/>
          </p:nvPr>
        </p:nvSpPr>
        <p:spPr bwMode="auto">
          <a:prstGeom prst="rect">
            <a:avLst/>
          </a:prstGeom>
        </p:spPr>
        <p:txBody>
          <a:bodyPr/>
          <a:lstStyle/>
          <a:p>
            <a:pPr>
              <a:defRPr/>
            </a:pPr>
            <a:r>
              <a:rPr b="1">
                <a:latin typeface="Arial" panose="020B0604020202020204" pitchFamily="34" charset="0"/>
                <a:cs typeface="Arial" panose="020B0604020202020204" pitchFamily="34" charset="0"/>
              </a:rPr>
              <a:t>SciLifeLab Data Centre</a:t>
            </a:r>
          </a:p>
        </p:txBody>
      </p:sp>
      <p:cxnSp>
        <p:nvCxnSpPr>
          <p:cNvPr id="2" name="Rak 1"/>
          <p:cNvCxnSpPr>
            <a:cxnSpLocks/>
          </p:cNvCxnSpPr>
          <p:nvPr/>
        </p:nvCxnSpPr>
        <p:spPr bwMode="auto">
          <a:xfrm>
            <a:off x="5950961" y="1406769"/>
            <a:ext cx="0" cy="5260730"/>
          </a:xfrm>
          <a:prstGeom prst="line">
            <a:avLst/>
          </a:prstGeom>
          <a:solidFill>
            <a:srgbClr val="FFFFFF"/>
          </a:solidFill>
          <a:ln w="38099" cap="flat">
            <a:solidFill>
              <a:schemeClr val="accent1"/>
            </a:solidFill>
            <a:prstDash val="solid"/>
            <a:miter lim="800000"/>
          </a:ln>
        </p:spPr>
        <p:style>
          <a:lnRef idx="0">
            <a:scrgbClr r="0" g="0" b="0"/>
          </a:lnRef>
          <a:fillRef idx="0">
            <a:scrgbClr r="0" g="0" b="0"/>
          </a:fillRef>
          <a:effectRef idx="0">
            <a:scrgbClr r="0" g="0" b="0"/>
          </a:effectRef>
          <a:fontRef idx="none"/>
        </p:style>
      </p:cxnSp>
      <p:pic>
        <p:nvPicPr>
          <p:cNvPr id="5" name="Bildobjekt 4">
            <a:extLst>
              <a:ext uri="{FF2B5EF4-FFF2-40B4-BE49-F238E27FC236}">
                <a16:creationId xmlns:a16="http://schemas.microsoft.com/office/drawing/2014/main" id="{DD4A4CC4-9829-267C-0685-AB6410F50C69}"/>
              </a:ext>
            </a:extLst>
          </p:cNvPr>
          <p:cNvPicPr>
            <a:picLocks noChangeAspect="1"/>
          </p:cNvPicPr>
          <p:nvPr/>
        </p:nvPicPr>
        <p:blipFill rotWithShape="1">
          <a:blip r:embed="rId2">
            <a:extLst>
              <a:ext uri="{28A0092B-C50C-407E-A947-70E740481C1C}">
                <a14:useLocalDpi xmlns:a14="http://schemas.microsoft.com/office/drawing/2010/main" val="0"/>
              </a:ext>
            </a:extLst>
          </a:blip>
          <a:srcRect l="32549" t="15602" r="46218" b="49135"/>
          <a:stretch/>
        </p:blipFill>
        <p:spPr>
          <a:xfrm>
            <a:off x="6930239" y="1260482"/>
            <a:ext cx="4863601" cy="5246680"/>
          </a:xfrm>
          <a:prstGeom prst="rect">
            <a:avLst/>
          </a:prstGeom>
        </p:spPr>
      </p:pic>
    </p:spTree>
    <p:extLst>
      <p:ext uri="{BB962C8B-B14F-4D97-AF65-F5344CB8AC3E}">
        <p14:creationId xmlns:p14="http://schemas.microsoft.com/office/powerpoint/2010/main" val="33523523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2">
            <a:extLst>
              <a:ext uri="{FF2B5EF4-FFF2-40B4-BE49-F238E27FC236}">
                <a16:creationId xmlns:a16="http://schemas.microsoft.com/office/drawing/2014/main" id="{F221D8A5-3B7B-4237-9B37-0BA2C48E3AD9}"/>
              </a:ext>
            </a:extLst>
          </p:cNvPr>
          <p:cNvSpPr>
            <a:spLocks noGrp="1"/>
          </p:cNvSpPr>
          <p:nvPr>
            <p:ph type="title"/>
          </p:nvPr>
        </p:nvSpPr>
        <p:spPr/>
        <p:txBody>
          <a:bodyPr>
            <a:normAutofit/>
          </a:bodyPr>
          <a:lstStyle/>
          <a:p>
            <a:r>
              <a:rPr lang="sv-SE" sz="4000" b="1" dirty="0">
                <a:latin typeface="Lato" panose="020F0502020204030203" pitchFamily="34" charset="0"/>
                <a:ea typeface="Lato" panose="020F0502020204030203" pitchFamily="34" charset="0"/>
                <a:cs typeface="Lato" panose="020F0502020204030203" pitchFamily="34" charset="0"/>
              </a:rPr>
              <a:t>Thank you!</a:t>
            </a:r>
          </a:p>
        </p:txBody>
      </p:sp>
      <p:pic>
        <p:nvPicPr>
          <p:cNvPr id="4" name="Bildobjekt 3">
            <a:extLst>
              <a:ext uri="{FF2B5EF4-FFF2-40B4-BE49-F238E27FC236}">
                <a16:creationId xmlns:a16="http://schemas.microsoft.com/office/drawing/2014/main" id="{6438B51D-ED0E-4D51-F99E-5C7CDF261F41}"/>
              </a:ext>
            </a:extLst>
          </p:cNvPr>
          <p:cNvPicPr>
            <a:picLocks noChangeAspect="1"/>
          </p:cNvPicPr>
          <p:nvPr/>
        </p:nvPicPr>
        <p:blipFill rotWithShape="1">
          <a:blip r:embed="rId2">
            <a:extLst>
              <a:ext uri="{28A0092B-C50C-407E-A947-70E740481C1C}">
                <a14:useLocalDpi xmlns:a14="http://schemas.microsoft.com/office/drawing/2010/main" val="0"/>
              </a:ext>
            </a:extLst>
          </a:blip>
          <a:srcRect l="18359" t="17141" r="14014" b="10386"/>
          <a:stretch/>
        </p:blipFill>
        <p:spPr>
          <a:xfrm>
            <a:off x="694222" y="2034405"/>
            <a:ext cx="5641676" cy="3778738"/>
          </a:xfrm>
          <a:prstGeom prst="rect">
            <a:avLst/>
          </a:prstGeom>
        </p:spPr>
      </p:pic>
      <p:sp>
        <p:nvSpPr>
          <p:cNvPr id="7" name="@scilifelab_DC">
            <a:extLst>
              <a:ext uri="{FF2B5EF4-FFF2-40B4-BE49-F238E27FC236}">
                <a16:creationId xmlns:a16="http://schemas.microsoft.com/office/drawing/2014/main" id="{BD90A750-0D9C-159E-EF32-5EAB0BCB5376}"/>
              </a:ext>
            </a:extLst>
          </p:cNvPr>
          <p:cNvSpPr txBox="1"/>
          <p:nvPr/>
        </p:nvSpPr>
        <p:spPr bwMode="auto">
          <a:xfrm>
            <a:off x="7836722" y="5425870"/>
            <a:ext cx="2076728" cy="400105"/>
          </a:xfrm>
          <a:prstGeom prst="rect">
            <a:avLst/>
          </a:prstGeom>
          <a:ln w="12700">
            <a:miter lim="400000"/>
          </a:ln>
        </p:spPr>
        <p:txBody>
          <a:bodyPr wrap="square" lIns="45718" tIns="45718" rIns="45718" bIns="45718">
            <a:spAutoFit/>
          </a:bodyPr>
          <a:lstStyle>
            <a:lvl1pPr>
              <a:defRPr sz="2800"/>
            </a:lvl1pPr>
          </a:lstStyle>
          <a:p>
            <a:pPr>
              <a:defRPr/>
            </a:pPr>
            <a:r>
              <a:rPr sz="2000" dirty="0"/>
              <a:t>@</a:t>
            </a:r>
            <a:r>
              <a:rPr lang="sv-SE" sz="2000" dirty="0"/>
              <a:t>S</a:t>
            </a:r>
            <a:r>
              <a:rPr sz="2000" dirty="0"/>
              <a:t>ci</a:t>
            </a:r>
            <a:r>
              <a:rPr lang="sv-SE" sz="2000" dirty="0"/>
              <a:t>L</a:t>
            </a:r>
            <a:r>
              <a:rPr sz="2000" dirty="0"/>
              <a:t>ife</a:t>
            </a:r>
            <a:r>
              <a:rPr lang="sv-SE" sz="2000" dirty="0"/>
              <a:t>L</a:t>
            </a:r>
            <a:r>
              <a:rPr sz="2000" dirty="0"/>
              <a:t>ab_DC</a:t>
            </a:r>
          </a:p>
        </p:txBody>
      </p:sp>
      <p:sp>
        <p:nvSpPr>
          <p:cNvPr id="8" name="Scilifelab-data-centre">
            <a:extLst>
              <a:ext uri="{FF2B5EF4-FFF2-40B4-BE49-F238E27FC236}">
                <a16:creationId xmlns:a16="http://schemas.microsoft.com/office/drawing/2014/main" id="{EBA1B8E8-F000-F270-A06E-B3858B82F3DF}"/>
              </a:ext>
            </a:extLst>
          </p:cNvPr>
          <p:cNvSpPr txBox="1"/>
          <p:nvPr/>
        </p:nvSpPr>
        <p:spPr bwMode="auto">
          <a:xfrm>
            <a:off x="7836722" y="6032049"/>
            <a:ext cx="2474232" cy="400105"/>
          </a:xfrm>
          <a:prstGeom prst="rect">
            <a:avLst/>
          </a:prstGeom>
          <a:ln w="12700">
            <a:miter lim="400000"/>
          </a:ln>
        </p:spPr>
        <p:txBody>
          <a:bodyPr wrap="square" lIns="45718" tIns="45718" rIns="45718" bIns="45718">
            <a:spAutoFit/>
          </a:bodyPr>
          <a:lstStyle>
            <a:lvl1pPr>
              <a:defRPr sz="2800"/>
            </a:lvl1pPr>
          </a:lstStyle>
          <a:p>
            <a:pPr>
              <a:defRPr/>
            </a:pPr>
            <a:r>
              <a:rPr sz="2000" dirty="0"/>
              <a:t>Scilifelab-data-centre</a:t>
            </a:r>
          </a:p>
        </p:txBody>
      </p:sp>
      <p:pic>
        <p:nvPicPr>
          <p:cNvPr id="10" name="Image" descr="Image">
            <a:extLst>
              <a:ext uri="{FF2B5EF4-FFF2-40B4-BE49-F238E27FC236}">
                <a16:creationId xmlns:a16="http://schemas.microsoft.com/office/drawing/2014/main" id="{7A837FA0-3EA6-87D7-AE6B-5CF4DC71225E}"/>
              </a:ext>
            </a:extLst>
          </p:cNvPr>
          <p:cNvPicPr>
            <a:picLocks noChangeAspect="1"/>
          </p:cNvPicPr>
          <p:nvPr/>
        </p:nvPicPr>
        <p:blipFill>
          <a:blip r:embed="rId3"/>
          <a:stretch/>
        </p:blipFill>
        <p:spPr bwMode="auto">
          <a:xfrm>
            <a:off x="7169925" y="6032050"/>
            <a:ext cx="400105" cy="400105"/>
          </a:xfrm>
          <a:prstGeom prst="rect">
            <a:avLst/>
          </a:prstGeom>
          <a:ln w="12700">
            <a:miter lim="400000"/>
          </a:ln>
        </p:spPr>
      </p:pic>
      <p:sp>
        <p:nvSpPr>
          <p:cNvPr id="11" name="textruta 10">
            <a:extLst>
              <a:ext uri="{FF2B5EF4-FFF2-40B4-BE49-F238E27FC236}">
                <a16:creationId xmlns:a16="http://schemas.microsoft.com/office/drawing/2014/main" id="{7F78EF91-E446-60F2-DCCD-F8550EAE84F3}"/>
              </a:ext>
            </a:extLst>
          </p:cNvPr>
          <p:cNvSpPr txBox="1"/>
          <p:nvPr/>
        </p:nvSpPr>
        <p:spPr bwMode="auto">
          <a:xfrm>
            <a:off x="7032104" y="4857057"/>
            <a:ext cx="3089328" cy="400110"/>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wrap="square">
            <a:spAutoFit/>
          </a:bodyPr>
          <a:lstStyle/>
          <a:p>
            <a:pPr defTabSz="457200">
              <a:spcBef>
                <a:spcPts val="1100"/>
              </a:spcBef>
              <a:defRPr sz="2800" b="1">
                <a:solidFill>
                  <a:srgbClr val="181717"/>
                </a:solidFill>
                <a:latin typeface="Arial"/>
                <a:ea typeface="Arial"/>
                <a:cs typeface="Arial"/>
              </a:defRPr>
            </a:pPr>
            <a:r>
              <a:rPr lang="sv-SE" sz="2000" dirty="0"/>
              <a:t>Web:</a:t>
            </a:r>
            <a:r>
              <a:rPr lang="sv-SE" sz="2000" b="0" dirty="0">
                <a:solidFill>
                  <a:srgbClr val="0000FF"/>
                </a:solidFill>
                <a:latin typeface="Calibri"/>
                <a:ea typeface="Calibri"/>
                <a:cs typeface="Calibri"/>
              </a:rPr>
              <a:t> </a:t>
            </a:r>
            <a:r>
              <a:rPr lang="sv-SE" sz="2000" u="sng" dirty="0">
                <a:solidFill>
                  <a:srgbClr val="045B63"/>
                </a:solidFill>
                <a:latin typeface="Calibri"/>
                <a:ea typeface="Calibri"/>
                <a:cs typeface="Calibri"/>
              </a:rPr>
              <a:t>scilifelab.se/data</a:t>
            </a:r>
            <a:endParaRPr lang="sv-SE" sz="2000" dirty="0"/>
          </a:p>
        </p:txBody>
      </p:sp>
      <p:sp>
        <p:nvSpPr>
          <p:cNvPr id="6" name="textruta 5">
            <a:extLst>
              <a:ext uri="{FF2B5EF4-FFF2-40B4-BE49-F238E27FC236}">
                <a16:creationId xmlns:a16="http://schemas.microsoft.com/office/drawing/2014/main" id="{88252A82-B0B6-6AC1-2095-96B8B3A8F5CB}"/>
              </a:ext>
            </a:extLst>
          </p:cNvPr>
          <p:cNvSpPr txBox="1"/>
          <p:nvPr/>
        </p:nvSpPr>
        <p:spPr>
          <a:xfrm>
            <a:off x="464679" y="6047585"/>
            <a:ext cx="6100762" cy="646331"/>
          </a:xfrm>
          <a:prstGeom prst="rect">
            <a:avLst/>
          </a:prstGeom>
          <a:noFill/>
        </p:spPr>
        <p:txBody>
          <a:bodyPr wrap="square">
            <a:spAutoFit/>
          </a:bodyPr>
          <a:lstStyle/>
          <a:p>
            <a:r>
              <a:rPr lang="sv-SE" dirty="0">
                <a:latin typeface="Lato" panose="020F0502020204030203" pitchFamily="34" charset="0"/>
                <a:ea typeface="Lato" panose="020F0502020204030203" pitchFamily="34" charset="0"/>
                <a:cs typeface="Lato" panose="020F0502020204030203" pitchFamily="34" charset="0"/>
              </a:rPr>
              <a:t>Sign up </a:t>
            </a:r>
            <a:r>
              <a:rPr lang="sv-SE">
                <a:latin typeface="Lato" panose="020F0502020204030203" pitchFamily="34" charset="0"/>
                <a:ea typeface="Lato" panose="020F0502020204030203" pitchFamily="34" charset="0"/>
                <a:cs typeface="Lato" panose="020F0502020204030203" pitchFamily="34" charset="0"/>
              </a:rPr>
              <a:t>for SciLifeLab </a:t>
            </a:r>
            <a:r>
              <a:rPr lang="sv-SE" dirty="0">
                <a:latin typeface="Lato" panose="020F0502020204030203" pitchFamily="34" charset="0"/>
                <a:ea typeface="Lato" panose="020F0502020204030203" pitchFamily="34" charset="0"/>
                <a:cs typeface="Lato" panose="020F0502020204030203" pitchFamily="34" charset="0"/>
              </a:rPr>
              <a:t>Data Centre newsletter!</a:t>
            </a:r>
          </a:p>
          <a:p>
            <a:r>
              <a:rPr lang="sv-SE" dirty="0">
                <a:latin typeface="Lato" panose="020F0502020204030203" pitchFamily="34" charset="0"/>
                <a:ea typeface="Lato" panose="020F0502020204030203" pitchFamily="34" charset="0"/>
                <a:cs typeface="Lato" panose="020F0502020204030203" pitchFamily="34" charset="0"/>
                <a:hlinkClick r:id="rId4"/>
              </a:rPr>
              <a:t>https://www.scilifelab.se/sign-up-to-our-newsletter/</a:t>
            </a:r>
            <a:r>
              <a:rPr lang="sv-SE" dirty="0">
                <a:latin typeface="Lato" panose="020F0502020204030203" pitchFamily="34" charset="0"/>
                <a:ea typeface="Lato" panose="020F0502020204030203" pitchFamily="34" charset="0"/>
                <a:cs typeface="Lato" panose="020F0502020204030203" pitchFamily="34" charset="0"/>
              </a:rPr>
              <a:t> </a:t>
            </a:r>
          </a:p>
        </p:txBody>
      </p:sp>
      <p:pic>
        <p:nvPicPr>
          <p:cNvPr id="12" name="image4.png" descr="image4.png">
            <a:extLst>
              <a:ext uri="{FF2B5EF4-FFF2-40B4-BE49-F238E27FC236}">
                <a16:creationId xmlns:a16="http://schemas.microsoft.com/office/drawing/2014/main" id="{8C610978-B285-E01D-85BB-00E3253B41ED}"/>
              </a:ext>
            </a:extLst>
          </p:cNvPr>
          <p:cNvPicPr>
            <a:picLocks noChangeAspect="1"/>
          </p:cNvPicPr>
          <p:nvPr/>
        </p:nvPicPr>
        <p:blipFill>
          <a:blip r:embed="rId5"/>
          <a:stretch/>
        </p:blipFill>
        <p:spPr bwMode="auto">
          <a:xfrm>
            <a:off x="6728795" y="2078791"/>
            <a:ext cx="1682470" cy="932291"/>
          </a:xfrm>
          <a:prstGeom prst="rect">
            <a:avLst/>
          </a:prstGeom>
          <a:ln w="12700">
            <a:miter lim="400000"/>
          </a:ln>
        </p:spPr>
      </p:pic>
      <p:pic>
        <p:nvPicPr>
          <p:cNvPr id="14" name="image5.png" descr="image5.png">
            <a:extLst>
              <a:ext uri="{FF2B5EF4-FFF2-40B4-BE49-F238E27FC236}">
                <a16:creationId xmlns:a16="http://schemas.microsoft.com/office/drawing/2014/main" id="{7D589AA4-1D9F-A6A1-7A95-34C8D29406F6}"/>
              </a:ext>
            </a:extLst>
          </p:cNvPr>
          <p:cNvPicPr>
            <a:picLocks noChangeAspect="1"/>
          </p:cNvPicPr>
          <p:nvPr/>
        </p:nvPicPr>
        <p:blipFill>
          <a:blip r:embed="rId6"/>
          <a:stretch/>
        </p:blipFill>
        <p:spPr bwMode="auto">
          <a:xfrm>
            <a:off x="7023463" y="3319820"/>
            <a:ext cx="1033052" cy="830131"/>
          </a:xfrm>
          <a:prstGeom prst="rect">
            <a:avLst/>
          </a:prstGeom>
          <a:ln w="12700">
            <a:miter lim="400000"/>
          </a:ln>
        </p:spPr>
      </p:pic>
      <p:pic>
        <p:nvPicPr>
          <p:cNvPr id="15" name="Image" descr="Image">
            <a:extLst>
              <a:ext uri="{FF2B5EF4-FFF2-40B4-BE49-F238E27FC236}">
                <a16:creationId xmlns:a16="http://schemas.microsoft.com/office/drawing/2014/main" id="{161C5DE8-A545-E982-0E1B-495648F76F15}"/>
              </a:ext>
            </a:extLst>
          </p:cNvPr>
          <p:cNvPicPr>
            <a:picLocks noChangeAspect="1"/>
          </p:cNvPicPr>
          <p:nvPr/>
        </p:nvPicPr>
        <p:blipFill>
          <a:blip r:embed="rId7"/>
          <a:stretch/>
        </p:blipFill>
        <p:spPr bwMode="auto">
          <a:xfrm>
            <a:off x="9480562" y="2007463"/>
            <a:ext cx="1281739" cy="972789"/>
          </a:xfrm>
          <a:prstGeom prst="rect">
            <a:avLst/>
          </a:prstGeom>
          <a:ln w="12700">
            <a:miter lim="400000"/>
          </a:ln>
        </p:spPr>
      </p:pic>
      <p:pic>
        <p:nvPicPr>
          <p:cNvPr id="16" name="SciLifeLab_Logotype_Green_POS.png" descr="SciLifeLab_Logotype_Green_POS.png">
            <a:extLst>
              <a:ext uri="{FF2B5EF4-FFF2-40B4-BE49-F238E27FC236}">
                <a16:creationId xmlns:a16="http://schemas.microsoft.com/office/drawing/2014/main" id="{61C473E8-DB86-7211-7749-1BD53BA7A5B9}"/>
              </a:ext>
            </a:extLst>
          </p:cNvPr>
          <p:cNvPicPr>
            <a:picLocks noChangeAspect="1"/>
          </p:cNvPicPr>
          <p:nvPr/>
        </p:nvPicPr>
        <p:blipFill>
          <a:blip r:embed="rId8"/>
          <a:stretch/>
        </p:blipFill>
        <p:spPr bwMode="auto">
          <a:xfrm>
            <a:off x="8056515" y="3253324"/>
            <a:ext cx="3806380" cy="827572"/>
          </a:xfrm>
          <a:prstGeom prst="rect">
            <a:avLst/>
          </a:prstGeom>
          <a:ln w="12700">
            <a:miter lim="400000"/>
          </a:ln>
        </p:spPr>
      </p:pic>
    </p:spTree>
    <p:extLst>
      <p:ext uri="{BB962C8B-B14F-4D97-AF65-F5344CB8AC3E}">
        <p14:creationId xmlns:p14="http://schemas.microsoft.com/office/powerpoint/2010/main" val="4109920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5" name="Content Placeholder 4" descr="Diagram&#10;&#10;Description automatically generated"/>
          <p:cNvPicPr>
            <a:picLocks noGrp="1" noChangeAspect="1"/>
          </p:cNvPicPr>
          <p:nvPr>
            <p:ph idx="1"/>
          </p:nvPr>
        </p:nvPicPr>
        <p:blipFill rotWithShape="1">
          <a:blip r:embed="rId3"/>
          <a:srcRect r="-2055"/>
          <a:stretch/>
        </p:blipFill>
        <p:spPr bwMode="auto">
          <a:xfrm>
            <a:off x="1157471" y="1641808"/>
            <a:ext cx="8899709" cy="4374484"/>
          </a:xfrm>
          <a:prstGeom prst="rect">
            <a:avLst/>
          </a:prstGeom>
        </p:spPr>
      </p:pic>
      <p:sp>
        <p:nvSpPr>
          <p:cNvPr id="3" name="Title 2"/>
          <p:cNvSpPr>
            <a:spLocks noGrp="1"/>
          </p:cNvSpPr>
          <p:nvPr>
            <p:ph type="title"/>
          </p:nvPr>
        </p:nvSpPr>
        <p:spPr bwMode="auto"/>
        <p:txBody>
          <a:bodyPr>
            <a:normAutofit/>
          </a:bodyPr>
          <a:lstStyle/>
          <a:p>
            <a:pPr>
              <a:defRPr/>
            </a:pPr>
            <a:r>
              <a:rPr sz="4000" b="1">
                <a:latin typeface="Lato" panose="020F0502020204030203" pitchFamily="34" charset="0"/>
                <a:ea typeface="Lato" panose="020F0502020204030203" pitchFamily="34" charset="0"/>
                <a:cs typeface="Lato" panose="020F0502020204030203" pitchFamily="34" charset="0"/>
              </a:rPr>
              <a:t>SciLifeLab Data Centre </a:t>
            </a:r>
            <a:r>
              <a:rPr lang="sv-SE" sz="4000" b="1">
                <a:latin typeface="Lato" panose="020F0502020204030203" pitchFamily="34" charset="0"/>
                <a:ea typeface="Lato" panose="020F0502020204030203" pitchFamily="34" charset="0"/>
                <a:cs typeface="Lato" panose="020F0502020204030203" pitchFamily="34" charset="0"/>
              </a:rPr>
              <a:t>mission</a:t>
            </a:r>
            <a:endParaRPr sz="4000" b="1">
              <a:latin typeface="Lato" panose="020F0502020204030203" pitchFamily="34" charset="0"/>
              <a:ea typeface="Lato" panose="020F0502020204030203" pitchFamily="34" charset="0"/>
              <a:cs typeface="Lato" panose="020F0502020204030203" pitchFamily="34" charset="0"/>
            </a:endParaRPr>
          </a:p>
        </p:txBody>
      </p:sp>
      <p:sp>
        <p:nvSpPr>
          <p:cNvPr id="2" name="textruta 1">
            <a:extLst>
              <a:ext uri="{FF2B5EF4-FFF2-40B4-BE49-F238E27FC236}">
                <a16:creationId xmlns:a16="http://schemas.microsoft.com/office/drawing/2014/main" id="{518C097F-5639-1CAD-5881-2C197CB8DBFE}"/>
              </a:ext>
            </a:extLst>
          </p:cNvPr>
          <p:cNvSpPr txBox="1"/>
          <p:nvPr/>
        </p:nvSpPr>
        <p:spPr>
          <a:xfrm>
            <a:off x="7429502" y="3757609"/>
            <a:ext cx="2157412" cy="461665"/>
          </a:xfrm>
          <a:prstGeom prst="rect">
            <a:avLst/>
          </a:prstGeom>
          <a:solidFill>
            <a:srgbClr val="A5CACE"/>
          </a:solidFill>
        </p:spPr>
        <p:txBody>
          <a:bodyPr wrap="square" rtlCol="0">
            <a:spAutoFit/>
          </a:bodyPr>
          <a:lstStyle/>
          <a:p>
            <a:r>
              <a:rPr lang="sv-SE" sz="1200" err="1">
                <a:solidFill>
                  <a:srgbClr val="04585F"/>
                </a:solidFill>
                <a:latin typeface="Lato" panose="020F0502020204030203" pitchFamily="34" charset="0"/>
                <a:ea typeface="Lato" panose="020F0502020204030203" pitchFamily="34" charset="0"/>
                <a:cs typeface="Lato" panose="020F0502020204030203" pitchFamily="34" charset="0"/>
              </a:rPr>
              <a:t>Pandemic</a:t>
            </a:r>
            <a:r>
              <a:rPr lang="sv-SE" sz="1200">
                <a:solidFill>
                  <a:srgbClr val="04585F"/>
                </a:solidFill>
                <a:latin typeface="Lato" panose="020F0502020204030203" pitchFamily="34" charset="0"/>
                <a:ea typeface="Lato" panose="020F0502020204030203" pitchFamily="34" charset="0"/>
                <a:cs typeface="Lato" panose="020F0502020204030203" pitchFamily="34" charset="0"/>
              </a:rPr>
              <a:t> </a:t>
            </a:r>
            <a:r>
              <a:rPr lang="sv-SE" sz="1200" err="1">
                <a:solidFill>
                  <a:srgbClr val="04585F"/>
                </a:solidFill>
                <a:latin typeface="Lato" panose="020F0502020204030203" pitchFamily="34" charset="0"/>
                <a:ea typeface="Lato" panose="020F0502020204030203" pitchFamily="34" charset="0"/>
                <a:cs typeface="Lato" panose="020F0502020204030203" pitchFamily="34" charset="0"/>
              </a:rPr>
              <a:t>Laboratory</a:t>
            </a:r>
            <a:r>
              <a:rPr lang="sv-SE" sz="1200">
                <a:solidFill>
                  <a:srgbClr val="04585F"/>
                </a:solidFill>
                <a:latin typeface="Lato" panose="020F0502020204030203" pitchFamily="34" charset="0"/>
                <a:ea typeface="Lato" panose="020F0502020204030203" pitchFamily="34" charset="0"/>
                <a:cs typeface="Lato" panose="020F0502020204030203" pitchFamily="34" charset="0"/>
              </a:rPr>
              <a:t> </a:t>
            </a:r>
            <a:r>
              <a:rPr lang="sv-SE" sz="1200" err="1">
                <a:solidFill>
                  <a:srgbClr val="04585F"/>
                </a:solidFill>
                <a:latin typeface="Lato" panose="020F0502020204030203" pitchFamily="34" charset="0"/>
                <a:ea typeface="Lato" panose="020F0502020204030203" pitchFamily="34" charset="0"/>
                <a:cs typeface="Lato" panose="020F0502020204030203" pitchFamily="34" charset="0"/>
              </a:rPr>
              <a:t>Preparedness</a:t>
            </a:r>
            <a:r>
              <a:rPr lang="sv-SE" sz="1200">
                <a:solidFill>
                  <a:srgbClr val="04585F"/>
                </a:solidFill>
                <a:latin typeface="Lato" panose="020F0502020204030203" pitchFamily="34" charset="0"/>
                <a:ea typeface="Lato" panose="020F0502020204030203" pitchFamily="34" charset="0"/>
                <a:cs typeface="Lato" panose="020F0502020204030203" pitchFamily="34" charset="0"/>
              </a:rPr>
              <a:t> Program</a:t>
            </a:r>
          </a:p>
        </p:txBody>
      </p:sp>
      <p:sp>
        <p:nvSpPr>
          <p:cNvPr id="4" name="textruta 3">
            <a:extLst>
              <a:ext uri="{FF2B5EF4-FFF2-40B4-BE49-F238E27FC236}">
                <a16:creationId xmlns:a16="http://schemas.microsoft.com/office/drawing/2014/main" id="{6722CEC9-D5A2-19ED-D6E1-D15B9ADB1711}"/>
              </a:ext>
            </a:extLst>
          </p:cNvPr>
          <p:cNvSpPr txBox="1"/>
          <p:nvPr/>
        </p:nvSpPr>
        <p:spPr bwMode="auto">
          <a:xfrm>
            <a:off x="7600952" y="5115678"/>
            <a:ext cx="1985962" cy="646331"/>
          </a:xfrm>
          <a:prstGeom prst="rect">
            <a:avLst/>
          </a:prstGeom>
          <a:solidFill>
            <a:srgbClr val="A5CACE"/>
          </a:solidFill>
        </p:spPr>
        <p:txBody>
          <a:bodyPr wrap="square" rtlCol="0">
            <a:spAutoFit/>
          </a:bodyPr>
          <a:lstStyle/>
          <a:p>
            <a:r>
              <a:rPr lang="sv-SE" sz="1200" err="1">
                <a:solidFill>
                  <a:srgbClr val="04585F"/>
                </a:solidFill>
                <a:latin typeface="Lato" panose="020F0502020204030203" pitchFamily="34" charset="0"/>
                <a:ea typeface="Lato" panose="020F0502020204030203" pitchFamily="34" charset="0"/>
                <a:cs typeface="Lato" panose="020F0502020204030203" pitchFamily="34" charset="0"/>
              </a:rPr>
              <a:t>Develop</a:t>
            </a:r>
            <a:r>
              <a:rPr lang="sv-SE" sz="1200">
                <a:solidFill>
                  <a:srgbClr val="04585F"/>
                </a:solidFill>
                <a:latin typeface="Lato" panose="020F0502020204030203" pitchFamily="34" charset="0"/>
                <a:ea typeface="Lato" panose="020F0502020204030203" pitchFamily="34" charset="0"/>
                <a:cs typeface="Lato" panose="020F0502020204030203" pitchFamily="34" charset="0"/>
              </a:rPr>
              <a:t> and </a:t>
            </a:r>
            <a:r>
              <a:rPr lang="sv-SE" sz="1200" err="1">
                <a:solidFill>
                  <a:srgbClr val="04585F"/>
                </a:solidFill>
                <a:latin typeface="Lato" panose="020F0502020204030203" pitchFamily="34" charset="0"/>
                <a:ea typeface="Lato" panose="020F0502020204030203" pitchFamily="34" charset="0"/>
                <a:cs typeface="Lato" panose="020F0502020204030203" pitchFamily="34" charset="0"/>
              </a:rPr>
              <a:t>operate</a:t>
            </a:r>
            <a:r>
              <a:rPr lang="sv-SE" sz="1200">
                <a:solidFill>
                  <a:srgbClr val="04585F"/>
                </a:solidFill>
                <a:latin typeface="Lato" panose="020F0502020204030203" pitchFamily="34" charset="0"/>
                <a:ea typeface="Lato" panose="020F0502020204030203" pitchFamily="34" charset="0"/>
                <a:cs typeface="Lato" panose="020F0502020204030203" pitchFamily="34" charset="0"/>
              </a:rPr>
              <a:t> the Swedish </a:t>
            </a:r>
            <a:r>
              <a:rPr lang="sv-SE" sz="1200" err="1">
                <a:solidFill>
                  <a:srgbClr val="04585F"/>
                </a:solidFill>
                <a:latin typeface="Lato" panose="020F0502020204030203" pitchFamily="34" charset="0"/>
                <a:ea typeface="Lato" panose="020F0502020204030203" pitchFamily="34" charset="0"/>
                <a:cs typeface="Lato" panose="020F0502020204030203" pitchFamily="34" charset="0"/>
              </a:rPr>
              <a:t>Pathogens</a:t>
            </a:r>
            <a:r>
              <a:rPr lang="sv-SE" sz="1200">
                <a:solidFill>
                  <a:srgbClr val="04585F"/>
                </a:solidFill>
                <a:latin typeface="Lato" panose="020F0502020204030203" pitchFamily="34" charset="0"/>
                <a:ea typeface="Lato" panose="020F0502020204030203" pitchFamily="34" charset="0"/>
                <a:cs typeface="Lato" panose="020F0502020204030203" pitchFamily="34" charset="0"/>
              </a:rPr>
              <a:t> Portal a central part </a:t>
            </a:r>
            <a:r>
              <a:rPr lang="sv-SE" sz="1200" err="1">
                <a:solidFill>
                  <a:srgbClr val="04585F"/>
                </a:solidFill>
                <a:latin typeface="Lato" panose="020F0502020204030203" pitchFamily="34" charset="0"/>
                <a:ea typeface="Lato" panose="020F0502020204030203" pitchFamily="34" charset="0"/>
                <a:cs typeface="Lato" panose="020F0502020204030203" pitchFamily="34" charset="0"/>
              </a:rPr>
              <a:t>of</a:t>
            </a:r>
            <a:r>
              <a:rPr lang="sv-SE" sz="1200">
                <a:solidFill>
                  <a:srgbClr val="04585F"/>
                </a:solidFill>
                <a:latin typeface="Lato" panose="020F0502020204030203" pitchFamily="34" charset="0"/>
                <a:ea typeface="Lato" panose="020F0502020204030203" pitchFamily="34" charset="0"/>
                <a:cs typeface="Lato" panose="020F0502020204030203" pitchFamily="34" charset="0"/>
              </a:rPr>
              <a:t> the PLP</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a:normAutofit/>
          </a:bodyPr>
          <a:lstStyle/>
          <a:p>
            <a:pPr>
              <a:defRPr/>
            </a:pPr>
            <a:r>
              <a:rPr lang="sv-SE" sz="4000" b="1" dirty="0">
                <a:latin typeface="Lato" panose="020F0502020204030203" pitchFamily="34" charset="0"/>
                <a:ea typeface="Lato" panose="020F0502020204030203" pitchFamily="34" charset="0"/>
                <a:cs typeface="Lato" panose="020F0502020204030203" pitchFamily="34" charset="0"/>
              </a:rPr>
              <a:t>Philosophy of Data Centre</a:t>
            </a:r>
            <a:endParaRPr sz="4000" b="1" dirty="0">
              <a:latin typeface="Lato" panose="020F0502020204030203" pitchFamily="34" charset="0"/>
              <a:ea typeface="Lato" panose="020F0502020204030203" pitchFamily="34" charset="0"/>
              <a:cs typeface="Lato" panose="020F0502020204030203" pitchFamily="34" charset="0"/>
            </a:endParaRPr>
          </a:p>
        </p:txBody>
      </p:sp>
      <p:pic>
        <p:nvPicPr>
          <p:cNvPr id="5122" name="Picture 2" descr="Free Free Wedding Clipart, Download Free Free Wedding Clipart png images,  Free ClipArts on Clipart Library"/>
          <p:cNvPicPr>
            <a:picLocks noChangeAspect="1" noChangeArrowheads="1"/>
          </p:cNvPicPr>
          <p:nvPr/>
        </p:nvPicPr>
        <p:blipFill>
          <a:blip r:embed="rId3"/>
          <a:stretch/>
        </p:blipFill>
        <p:spPr bwMode="auto">
          <a:xfrm>
            <a:off x="3016468" y="1927505"/>
            <a:ext cx="5224546" cy="3813537"/>
          </a:xfrm>
          <a:prstGeom prst="rect">
            <a:avLst/>
          </a:prstGeom>
          <a:noFill/>
        </p:spPr>
      </p:pic>
      <p:sp>
        <p:nvSpPr>
          <p:cNvPr id="4" name="TextBox 3"/>
          <p:cNvSpPr txBox="1"/>
          <p:nvPr/>
        </p:nvSpPr>
        <p:spPr bwMode="auto">
          <a:xfrm>
            <a:off x="594704" y="1715324"/>
            <a:ext cx="3826089" cy="1200329"/>
          </a:xfrm>
          <a:prstGeom prst="rect">
            <a:avLst/>
          </a:prstGeom>
          <a:noFill/>
        </p:spPr>
        <p:txBody>
          <a:bodyPr wrap="square" rtlCol="0">
            <a:spAutoFit/>
          </a:bodyPr>
          <a:lstStyle/>
          <a:p>
            <a:pPr marL="0" marR="0" lvl="0" indent="0" algn="l" defTabSz="914400">
              <a:lnSpc>
                <a:spcPct val="100000"/>
              </a:lnSpc>
              <a:spcBef>
                <a:spcPts val="0"/>
              </a:spcBef>
              <a:spcAft>
                <a:spcPts val="0"/>
              </a:spcAft>
              <a:buClrTx/>
              <a:buSzTx/>
              <a:buFontTx/>
              <a:buNone/>
              <a:defRPr/>
            </a:pPr>
            <a:r>
              <a:rPr lang="sv-SE" sz="1800" i="0" u="none" strike="noStrike" cap="none" spc="0" dirty="0">
                <a:ln>
                  <a:noFill/>
                </a:ln>
                <a:latin typeface="Calibri"/>
                <a:ea typeface="Arial"/>
                <a:cs typeface="Arial"/>
              </a:rPr>
              <a:t>Research Data Management based on the </a:t>
            </a:r>
            <a:r>
              <a:rPr sz="1800" i="0" u="none" strike="noStrike" cap="none" spc="0" dirty="0">
                <a:ln>
                  <a:noFill/>
                </a:ln>
                <a:latin typeface="Calibri"/>
                <a:ea typeface="Arial"/>
                <a:cs typeface="Arial"/>
              </a:rPr>
              <a:t>FAIR-princi</a:t>
            </a:r>
            <a:r>
              <a:rPr lang="sv-SE" sz="1800" i="0" u="none" strike="noStrike" cap="none" spc="0" dirty="0">
                <a:ln>
                  <a:noFill/>
                </a:ln>
                <a:latin typeface="Calibri"/>
                <a:ea typeface="Arial"/>
                <a:cs typeface="Arial"/>
              </a:rPr>
              <a:t>ples</a:t>
            </a:r>
            <a:r>
              <a:rPr sz="1800" i="0" u="none" strike="noStrike" cap="none" spc="0" dirty="0">
                <a:ln>
                  <a:noFill/>
                </a:ln>
                <a:latin typeface="Calibri"/>
                <a:ea typeface="Arial"/>
                <a:cs typeface="Arial"/>
              </a:rPr>
              <a:t>, </a:t>
            </a:r>
            <a:r>
              <a:rPr lang="sv-SE" sz="1800" i="0" u="none" strike="noStrike" cap="none" spc="0" dirty="0">
                <a:ln>
                  <a:noFill/>
                </a:ln>
                <a:latin typeface="Calibri"/>
                <a:ea typeface="Arial"/>
                <a:cs typeface="Arial"/>
              </a:rPr>
              <a:t>Open Science, and engagement with the research community</a:t>
            </a:r>
            <a:endParaRPr dirty="0"/>
          </a:p>
        </p:txBody>
      </p:sp>
      <p:sp>
        <p:nvSpPr>
          <p:cNvPr id="6" name="TextBox 5"/>
          <p:cNvSpPr txBox="1"/>
          <p:nvPr/>
        </p:nvSpPr>
        <p:spPr bwMode="auto">
          <a:xfrm>
            <a:off x="7279833" y="2391919"/>
            <a:ext cx="3820221" cy="365795"/>
          </a:xfrm>
          <a:prstGeom prst="rect">
            <a:avLst/>
          </a:prstGeom>
          <a:noFill/>
        </p:spPr>
        <p:txBody>
          <a:bodyPr wrap="square" rtlCol="0">
            <a:spAutoFit/>
          </a:bodyPr>
          <a:lstStyle/>
          <a:p>
            <a:pPr marL="0" marR="0" lvl="0" indent="0" algn="l" defTabSz="914400">
              <a:lnSpc>
                <a:spcPct val="100000"/>
              </a:lnSpc>
              <a:spcBef>
                <a:spcPts val="0"/>
              </a:spcBef>
              <a:spcAft>
                <a:spcPts val="0"/>
              </a:spcAft>
              <a:buClrTx/>
              <a:buSzTx/>
              <a:buFontTx/>
              <a:buNone/>
              <a:defRPr/>
            </a:pPr>
            <a:r>
              <a:rPr lang="sv-SE" sz="1800" i="0" u="none" strike="noStrike" cap="none" spc="0" dirty="0">
                <a:ln>
                  <a:noFill/>
                </a:ln>
                <a:latin typeface="Calibri"/>
                <a:ea typeface="Arial"/>
                <a:cs typeface="Arial"/>
              </a:rPr>
              <a:t>Strong</a:t>
            </a:r>
            <a:r>
              <a:rPr sz="1800" i="0" u="none" strike="noStrike" cap="none" spc="0" dirty="0">
                <a:ln>
                  <a:noFill/>
                </a:ln>
                <a:latin typeface="Calibri"/>
                <a:ea typeface="Arial"/>
                <a:cs typeface="Arial"/>
              </a:rPr>
              <a:t> IT </a:t>
            </a:r>
            <a:r>
              <a:rPr lang="sv-SE" dirty="0">
                <a:latin typeface="Calibri"/>
                <a:ea typeface="Arial"/>
                <a:cs typeface="Arial"/>
              </a:rPr>
              <a:t>and</a:t>
            </a:r>
            <a:r>
              <a:rPr sz="1800" i="0" u="none" strike="noStrike" cap="none" spc="0" dirty="0">
                <a:ln>
                  <a:noFill/>
                </a:ln>
                <a:latin typeface="Calibri"/>
                <a:ea typeface="Arial"/>
                <a:cs typeface="Arial"/>
              </a:rPr>
              <a:t> e-infrastru</a:t>
            </a:r>
            <a:r>
              <a:rPr lang="sv-SE" sz="1800" i="0" u="none" strike="noStrike" cap="none" spc="0" dirty="0">
                <a:ln>
                  <a:noFill/>
                </a:ln>
                <a:latin typeface="Calibri"/>
                <a:ea typeface="Arial"/>
                <a:cs typeface="Arial"/>
              </a:rPr>
              <a:t>c</a:t>
            </a:r>
            <a:r>
              <a:rPr sz="1800" i="0" u="none" strike="noStrike" cap="none" spc="0" dirty="0">
                <a:ln>
                  <a:noFill/>
                </a:ln>
                <a:latin typeface="Calibri"/>
                <a:ea typeface="Arial"/>
                <a:cs typeface="Arial"/>
              </a:rPr>
              <a:t>tur</a:t>
            </a:r>
            <a:r>
              <a:rPr lang="sv-SE" sz="1800" i="0" u="none" strike="noStrike" cap="none" spc="0" dirty="0">
                <a:ln>
                  <a:noFill/>
                </a:ln>
                <a:latin typeface="Calibri"/>
                <a:ea typeface="Arial"/>
                <a:cs typeface="Arial"/>
              </a:rPr>
              <a:t>e</a:t>
            </a:r>
            <a:endParaRPr dirty="0"/>
          </a:p>
        </p:txBody>
      </p:sp>
      <p:cxnSp>
        <p:nvCxnSpPr>
          <p:cNvPr id="7" name="Straight Arrow Connector 6"/>
          <p:cNvCxnSpPr>
            <a:cxnSpLocks/>
          </p:cNvCxnSpPr>
          <p:nvPr/>
        </p:nvCxnSpPr>
        <p:spPr bwMode="auto">
          <a:xfrm>
            <a:off x="3512457" y="3031507"/>
            <a:ext cx="1364343" cy="802766"/>
          </a:xfrm>
          <a:prstGeom prst="straightConnector1">
            <a:avLst/>
          </a:prstGeom>
          <a:ln w="38100">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cxnSpLocks/>
          </p:cNvCxnSpPr>
          <p:nvPr/>
        </p:nvCxnSpPr>
        <p:spPr bwMode="auto">
          <a:xfrm flipV="1">
            <a:off x="7279833" y="3123839"/>
            <a:ext cx="1094910" cy="702654"/>
          </a:xfrm>
          <a:prstGeom prst="straightConnector1">
            <a:avLst/>
          </a:prstGeom>
          <a:ln w="38100">
            <a:solidFill>
              <a:srgbClr val="0070C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 name="textruta 1"/>
          <p:cNvSpPr txBox="1"/>
          <p:nvPr/>
        </p:nvSpPr>
        <p:spPr bwMode="auto">
          <a:xfrm>
            <a:off x="964503" y="5899758"/>
            <a:ext cx="9820659" cy="830997"/>
          </a:xfrm>
          <a:prstGeom prst="rect">
            <a:avLst/>
          </a:prstGeom>
          <a:noFill/>
        </p:spPr>
        <p:txBody>
          <a:bodyPr wrap="square" rtlCol="0">
            <a:spAutoFit/>
          </a:bodyPr>
          <a:lstStyle/>
          <a:p>
            <a:pPr marL="76200" marR="0" lvl="0" algn="l" rtl="0">
              <a:lnSpc>
                <a:spcPct val="100000"/>
              </a:lnSpc>
              <a:spcBef>
                <a:spcPts val="0"/>
              </a:spcBef>
              <a:spcAft>
                <a:spcPts val="0"/>
              </a:spcAft>
              <a:buClr>
                <a:srgbClr val="000000"/>
              </a:buClr>
              <a:buSzPts val="2400"/>
            </a:pPr>
            <a:r>
              <a:rPr lang="en-US" sz="1600" b="1"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Data</a:t>
            </a: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 is one of the most </a:t>
            </a:r>
            <a:r>
              <a:rPr lang="en-US" sz="1600" b="1"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valuable</a:t>
            </a: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 and </a:t>
            </a:r>
            <a:r>
              <a:rPr lang="en-US" sz="1600" b="1"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long-lasting</a:t>
            </a: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 products of SciLifeLab operations. </a:t>
            </a:r>
            <a:r>
              <a:rPr lang="en-US" sz="1600" b="1"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Good Research Data Management</a:t>
            </a: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 (RDM) is key to ensure data reuse, and </a:t>
            </a:r>
            <a:r>
              <a:rPr lang="en-US" sz="1600" b="1"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maximise the value of research</a:t>
            </a: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 In order to allow for data reuse, the data needs to adhere to </a:t>
            </a:r>
            <a:r>
              <a:rPr lang="en-US" sz="1600" b="1"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Open Science</a:t>
            </a: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 and the </a:t>
            </a:r>
            <a:r>
              <a:rPr lang="en-US" sz="1600" b="1"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FAIR principles</a:t>
            </a:r>
            <a:r>
              <a:rPr lang="en-US" sz="1600" b="0" i="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rPr>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ubrik 2">
            <a:extLst>
              <a:ext uri="{FF2B5EF4-FFF2-40B4-BE49-F238E27FC236}">
                <a16:creationId xmlns:a16="http://schemas.microsoft.com/office/drawing/2014/main" id="{0878825F-DDB3-1B2C-A9D4-6D3EE280CC09}"/>
              </a:ext>
            </a:extLst>
          </p:cNvPr>
          <p:cNvSpPr>
            <a:spLocks noGrp="1"/>
          </p:cNvSpPr>
          <p:nvPr>
            <p:ph type="title"/>
          </p:nvPr>
        </p:nvSpPr>
        <p:spPr>
          <a:xfrm>
            <a:off x="1840682" y="350838"/>
            <a:ext cx="9538252" cy="830128"/>
          </a:xfrm>
        </p:spPr>
        <p:txBody>
          <a:bodyPr>
            <a:normAutofit/>
          </a:bodyPr>
          <a:lstStyle/>
          <a:p>
            <a:r>
              <a:rPr lang="sv-SE" sz="4000" b="1" dirty="0">
                <a:latin typeface="Lato" panose="020F0502020204030203" pitchFamily="34" charset="0"/>
                <a:ea typeface="Lato" panose="020F0502020204030203" pitchFamily="34" charset="0"/>
                <a:cs typeface="Lato" panose="020F0502020204030203" pitchFamily="34" charset="0"/>
              </a:rPr>
              <a:t>Different ways we work with data</a:t>
            </a:r>
          </a:p>
        </p:txBody>
      </p:sp>
      <p:sp>
        <p:nvSpPr>
          <p:cNvPr id="5" name="Rektangel med rundade hörn 4">
            <a:extLst>
              <a:ext uri="{FF2B5EF4-FFF2-40B4-BE49-F238E27FC236}">
                <a16:creationId xmlns:a16="http://schemas.microsoft.com/office/drawing/2014/main" id="{76D2FF70-1CEE-D5B3-7523-EF9EAD2A6598}"/>
              </a:ext>
            </a:extLst>
          </p:cNvPr>
          <p:cNvSpPr/>
          <p:nvPr/>
        </p:nvSpPr>
        <p:spPr>
          <a:xfrm>
            <a:off x="1840682" y="2107928"/>
            <a:ext cx="1944216" cy="1333790"/>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RDM support</a:t>
            </a:r>
          </a:p>
        </p:txBody>
      </p:sp>
      <p:sp>
        <p:nvSpPr>
          <p:cNvPr id="6" name="Rektangel med rundade hörn 5">
            <a:extLst>
              <a:ext uri="{FF2B5EF4-FFF2-40B4-BE49-F238E27FC236}">
                <a16:creationId xmlns:a16="http://schemas.microsoft.com/office/drawing/2014/main" id="{A70BF2E4-D012-5D34-DFC1-A7EFC564A231}"/>
              </a:ext>
            </a:extLst>
          </p:cNvPr>
          <p:cNvSpPr/>
          <p:nvPr/>
        </p:nvSpPr>
        <p:spPr>
          <a:xfrm>
            <a:off x="3836536" y="2124056"/>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Storage, compute and hosting</a:t>
            </a:r>
          </a:p>
        </p:txBody>
      </p:sp>
      <p:sp>
        <p:nvSpPr>
          <p:cNvPr id="7" name="Rektangel med rundade hörn 6">
            <a:extLst>
              <a:ext uri="{FF2B5EF4-FFF2-40B4-BE49-F238E27FC236}">
                <a16:creationId xmlns:a16="http://schemas.microsoft.com/office/drawing/2014/main" id="{46891B36-AE70-9CAC-4EE8-2A78D66E469B}"/>
              </a:ext>
            </a:extLst>
          </p:cNvPr>
          <p:cNvSpPr/>
          <p:nvPr/>
        </p:nvSpPr>
        <p:spPr>
          <a:xfrm>
            <a:off x="5872635" y="2124056"/>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Sensitive data</a:t>
            </a:r>
          </a:p>
        </p:txBody>
      </p:sp>
      <p:sp>
        <p:nvSpPr>
          <p:cNvPr id="8" name="Rektangel med rundade hörn 7">
            <a:extLst>
              <a:ext uri="{FF2B5EF4-FFF2-40B4-BE49-F238E27FC236}">
                <a16:creationId xmlns:a16="http://schemas.microsoft.com/office/drawing/2014/main" id="{FE2EF2C2-014C-B72B-9753-C92DB573250C}"/>
              </a:ext>
            </a:extLst>
          </p:cNvPr>
          <p:cNvSpPr/>
          <p:nvPr/>
        </p:nvSpPr>
        <p:spPr>
          <a:xfrm>
            <a:off x="7900883" y="2132112"/>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Development of systems and tools</a:t>
            </a:r>
          </a:p>
        </p:txBody>
      </p:sp>
      <p:sp>
        <p:nvSpPr>
          <p:cNvPr id="10" name="Rektangel med rundade hörn 9">
            <a:extLst>
              <a:ext uri="{FF2B5EF4-FFF2-40B4-BE49-F238E27FC236}">
                <a16:creationId xmlns:a16="http://schemas.microsoft.com/office/drawing/2014/main" id="{AAD9742E-C168-45D5-0909-84B6E52B0B4D}"/>
              </a:ext>
            </a:extLst>
          </p:cNvPr>
          <p:cNvSpPr/>
          <p:nvPr/>
        </p:nvSpPr>
        <p:spPr>
          <a:xfrm>
            <a:off x="9929131" y="2132111"/>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Idenify datasets</a:t>
            </a:r>
          </a:p>
        </p:txBody>
      </p:sp>
      <p:sp>
        <p:nvSpPr>
          <p:cNvPr id="11" name="Rektangel med rundade hörn 10">
            <a:extLst>
              <a:ext uri="{FF2B5EF4-FFF2-40B4-BE49-F238E27FC236}">
                <a16:creationId xmlns:a16="http://schemas.microsoft.com/office/drawing/2014/main" id="{C117E7EE-73DE-6934-5672-05D118D50C0C}"/>
              </a:ext>
            </a:extLst>
          </p:cNvPr>
          <p:cNvSpPr/>
          <p:nvPr/>
        </p:nvSpPr>
        <p:spPr>
          <a:xfrm>
            <a:off x="7944642" y="3584796"/>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DMPs</a:t>
            </a:r>
          </a:p>
        </p:txBody>
      </p:sp>
      <p:sp>
        <p:nvSpPr>
          <p:cNvPr id="12" name="Rektangel med rundade hörn 11">
            <a:extLst>
              <a:ext uri="{FF2B5EF4-FFF2-40B4-BE49-F238E27FC236}">
                <a16:creationId xmlns:a16="http://schemas.microsoft.com/office/drawing/2014/main" id="{5F1D0E64-B3A9-933B-83AB-18B6FF04FA09}"/>
              </a:ext>
            </a:extLst>
          </p:cNvPr>
          <p:cNvSpPr/>
          <p:nvPr/>
        </p:nvSpPr>
        <p:spPr>
          <a:xfrm>
            <a:off x="9993162" y="3555603"/>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SciLifeLab </a:t>
            </a:r>
          </a:p>
          <a:p>
            <a:pPr algn="ctr"/>
            <a:r>
              <a:rPr lang="sv-SE" dirty="0">
                <a:latin typeface="Lato" panose="020F0502020204030203" pitchFamily="34" charset="0"/>
                <a:ea typeface="Lato" panose="020F0502020204030203" pitchFamily="34" charset="0"/>
                <a:cs typeface="Lato" panose="020F0502020204030203" pitchFamily="34" charset="0"/>
              </a:rPr>
              <a:t>Data Repository</a:t>
            </a:r>
          </a:p>
        </p:txBody>
      </p:sp>
      <p:sp>
        <p:nvSpPr>
          <p:cNvPr id="13" name="Rektangel med rundade hörn 12">
            <a:extLst>
              <a:ext uri="{FF2B5EF4-FFF2-40B4-BE49-F238E27FC236}">
                <a16:creationId xmlns:a16="http://schemas.microsoft.com/office/drawing/2014/main" id="{7C56019F-74A2-0D52-0070-24DB7F3898A2}"/>
              </a:ext>
            </a:extLst>
          </p:cNvPr>
          <p:cNvSpPr/>
          <p:nvPr/>
        </p:nvSpPr>
        <p:spPr>
          <a:xfrm>
            <a:off x="1816746" y="3556223"/>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Metadata</a:t>
            </a:r>
          </a:p>
        </p:txBody>
      </p:sp>
      <p:sp>
        <p:nvSpPr>
          <p:cNvPr id="14" name="Rektangel med rundade hörn 13">
            <a:extLst>
              <a:ext uri="{FF2B5EF4-FFF2-40B4-BE49-F238E27FC236}">
                <a16:creationId xmlns:a16="http://schemas.microsoft.com/office/drawing/2014/main" id="{0828C6AD-BFDB-7A5B-DE0B-C8EF7F3C34CB}"/>
              </a:ext>
            </a:extLst>
          </p:cNvPr>
          <p:cNvSpPr/>
          <p:nvPr/>
        </p:nvSpPr>
        <p:spPr>
          <a:xfrm>
            <a:off x="3826744" y="3580962"/>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Publications</a:t>
            </a:r>
          </a:p>
          <a:p>
            <a:pPr algn="ctr"/>
            <a:r>
              <a:rPr lang="sv-SE" dirty="0">
                <a:latin typeface="Lato" panose="020F0502020204030203" pitchFamily="34" charset="0"/>
                <a:ea typeface="Lato" panose="020F0502020204030203" pitchFamily="34" charset="0"/>
                <a:cs typeface="Lato" panose="020F0502020204030203" pitchFamily="34" charset="0"/>
              </a:rPr>
              <a:t>database</a:t>
            </a:r>
          </a:p>
        </p:txBody>
      </p:sp>
      <p:sp>
        <p:nvSpPr>
          <p:cNvPr id="15" name="Rektangel med rundade hörn 14">
            <a:extLst>
              <a:ext uri="{FF2B5EF4-FFF2-40B4-BE49-F238E27FC236}">
                <a16:creationId xmlns:a16="http://schemas.microsoft.com/office/drawing/2014/main" id="{DAC5571B-4D68-237D-89AD-E0E3AC26860A}"/>
              </a:ext>
            </a:extLst>
          </p:cNvPr>
          <p:cNvSpPr/>
          <p:nvPr/>
        </p:nvSpPr>
        <p:spPr>
          <a:xfrm>
            <a:off x="5885693" y="3580963"/>
            <a:ext cx="1944216" cy="1324091"/>
          </a:xfrm>
          <a:prstGeom prst="roundRect">
            <a:avLst/>
          </a:prstGeom>
          <a:solidFill>
            <a:srgbClr val="C5E0B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Open Science and FAIR data</a:t>
            </a:r>
          </a:p>
        </p:txBody>
      </p:sp>
      <p:sp>
        <p:nvSpPr>
          <p:cNvPr id="16" name="Rektangel med rundade hörn 15">
            <a:extLst>
              <a:ext uri="{FF2B5EF4-FFF2-40B4-BE49-F238E27FC236}">
                <a16:creationId xmlns:a16="http://schemas.microsoft.com/office/drawing/2014/main" id="{76BAA7CB-8BCD-100B-113F-737BF64FDB16}"/>
              </a:ext>
            </a:extLst>
          </p:cNvPr>
          <p:cNvSpPr/>
          <p:nvPr/>
        </p:nvSpPr>
        <p:spPr>
          <a:xfrm>
            <a:off x="10022464" y="4962782"/>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Support to the DDLS and PLP programs</a:t>
            </a:r>
          </a:p>
        </p:txBody>
      </p:sp>
      <p:sp>
        <p:nvSpPr>
          <p:cNvPr id="17" name="Rektangel med rundade hörn 16">
            <a:extLst>
              <a:ext uri="{FF2B5EF4-FFF2-40B4-BE49-F238E27FC236}">
                <a16:creationId xmlns:a16="http://schemas.microsoft.com/office/drawing/2014/main" id="{B80F034C-357D-8256-A406-A12B72419355}"/>
              </a:ext>
            </a:extLst>
          </p:cNvPr>
          <p:cNvSpPr/>
          <p:nvPr/>
        </p:nvSpPr>
        <p:spPr>
          <a:xfrm>
            <a:off x="7927543" y="4962782"/>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RDM</a:t>
            </a:r>
          </a:p>
        </p:txBody>
      </p:sp>
      <p:sp>
        <p:nvSpPr>
          <p:cNvPr id="18" name="Rektangel med rundade hörn 17">
            <a:extLst>
              <a:ext uri="{FF2B5EF4-FFF2-40B4-BE49-F238E27FC236}">
                <a16:creationId xmlns:a16="http://schemas.microsoft.com/office/drawing/2014/main" id="{72358BA5-B6CC-49C9-DB4D-96A1706A4F74}"/>
              </a:ext>
            </a:extLst>
          </p:cNvPr>
          <p:cNvSpPr/>
          <p:nvPr/>
        </p:nvSpPr>
        <p:spPr>
          <a:xfrm>
            <a:off x="5885693" y="4983731"/>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DevOps, Databases, Portals</a:t>
            </a:r>
          </a:p>
        </p:txBody>
      </p:sp>
      <p:sp>
        <p:nvSpPr>
          <p:cNvPr id="22" name="Rektangel med rundade hörn 21">
            <a:extLst>
              <a:ext uri="{FF2B5EF4-FFF2-40B4-BE49-F238E27FC236}">
                <a16:creationId xmlns:a16="http://schemas.microsoft.com/office/drawing/2014/main" id="{56CB9128-DB1E-942D-0C4B-D5CC4B3431E5}"/>
              </a:ext>
            </a:extLst>
          </p:cNvPr>
          <p:cNvSpPr/>
          <p:nvPr/>
        </p:nvSpPr>
        <p:spPr>
          <a:xfrm>
            <a:off x="3843843" y="4998178"/>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Outreach</a:t>
            </a:r>
          </a:p>
        </p:txBody>
      </p:sp>
      <p:sp>
        <p:nvSpPr>
          <p:cNvPr id="23" name="Rektangel med rundade hörn 22">
            <a:extLst>
              <a:ext uri="{FF2B5EF4-FFF2-40B4-BE49-F238E27FC236}">
                <a16:creationId xmlns:a16="http://schemas.microsoft.com/office/drawing/2014/main" id="{62FDCAC8-5B6F-1E37-401D-69DF85681345}"/>
              </a:ext>
            </a:extLst>
          </p:cNvPr>
          <p:cNvSpPr/>
          <p:nvPr/>
        </p:nvSpPr>
        <p:spPr>
          <a:xfrm>
            <a:off x="1815772" y="4994819"/>
            <a:ext cx="1944216" cy="1324091"/>
          </a:xfrm>
          <a:prstGeom prst="roundRect">
            <a:avLst/>
          </a:prstGeom>
          <a:solidFill>
            <a:srgbClr val="04585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v-SE" dirty="0">
                <a:latin typeface="Lato" panose="020F0502020204030203" pitchFamily="34" charset="0"/>
                <a:ea typeface="Lato" panose="020F0502020204030203" pitchFamily="34" charset="0"/>
                <a:cs typeface="Lato" panose="020F0502020204030203" pitchFamily="34" charset="0"/>
              </a:rPr>
              <a:t>Data sharing</a:t>
            </a:r>
          </a:p>
        </p:txBody>
      </p:sp>
      <p:pic>
        <p:nvPicPr>
          <p:cNvPr id="26" name="Bildobjekt 25">
            <a:extLst>
              <a:ext uri="{FF2B5EF4-FFF2-40B4-BE49-F238E27FC236}">
                <a16:creationId xmlns:a16="http://schemas.microsoft.com/office/drawing/2014/main" id="{EF8B3DDE-E001-EC86-FF94-39182DA91D62}"/>
              </a:ext>
            </a:extLst>
          </p:cNvPr>
          <p:cNvPicPr>
            <a:picLocks noChangeAspect="1"/>
          </p:cNvPicPr>
          <p:nvPr/>
        </p:nvPicPr>
        <p:blipFill rotWithShape="1">
          <a:blip r:embed="rId2">
            <a:alphaModFix/>
          </a:blip>
          <a:srcRect l="77139"/>
          <a:stretch/>
        </p:blipFill>
        <p:spPr>
          <a:xfrm>
            <a:off x="-587592" y="12718"/>
            <a:ext cx="2351726" cy="6858000"/>
          </a:xfrm>
          <a:prstGeom prst="rect">
            <a:avLst/>
          </a:prstGeom>
        </p:spPr>
      </p:pic>
    </p:spTree>
    <p:extLst>
      <p:ext uri="{BB962C8B-B14F-4D97-AF65-F5344CB8AC3E}">
        <p14:creationId xmlns:p14="http://schemas.microsoft.com/office/powerpoint/2010/main" val="2703394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pic>
        <p:nvPicPr>
          <p:cNvPr id="4" name="Picture 3"/>
          <p:cNvPicPr>
            <a:picLocks noChangeAspect="1"/>
          </p:cNvPicPr>
          <p:nvPr/>
        </p:nvPicPr>
        <p:blipFill>
          <a:blip r:embed="rId3"/>
          <a:stretch/>
        </p:blipFill>
        <p:spPr bwMode="auto">
          <a:xfrm>
            <a:off x="333170" y="1344568"/>
            <a:ext cx="2022693" cy="2084432"/>
          </a:xfrm>
          <a:prstGeom prst="rect">
            <a:avLst/>
          </a:prstGeom>
        </p:spPr>
      </p:pic>
      <p:pic>
        <p:nvPicPr>
          <p:cNvPr id="6" name="Picture 5"/>
          <p:cNvPicPr>
            <a:picLocks noChangeAspect="1"/>
          </p:cNvPicPr>
          <p:nvPr/>
        </p:nvPicPr>
        <p:blipFill>
          <a:blip r:embed="rId4"/>
          <a:stretch/>
        </p:blipFill>
        <p:spPr bwMode="auto">
          <a:xfrm>
            <a:off x="263307" y="2819400"/>
            <a:ext cx="3125747" cy="1894874"/>
          </a:xfrm>
          <a:prstGeom prst="rect">
            <a:avLst/>
          </a:prstGeom>
          <a:ln w="25400">
            <a:solidFill>
              <a:schemeClr val="bg1"/>
            </a:solidFill>
          </a:ln>
          <a:effectLst>
            <a:outerShdw blurRad="50800" dist="38100" dir="2700000" algn="tl" rotWithShape="0">
              <a:schemeClr val="tx1">
                <a:alpha val="40000"/>
              </a:schemeClr>
            </a:outerShdw>
          </a:effectLst>
        </p:spPr>
      </p:pic>
      <p:pic>
        <p:nvPicPr>
          <p:cNvPr id="2" name="Content Placeholder 3">
            <a:extLst>
              <a:ext uri="{FF2B5EF4-FFF2-40B4-BE49-F238E27FC236}">
                <a16:creationId xmlns:a16="http://schemas.microsoft.com/office/drawing/2014/main" id="{A107DCB4-C62E-DA4C-9BF6-83FBEF9CCB95}"/>
              </a:ext>
            </a:extLst>
          </p:cNvPr>
          <p:cNvPicPr>
            <a:picLocks noChangeAspect="1"/>
          </p:cNvPicPr>
          <p:nvPr/>
        </p:nvPicPr>
        <p:blipFill>
          <a:blip r:embed="rId5"/>
          <a:stretch/>
        </p:blipFill>
        <p:spPr bwMode="auto">
          <a:xfrm>
            <a:off x="3628005" y="1344569"/>
            <a:ext cx="3687195" cy="3369706"/>
          </a:xfrm>
          <a:prstGeom prst="rect">
            <a:avLst/>
          </a:prstGeom>
          <a:ln w="19050">
            <a:solidFill>
              <a:schemeClr val="tx1"/>
            </a:solidFill>
          </a:ln>
        </p:spPr>
      </p:pic>
      <p:sp>
        <p:nvSpPr>
          <p:cNvPr id="7" name="Rectangle 4">
            <a:extLst>
              <a:ext uri="{FF2B5EF4-FFF2-40B4-BE49-F238E27FC236}">
                <a16:creationId xmlns:a16="http://schemas.microsoft.com/office/drawing/2014/main" id="{A3A446D9-452B-1AEF-F867-2EE0E3E8F244}"/>
              </a:ext>
            </a:extLst>
          </p:cNvPr>
          <p:cNvSpPr/>
          <p:nvPr/>
        </p:nvSpPr>
        <p:spPr bwMode="auto">
          <a:xfrm>
            <a:off x="3761356" y="5603229"/>
            <a:ext cx="3553844" cy="923330"/>
          </a:xfrm>
          <a:prstGeom prst="rect">
            <a:avLst/>
          </a:prstGeom>
          <a:noFill/>
        </p:spPr>
        <p:txBody>
          <a:bodyPr wrap="square">
            <a:spAutoFit/>
          </a:bodyPr>
          <a:lstStyle/>
          <a:p>
            <a:pPr>
              <a:defRPr/>
            </a:pPr>
            <a:r>
              <a:rPr lang="sv-SE" dirty="0">
                <a:latin typeface="Lato" panose="020F0502020204030203" pitchFamily="34" charset="0"/>
                <a:ea typeface="Lato" panose="020F0502020204030203" pitchFamily="34" charset="0"/>
                <a:cs typeface="Lato" panose="020F0502020204030203" pitchFamily="34" charset="0"/>
              </a:rPr>
              <a:t>Confluence is a tools for digital work spaces and collaboration. </a:t>
            </a:r>
            <a:endParaRPr dirty="0">
              <a:latin typeface="Lato" panose="020F0502020204030203" pitchFamily="34" charset="0"/>
              <a:ea typeface="Lato" panose="020F0502020204030203" pitchFamily="34" charset="0"/>
              <a:cs typeface="Lato" panose="020F0502020204030203" pitchFamily="34" charset="0"/>
            </a:endParaRPr>
          </a:p>
          <a:p>
            <a:pPr>
              <a:defRPr/>
            </a:pPr>
            <a:r>
              <a:rPr lang="sv-SE" u="sng" dirty="0">
                <a:latin typeface="Lato" panose="020F0502020204030203" pitchFamily="34" charset="0"/>
                <a:ea typeface="Lato" panose="020F0502020204030203" pitchFamily="34" charset="0"/>
                <a:cs typeface="Lato" panose="020F0502020204030203" pitchFamily="34" charset="0"/>
                <a:hlinkClick r:id="rId6" tooltip="https://scilifelab.atlassian.net/"/>
              </a:rPr>
              <a:t>https://scilifelab.atlassian.net/</a:t>
            </a:r>
            <a:r>
              <a:rPr lang="sv-SE" u="sng" dirty="0">
                <a:latin typeface="Lato" panose="020F0502020204030203" pitchFamily="34" charset="0"/>
                <a:ea typeface="Lato" panose="020F0502020204030203" pitchFamily="34" charset="0"/>
                <a:cs typeface="Lato" panose="020F0502020204030203" pitchFamily="34" charset="0"/>
              </a:rPr>
              <a:t> </a:t>
            </a:r>
            <a:endParaRPr dirty="0">
              <a:latin typeface="Lato" panose="020F0502020204030203" pitchFamily="34" charset="0"/>
              <a:ea typeface="Lato" panose="020F0502020204030203" pitchFamily="34" charset="0"/>
              <a:cs typeface="Lato" panose="020F0502020204030203" pitchFamily="34" charset="0"/>
            </a:endParaRPr>
          </a:p>
        </p:txBody>
      </p:sp>
      <p:sp>
        <p:nvSpPr>
          <p:cNvPr id="8" name="Rectangle 4">
            <a:extLst>
              <a:ext uri="{FF2B5EF4-FFF2-40B4-BE49-F238E27FC236}">
                <a16:creationId xmlns:a16="http://schemas.microsoft.com/office/drawing/2014/main" id="{70A019FE-ADC7-1655-F742-4CB6C4A79C2D}"/>
              </a:ext>
            </a:extLst>
          </p:cNvPr>
          <p:cNvSpPr/>
          <p:nvPr/>
        </p:nvSpPr>
        <p:spPr bwMode="auto">
          <a:xfrm>
            <a:off x="213222" y="5578438"/>
            <a:ext cx="3548134" cy="923330"/>
          </a:xfrm>
          <a:prstGeom prst="rect">
            <a:avLst/>
          </a:prstGeom>
          <a:noFill/>
        </p:spPr>
        <p:txBody>
          <a:bodyPr wrap="square">
            <a:spAutoFit/>
          </a:bodyPr>
          <a:lstStyle/>
          <a:p>
            <a:pPr>
              <a:defRPr/>
            </a:pPr>
            <a:r>
              <a:rPr lang="sv-SE" dirty="0">
                <a:latin typeface="Lato" panose="020F0502020204030203" pitchFamily="34" charset="0"/>
                <a:ea typeface="Lato" panose="020F0502020204030203" pitchFamily="34" charset="0"/>
                <a:cs typeface="Lato" panose="020F0502020204030203" pitchFamily="34" charset="0"/>
              </a:rPr>
              <a:t>SciLifelab Slack for chat based communication is available here:  </a:t>
            </a:r>
            <a:r>
              <a:rPr lang="sv-SE" u="sng" dirty="0">
                <a:latin typeface="Lato" panose="020F0502020204030203" pitchFamily="34" charset="0"/>
                <a:ea typeface="Lato" panose="020F0502020204030203" pitchFamily="34" charset="0"/>
                <a:cs typeface="Lato" panose="020F0502020204030203" pitchFamily="34" charset="0"/>
                <a:hlinkClick r:id="rId7" tooltip="https://scilifelab.slack.com/">
                  <a:extLst>
                    <a:ext uri="{A12FA001-AC4F-418D-AE19-62706E023703}">
                      <ahyp:hlinkClr xmlns:ahyp="http://schemas.microsoft.com/office/drawing/2018/hyperlinkcolor" val="tx"/>
                    </a:ext>
                  </a:extLst>
                </a:hlinkClick>
              </a:rPr>
              <a:t>https://scilifelab.slack.com</a:t>
            </a:r>
            <a:r>
              <a:rPr lang="sv-SE" u="sng" dirty="0">
                <a:latin typeface="Lato" panose="020F0502020204030203" pitchFamily="34" charset="0"/>
                <a:ea typeface="Lato" panose="020F0502020204030203" pitchFamily="34" charset="0"/>
                <a:cs typeface="Lato" panose="020F0502020204030203" pitchFamily="34" charset="0"/>
              </a:rPr>
              <a:t>  </a:t>
            </a:r>
            <a:r>
              <a:rPr lang="sv-SE" dirty="0">
                <a:latin typeface="Lato" panose="020F0502020204030203" pitchFamily="34" charset="0"/>
                <a:ea typeface="Lato" panose="020F0502020204030203" pitchFamily="34" charset="0"/>
                <a:cs typeface="Lato" panose="020F0502020204030203" pitchFamily="34" charset="0"/>
              </a:rPr>
              <a:t> </a:t>
            </a:r>
            <a:endParaRPr dirty="0">
              <a:latin typeface="Lato" panose="020F0502020204030203" pitchFamily="34" charset="0"/>
              <a:ea typeface="Lato" panose="020F0502020204030203" pitchFamily="34" charset="0"/>
              <a:cs typeface="Lato" panose="020F0502020204030203" pitchFamily="34" charset="0"/>
            </a:endParaRPr>
          </a:p>
        </p:txBody>
      </p:sp>
      <p:pic>
        <p:nvPicPr>
          <p:cNvPr id="9" name="Content Placeholder 4">
            <a:extLst>
              <a:ext uri="{FF2B5EF4-FFF2-40B4-BE49-F238E27FC236}">
                <a16:creationId xmlns:a16="http://schemas.microsoft.com/office/drawing/2014/main" id="{27EBA8E7-40FC-3077-4861-6575283FE81E}"/>
              </a:ext>
            </a:extLst>
          </p:cNvPr>
          <p:cNvPicPr>
            <a:picLocks noChangeAspect="1"/>
          </p:cNvPicPr>
          <p:nvPr/>
        </p:nvPicPr>
        <p:blipFill>
          <a:blip r:embed="rId8"/>
          <a:stretch/>
        </p:blipFill>
        <p:spPr bwMode="auto">
          <a:xfrm>
            <a:off x="7554151" y="1344568"/>
            <a:ext cx="3875849" cy="3369706"/>
          </a:xfrm>
          <a:prstGeom prst="rect">
            <a:avLst/>
          </a:prstGeom>
          <a:ln>
            <a:solidFill>
              <a:srgbClr val="002060"/>
            </a:solidFill>
          </a:ln>
        </p:spPr>
      </p:pic>
      <p:sp>
        <p:nvSpPr>
          <p:cNvPr id="11" name="Rectangle 3">
            <a:extLst>
              <a:ext uri="{FF2B5EF4-FFF2-40B4-BE49-F238E27FC236}">
                <a16:creationId xmlns:a16="http://schemas.microsoft.com/office/drawing/2014/main" id="{031B5C8C-7030-4470-B655-DE8FE7557DAE}"/>
              </a:ext>
            </a:extLst>
          </p:cNvPr>
          <p:cNvSpPr/>
          <p:nvPr/>
        </p:nvSpPr>
        <p:spPr bwMode="auto">
          <a:xfrm>
            <a:off x="7554151" y="5578438"/>
            <a:ext cx="4354761" cy="914436"/>
          </a:xfrm>
          <a:prstGeom prst="rect">
            <a:avLst/>
          </a:prstGeom>
        </p:spPr>
        <p:txBody>
          <a:bodyPr wrap="square">
            <a:spAutoFit/>
          </a:bodyPr>
          <a:lstStyle/>
          <a:p>
            <a:pPr>
              <a:defRPr/>
            </a:pPr>
            <a:r>
              <a:rPr u="sng" dirty="0">
                <a:latin typeface="Lato" panose="020F0502020204030203" pitchFamily="34" charset="0"/>
                <a:ea typeface="Lato" panose="020F0502020204030203" pitchFamily="34" charset="0"/>
                <a:cs typeface="Lato" panose="020F0502020204030203" pitchFamily="34" charset="0"/>
                <a:hlinkClick r:id="rId9" tooltip="https://nextcloud.dckube.scilifelab.se/"/>
              </a:rPr>
              <a:t>https://nextcloud.dckube.scilifelab.se</a:t>
            </a:r>
            <a:endParaRPr dirty="0">
              <a:latin typeface="Lato" panose="020F0502020204030203" pitchFamily="34" charset="0"/>
              <a:ea typeface="Lato" panose="020F0502020204030203" pitchFamily="34" charset="0"/>
              <a:cs typeface="Lato" panose="020F0502020204030203" pitchFamily="34" charset="0"/>
            </a:endParaRPr>
          </a:p>
          <a:p>
            <a:pPr>
              <a:defRPr/>
            </a:pPr>
            <a:r>
              <a:rPr lang="sv-SE" dirty="0">
                <a:latin typeface="Lato" panose="020F0502020204030203" pitchFamily="34" charset="0"/>
                <a:ea typeface="Lato" panose="020F0502020204030203" pitchFamily="34" charset="0"/>
                <a:cs typeface="Lato" panose="020F0502020204030203" pitchFamily="34" charset="0"/>
              </a:rPr>
              <a:t>Storage and file sharing with Nextcloud</a:t>
            </a:r>
            <a:endParaRPr dirty="0">
              <a:latin typeface="Lato" panose="020F0502020204030203" pitchFamily="34" charset="0"/>
              <a:ea typeface="Lato" panose="020F0502020204030203" pitchFamily="34" charset="0"/>
              <a:cs typeface="Lato" panose="020F0502020204030203" pitchFamily="34" charset="0"/>
            </a:endParaRPr>
          </a:p>
          <a:p>
            <a:pPr>
              <a:defRPr/>
            </a:pPr>
            <a:endParaRPr dirty="0">
              <a:latin typeface="Lato" panose="020F0502020204030203" pitchFamily="34" charset="0"/>
              <a:ea typeface="Lato" panose="020F0502020204030203" pitchFamily="34" charset="0"/>
              <a:cs typeface="Lato" panose="020F0502020204030203" pitchFamily="34" charset="0"/>
            </a:endParaRPr>
          </a:p>
        </p:txBody>
      </p:sp>
      <p:sp>
        <p:nvSpPr>
          <p:cNvPr id="12" name="Rubrik 2">
            <a:extLst>
              <a:ext uri="{FF2B5EF4-FFF2-40B4-BE49-F238E27FC236}">
                <a16:creationId xmlns:a16="http://schemas.microsoft.com/office/drawing/2014/main" id="{BD927172-13D2-1EAE-F0BF-ED77D387C132}"/>
              </a:ext>
            </a:extLst>
          </p:cNvPr>
          <p:cNvSpPr txBox="1">
            <a:spLocks/>
          </p:cNvSpPr>
          <p:nvPr/>
        </p:nvSpPr>
        <p:spPr bwMode="auto">
          <a:xfrm>
            <a:off x="511977" y="317547"/>
            <a:ext cx="10660848" cy="8301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sz="4000" b="1" dirty="0">
                <a:latin typeface="Lato" panose="020F0502020204030203" pitchFamily="34" charset="0"/>
                <a:ea typeface="Lato" panose="020F0502020204030203" pitchFamily="34" charset="0"/>
                <a:cs typeface="Lato" panose="020F0502020204030203" pitchFamily="34" charset="0"/>
              </a:rPr>
              <a:t>Tools for communication and collaboration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ubrik 2">
            <a:extLst>
              <a:ext uri="{FF2B5EF4-FFF2-40B4-BE49-F238E27FC236}">
                <a16:creationId xmlns:a16="http://schemas.microsoft.com/office/drawing/2014/main" id="{A12810A8-282A-6EC4-7032-FD1B0DC31CAE}"/>
              </a:ext>
            </a:extLst>
          </p:cNvPr>
          <p:cNvSpPr txBox="1">
            <a:spLocks/>
          </p:cNvSpPr>
          <p:nvPr/>
        </p:nvSpPr>
        <p:spPr bwMode="auto">
          <a:xfrm>
            <a:off x="1486531" y="3125217"/>
            <a:ext cx="9538252" cy="83013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sv-SE" b="1" dirty="0">
                <a:latin typeface="Lato" panose="020F0502020204030203" pitchFamily="34" charset="0"/>
                <a:ea typeface="Lato" panose="020F0502020204030203" pitchFamily="34" charset="0"/>
                <a:cs typeface="Lato" panose="020F0502020204030203" pitchFamily="34" charset="0"/>
              </a:rPr>
              <a:t>Tools and services </a:t>
            </a:r>
            <a:r>
              <a:rPr lang="sv-SE" sz="4000" b="1" dirty="0">
                <a:latin typeface="Lato" panose="020F0502020204030203" pitchFamily="34" charset="0"/>
                <a:ea typeface="Lato" panose="020F0502020204030203" pitchFamily="34" charset="0"/>
                <a:cs typeface="Lato" panose="020F0502020204030203" pitchFamily="34" charset="0"/>
              </a:rPr>
              <a:t>for</a:t>
            </a:r>
            <a:r>
              <a:rPr lang="sv-SE" b="1" dirty="0">
                <a:latin typeface="Lato" panose="020F0502020204030203" pitchFamily="34" charset="0"/>
                <a:ea typeface="Lato" panose="020F0502020204030203" pitchFamily="34" charset="0"/>
                <a:cs typeface="Lato" panose="020F0502020204030203" pitchFamily="34" charset="0"/>
              </a:rPr>
              <a:t> researchers</a:t>
            </a:r>
          </a:p>
        </p:txBody>
      </p:sp>
    </p:spTree>
    <p:extLst>
      <p:ext uri="{BB962C8B-B14F-4D97-AF65-F5344CB8AC3E}">
        <p14:creationId xmlns:p14="http://schemas.microsoft.com/office/powerpoint/2010/main" val="884514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text 1">
            <a:extLst>
              <a:ext uri="{FF2B5EF4-FFF2-40B4-BE49-F238E27FC236}">
                <a16:creationId xmlns:a16="http://schemas.microsoft.com/office/drawing/2014/main" id="{7F2123D7-B40A-78AB-B6C7-4211479787F3}"/>
              </a:ext>
            </a:extLst>
          </p:cNvPr>
          <p:cNvSpPr>
            <a:spLocks noGrp="1"/>
          </p:cNvSpPr>
          <p:nvPr>
            <p:ph type="body" idx="1"/>
          </p:nvPr>
        </p:nvSpPr>
        <p:spPr>
          <a:xfrm>
            <a:off x="7119241" y="1542470"/>
            <a:ext cx="4538662" cy="5181673"/>
          </a:xfrm>
        </p:spPr>
        <p:txBody>
          <a:bodyPr>
            <a:normAutofit fontScale="85000" lnSpcReduction="10000"/>
          </a:bodyPr>
          <a:lstStyle/>
          <a:p>
            <a:r>
              <a:rPr lang="sv-SE" sz="2400" b="0" i="0" dirty="0">
                <a:solidFill>
                  <a:srgbClr val="282828"/>
                </a:solidFill>
                <a:effectLst/>
                <a:latin typeface="Lato" panose="020F0502020204030203" pitchFamily="34" charset="0"/>
                <a:ea typeface="Lato" panose="020F0502020204030203" pitchFamily="34" charset="0"/>
                <a:cs typeface="Lato" panose="020F0502020204030203" pitchFamily="34" charset="0"/>
              </a:rPr>
              <a:t>The aim of the SciLifeLab Data Platform is to provide researchers with data-related services allowing groundbreaking research.  </a:t>
            </a:r>
          </a:p>
          <a:p>
            <a:r>
              <a:rPr lang="sv-SE" sz="2400" b="0" i="0" dirty="0">
                <a:solidFill>
                  <a:srgbClr val="282828"/>
                </a:solidFill>
                <a:effectLst/>
                <a:latin typeface="Lato" panose="020F0502020204030203" pitchFamily="34" charset="0"/>
                <a:ea typeface="Lato" panose="020F0502020204030203" pitchFamily="34" charset="0"/>
                <a:cs typeface="Lato" panose="020F0502020204030203" pitchFamily="34" charset="0"/>
              </a:rPr>
              <a:t>Hub for data-driven life science</a:t>
            </a:r>
          </a:p>
          <a:p>
            <a:r>
              <a:rPr lang="sv-SE" sz="2400" b="0" i="0" dirty="0">
                <a:solidFill>
                  <a:srgbClr val="282828"/>
                </a:solidFill>
                <a:effectLst/>
                <a:latin typeface="Lato" panose="020F0502020204030203" pitchFamily="34" charset="0"/>
                <a:ea typeface="Lato" panose="020F0502020204030203" pitchFamily="34" charset="0"/>
                <a:cs typeface="Lato" panose="020F0502020204030203" pitchFamily="34" charset="0"/>
              </a:rPr>
              <a:t>The SciLifeLab Data Platform is a technical environment for data-driven life science.</a:t>
            </a:r>
          </a:p>
          <a:p>
            <a:r>
              <a:rPr lang="sv-SE" sz="2400" dirty="0">
                <a:solidFill>
                  <a:srgbClr val="282828"/>
                </a:solidFill>
                <a:latin typeface="Lato" panose="020F0502020204030203" pitchFamily="34" charset="0"/>
                <a:ea typeface="Lato" panose="020F0502020204030203" pitchFamily="34" charset="0"/>
                <a:cs typeface="Lato" panose="020F0502020204030203" pitchFamily="34" charset="0"/>
              </a:rPr>
              <a:t>The Platform will</a:t>
            </a:r>
            <a:r>
              <a:rPr lang="sv-SE" sz="2400" b="0" i="0" dirty="0">
                <a:solidFill>
                  <a:srgbClr val="282828"/>
                </a:solidFill>
                <a:effectLst/>
                <a:latin typeface="Lato" panose="020F0502020204030203" pitchFamily="34" charset="0"/>
                <a:ea typeface="Lato" panose="020F0502020204030203" pitchFamily="34" charset="0"/>
                <a:cs typeface="Lato" panose="020F0502020204030203" pitchFamily="34" charset="0"/>
              </a:rPr>
              <a:t> bring together data flowing from the infrastructure and international repositories to users in the Swedish life science community, in particular the Data-Driven Life Science research (DDLS) program.</a:t>
            </a:r>
          </a:p>
          <a:p>
            <a:pPr marL="0" indent="0">
              <a:buNone/>
            </a:pPr>
            <a:endParaRPr lang="sv-SE" sz="2400" b="0" i="0" u="sng" strike="noStrike" cap="none" spc="0" dirty="0">
              <a:ln>
                <a:noFill/>
              </a:ln>
              <a:solidFill>
                <a:srgbClr val="000000"/>
              </a:solidFill>
              <a:latin typeface="Lato" panose="020F0502020204030203" pitchFamily="34" charset="0"/>
              <a:ea typeface="Lato" panose="020F0502020204030203" pitchFamily="34" charset="0"/>
              <a:cs typeface="Lato" panose="020F0502020204030203" pitchFamily="34" charset="0"/>
              <a:hlinkClick r:id="rId3" tooltip="https://data.scilifelab.se"/>
            </a:endParaRPr>
          </a:p>
          <a:p>
            <a:pPr marL="0" indent="0">
              <a:buNone/>
            </a:pPr>
            <a:r>
              <a:rPr lang="sv-SE" sz="3300" b="0" i="0" u="sng" strike="noStrike" cap="none" spc="0" dirty="0">
                <a:ln>
                  <a:noFill/>
                </a:ln>
                <a:solidFill>
                  <a:srgbClr val="000000"/>
                </a:solidFill>
                <a:latin typeface="Lato" panose="020F0502020204030203" pitchFamily="34" charset="0"/>
                <a:ea typeface="Lato" panose="020F0502020204030203" pitchFamily="34" charset="0"/>
                <a:cs typeface="Lato" panose="020F0502020204030203" pitchFamily="34" charset="0"/>
                <a:hlinkClick r:id="rId3" tooltip="https://data.scilifelab.se"/>
              </a:rPr>
              <a:t>data.scilifelab.se</a:t>
            </a:r>
            <a:r>
              <a:rPr lang="sv-SE" sz="3300" b="0" i="0" u="none" strike="noStrike" cap="none" spc="0" dirty="0">
                <a:ln>
                  <a:noFill/>
                </a:ln>
                <a:solidFill>
                  <a:srgbClr val="000000"/>
                </a:solidFill>
                <a:latin typeface="Lato" panose="020F0502020204030203" pitchFamily="34" charset="0"/>
                <a:ea typeface="Lato" panose="020F0502020204030203" pitchFamily="34" charset="0"/>
                <a:cs typeface="Lato" panose="020F0502020204030203" pitchFamily="34" charset="0"/>
              </a:rPr>
              <a:t> </a:t>
            </a:r>
            <a:endParaRPr lang="sv-SE" sz="3300" dirty="0">
              <a:latin typeface="Lato" panose="020F0502020204030203" pitchFamily="34" charset="0"/>
              <a:ea typeface="Lato" panose="020F0502020204030203" pitchFamily="34" charset="0"/>
              <a:cs typeface="Lato" panose="020F0502020204030203" pitchFamily="34" charset="0"/>
            </a:endParaRPr>
          </a:p>
          <a:p>
            <a:endParaRPr lang="sv-SE" sz="2900" dirty="0">
              <a:solidFill>
                <a:srgbClr val="282828"/>
              </a:solidFill>
              <a:latin typeface="Arial" panose="020B0604020202020204" pitchFamily="34" charset="0"/>
              <a:cs typeface="Arial" panose="020B0604020202020204" pitchFamily="34" charset="0"/>
            </a:endParaRPr>
          </a:p>
        </p:txBody>
      </p:sp>
      <p:sp>
        <p:nvSpPr>
          <p:cNvPr id="14" name="textruta 13">
            <a:extLst>
              <a:ext uri="{FF2B5EF4-FFF2-40B4-BE49-F238E27FC236}">
                <a16:creationId xmlns:a16="http://schemas.microsoft.com/office/drawing/2014/main" id="{84E71868-614A-983E-7954-FC404C773470}"/>
              </a:ext>
            </a:extLst>
          </p:cNvPr>
          <p:cNvSpPr txBox="1"/>
          <p:nvPr/>
        </p:nvSpPr>
        <p:spPr>
          <a:xfrm>
            <a:off x="534097" y="279113"/>
            <a:ext cx="7767564" cy="1384995"/>
          </a:xfrm>
          <a:prstGeom prst="rect">
            <a:avLst/>
          </a:prstGeom>
          <a:noFill/>
        </p:spPr>
        <p:txBody>
          <a:bodyPr wrap="square" rtlCol="0">
            <a:spAutoFit/>
          </a:bodyPr>
          <a:lstStyle/>
          <a:p>
            <a:r>
              <a:rPr lang="sv-SE" sz="4000" b="1" dirty="0">
                <a:latin typeface="Lato" panose="020F0502020204030203" pitchFamily="34" charset="0"/>
                <a:ea typeface="Lato" panose="020F0502020204030203" pitchFamily="34" charset="0"/>
                <a:cs typeface="Lato" panose="020F0502020204030203" pitchFamily="34" charset="0"/>
              </a:rPr>
              <a:t>SciLifeLab Data Platform</a:t>
            </a:r>
          </a:p>
          <a:p>
            <a:r>
              <a:rPr lang="sv-SE" sz="4400" dirty="0">
                <a:latin typeface="Lato" panose="020F0502020204030203" pitchFamily="34" charset="0"/>
                <a:ea typeface="Lato" panose="020F0502020204030203" pitchFamily="34" charset="0"/>
                <a:cs typeface="Lato" panose="020F0502020204030203" pitchFamily="34" charset="0"/>
              </a:rPr>
              <a:t> </a:t>
            </a:r>
            <a:endParaRPr lang="sv-SE" sz="3200" i="1" dirty="0">
              <a:latin typeface="Lato" panose="020F0502020204030203" pitchFamily="34" charset="0"/>
              <a:ea typeface="Lato" panose="020F0502020204030203" pitchFamily="34" charset="0"/>
              <a:cs typeface="Lato" panose="020F0502020204030203" pitchFamily="34" charset="0"/>
            </a:endParaRPr>
          </a:p>
        </p:txBody>
      </p:sp>
      <p:pic>
        <p:nvPicPr>
          <p:cNvPr id="4" name="Bildobjekt 3">
            <a:extLst>
              <a:ext uri="{FF2B5EF4-FFF2-40B4-BE49-F238E27FC236}">
                <a16:creationId xmlns:a16="http://schemas.microsoft.com/office/drawing/2014/main" id="{0A54CE17-721C-7AFA-D964-038E4A5C6733}"/>
              </a:ext>
            </a:extLst>
          </p:cNvPr>
          <p:cNvPicPr>
            <a:picLocks noChangeAspect="1"/>
          </p:cNvPicPr>
          <p:nvPr/>
        </p:nvPicPr>
        <p:blipFill rotWithShape="1">
          <a:blip r:embed="rId4"/>
          <a:srcRect l="14216" t="12059" r="12439" b="10295"/>
          <a:stretch/>
        </p:blipFill>
        <p:spPr bwMode="auto">
          <a:xfrm>
            <a:off x="534097" y="1520631"/>
            <a:ext cx="6329363" cy="4187849"/>
          </a:xfrm>
          <a:prstGeom prst="rect">
            <a:avLst/>
          </a:prstGeom>
          <a:ln>
            <a:solidFill>
              <a:schemeClr val="tx1"/>
            </a:solidFill>
          </a:ln>
        </p:spPr>
      </p:pic>
      <p:sp>
        <p:nvSpPr>
          <p:cNvPr id="5" name="textruta 4">
            <a:extLst>
              <a:ext uri="{FF2B5EF4-FFF2-40B4-BE49-F238E27FC236}">
                <a16:creationId xmlns:a16="http://schemas.microsoft.com/office/drawing/2014/main" id="{C75E3549-D409-8922-1A47-D454C59CE91C}"/>
              </a:ext>
            </a:extLst>
          </p:cNvPr>
          <p:cNvSpPr txBox="1"/>
          <p:nvPr/>
        </p:nvSpPr>
        <p:spPr>
          <a:xfrm>
            <a:off x="534097" y="5708480"/>
            <a:ext cx="3400425" cy="1015663"/>
          </a:xfrm>
          <a:prstGeom prst="rect">
            <a:avLst/>
          </a:prstGeom>
          <a:solidFill>
            <a:srgbClr val="A5CACE"/>
          </a:solidFill>
        </p:spPr>
        <p:txBody>
          <a:bodyPr wrap="square" rtlCol="0">
            <a:spAutoFit/>
          </a:bodyPr>
          <a:lstStyle/>
          <a:p>
            <a:pPr marL="0" indent="0">
              <a:buNone/>
            </a:pPr>
            <a:r>
              <a:rPr lang="sv-SE" sz="1200" b="0" i="0" dirty="0">
                <a:effectLst/>
                <a:latin typeface="Lato" panose="020F0502020204030203" pitchFamily="34" charset="0"/>
                <a:ea typeface="Lato" panose="020F0502020204030203" pitchFamily="34" charset="0"/>
                <a:cs typeface="Lato" panose="020F0502020204030203" pitchFamily="34" charset="0"/>
              </a:rPr>
              <a:t>Missed the launch?</a:t>
            </a:r>
          </a:p>
          <a:p>
            <a:pPr marL="0" indent="0">
              <a:buNone/>
            </a:pPr>
            <a:r>
              <a:rPr lang="sv-SE" sz="1200" b="0" i="0" u="none" strike="noStrike" dirty="0">
                <a:effectLst/>
                <a:latin typeface="Lato" panose="020F0502020204030203" pitchFamily="34" charset="0"/>
                <a:ea typeface="Lato" panose="020F0502020204030203" pitchFamily="34" charset="0"/>
                <a:cs typeface="Lato" panose="020F0502020204030203" pitchFamily="34" charset="0"/>
              </a:rPr>
              <a:t>SciLifeLab Youtube channel (</a:t>
            </a:r>
            <a:r>
              <a:rPr lang="sv-SE" sz="1200" b="0" i="0" u="sng" dirty="0">
                <a:effectLst/>
                <a:latin typeface="Lato" panose="020F0502020204030203" pitchFamily="34" charset="0"/>
                <a:ea typeface="Lato" panose="020F0502020204030203" pitchFamily="34" charset="0"/>
                <a:cs typeface="Lato" panose="020F0502020204030203" pitchFamily="34" charset="0"/>
                <a:hlinkClick r:id="rId5" tooltip="https://redir.lyyti.com/lnk/BAAABDBUpocAAAAAAAAAAKFtXAwAAWqbWjkAAAAAAAVvlQBkgaS8-XtDqV1KS328PR596dYoYgAFNnQ/2/20nBsZ8DvJZBCYzG9SR4sw/aHR0cHM6Ly95b3V0dS5iZS9HNmVmSENDYkV2cw">
                  <a:extLst>
                    <a:ext uri="{A12FA001-AC4F-418D-AE19-62706E023703}">
                      <ahyp:hlinkClr xmlns:ahyp="http://schemas.microsoft.com/office/drawing/2018/hyperlinkcolor" val="tx"/>
                    </a:ext>
                  </a:extLst>
                </a:hlinkClick>
              </a:rPr>
              <a:t>https://youtu.be/G6efHCCbEvs</a:t>
            </a:r>
            <a:endParaRPr lang="sv-SE" sz="1200" b="0" i="0" u="sng" dirty="0">
              <a:effectLst/>
              <a:latin typeface="Lato" panose="020F0502020204030203" pitchFamily="34" charset="0"/>
              <a:ea typeface="Lato" panose="020F0502020204030203" pitchFamily="34" charset="0"/>
              <a:cs typeface="Lato" panose="020F0502020204030203" pitchFamily="34" charset="0"/>
            </a:endParaRPr>
          </a:p>
          <a:p>
            <a:pPr marL="0" indent="0">
              <a:buNone/>
            </a:pPr>
            <a:r>
              <a:rPr lang="sv-SE" sz="1200" b="0" i="0" u="none" strike="noStrike" dirty="0">
                <a:effectLst/>
                <a:latin typeface="Lato" panose="020F0502020204030203" pitchFamily="34" charset="0"/>
                <a:ea typeface="Lato" panose="020F0502020204030203" pitchFamily="34" charset="0"/>
                <a:cs typeface="Lato" panose="020F0502020204030203" pitchFamily="34" charset="0"/>
              </a:rPr>
              <a:t>SciLifeLab Data Repository (</a:t>
            </a:r>
            <a:r>
              <a:rPr lang="sv-SE" sz="1200" b="0" i="0" u="sng" dirty="0">
                <a:effectLst/>
                <a:latin typeface="Lato" panose="020F0502020204030203" pitchFamily="34" charset="0"/>
                <a:ea typeface="Lato" panose="020F0502020204030203" pitchFamily="34" charset="0"/>
                <a:cs typeface="Lato" panose="020F0502020204030203" pitchFamily="34" charset="0"/>
                <a:hlinkClick r:id="rId6" tooltip="https://redir.lyyti.com/lnk/BAAABDBUpocAAAAAAAAAAKFtXAwAAWqbWjkAAAAAAAVvlQBkgaS8-XtDqV1KS328PR596dYoYgAFNnQ/3/qYufHbfYUUYJJ6HziKTrow/aHR0cHM6Ly9kb2kub3JnLzEwLjE3MDQ0L3NjaWxpZmVsYWIuMjMyNjYwODg">
                  <a:extLst>
                    <a:ext uri="{A12FA001-AC4F-418D-AE19-62706E023703}">
                      <ahyp:hlinkClr xmlns:ahyp="http://schemas.microsoft.com/office/drawing/2018/hyperlinkcolor" val="tx"/>
                    </a:ext>
                  </a:extLst>
                </a:hlinkClick>
              </a:rPr>
              <a:t>https://doi.org/10.17044/scilifelab.23266088</a:t>
            </a:r>
            <a:r>
              <a:rPr lang="sv-SE" sz="1200" b="0" i="0" u="none" strike="noStrike" dirty="0">
                <a:effectLst/>
                <a:latin typeface="Lato" panose="020F0502020204030203" pitchFamily="34" charset="0"/>
                <a:ea typeface="Lato" panose="020F0502020204030203" pitchFamily="34" charset="0"/>
                <a:cs typeface="Lato" panose="020F0502020204030203" pitchFamily="34" charset="0"/>
              </a:rPr>
              <a:t>)</a:t>
            </a:r>
            <a:endParaRPr lang="sv-SE" sz="1200" dirty="0">
              <a:latin typeface="Lato" panose="020F0502020204030203" pitchFamily="34" charset="0"/>
              <a:ea typeface="Lato" panose="020F0502020204030203" pitchFamily="34" charset="0"/>
              <a:cs typeface="Lato" panose="020F0502020204030203" pitchFamily="34" charset="0"/>
            </a:endParaRPr>
          </a:p>
        </p:txBody>
      </p:sp>
      <p:pic>
        <p:nvPicPr>
          <p:cNvPr id="8" name="Bild 3">
            <a:extLst>
              <a:ext uri="{FF2B5EF4-FFF2-40B4-BE49-F238E27FC236}">
                <a16:creationId xmlns:a16="http://schemas.microsoft.com/office/drawing/2014/main" id="{E305AE9E-90A9-5B0E-FE57-828DC32A64B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778821" y="5845061"/>
            <a:ext cx="879082" cy="879082"/>
          </a:xfrm>
          <a:prstGeom prst="rect">
            <a:avLst/>
          </a:prstGeom>
        </p:spPr>
      </p:pic>
    </p:spTree>
    <p:extLst>
      <p:ext uri="{BB962C8B-B14F-4D97-AF65-F5344CB8AC3E}">
        <p14:creationId xmlns:p14="http://schemas.microsoft.com/office/powerpoint/2010/main" val="20087569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itle 2"/>
          <p:cNvSpPr>
            <a:spLocks noGrp="1"/>
          </p:cNvSpPr>
          <p:nvPr>
            <p:ph type="title"/>
          </p:nvPr>
        </p:nvSpPr>
        <p:spPr bwMode="auto"/>
        <p:txBody>
          <a:bodyPr vertOverflow="overflow" horzOverflow="overflow" vert="horz" wrap="square" lIns="91440" tIns="45720" rIns="91440" bIns="45720" numCol="1" spcCol="0" rtlCol="0" fromWordArt="0" anchor="ctr" anchorCtr="0" forceAA="0" compatLnSpc="0">
            <a:normAutofit/>
          </a:bodyPr>
          <a:lstStyle/>
          <a:p>
            <a:pPr>
              <a:defRPr/>
            </a:pPr>
            <a:r>
              <a:rPr lang="sv-SE" sz="4000" b="1" dirty="0">
                <a:latin typeface="Lato" panose="020F0502020204030203" pitchFamily="34" charset="0"/>
                <a:ea typeface="Lato" panose="020F0502020204030203" pitchFamily="34" charset="0"/>
                <a:cs typeface="Lato" panose="020F0502020204030203" pitchFamily="34" charset="0"/>
              </a:rPr>
              <a:t>Tools and databases are highlighted</a:t>
            </a:r>
            <a:endParaRPr sz="4000" b="1" dirty="0">
              <a:latin typeface="Lato" panose="020F0502020204030203" pitchFamily="34" charset="0"/>
              <a:ea typeface="Lato" panose="020F0502020204030203" pitchFamily="34" charset="0"/>
              <a:cs typeface="Lato" panose="020F0502020204030203" pitchFamily="34" charset="0"/>
            </a:endParaRPr>
          </a:p>
        </p:txBody>
      </p:sp>
      <p:pic>
        <p:nvPicPr>
          <p:cNvPr id="6" name="Bildobjekt 5">
            <a:extLst>
              <a:ext uri="{FF2B5EF4-FFF2-40B4-BE49-F238E27FC236}">
                <a16:creationId xmlns:a16="http://schemas.microsoft.com/office/drawing/2014/main" id="{C8D6D244-D64A-2D09-5595-59C052586D15}"/>
              </a:ext>
            </a:extLst>
          </p:cNvPr>
          <p:cNvPicPr>
            <a:picLocks noChangeAspect="1"/>
          </p:cNvPicPr>
          <p:nvPr/>
        </p:nvPicPr>
        <p:blipFill rotWithShape="1">
          <a:blip r:embed="rId3"/>
          <a:srcRect l="34266" t="14088" r="39999" b="38793"/>
          <a:stretch/>
        </p:blipFill>
        <p:spPr>
          <a:xfrm>
            <a:off x="622292" y="1374239"/>
            <a:ext cx="4288294" cy="4907074"/>
          </a:xfrm>
          <a:prstGeom prst="rect">
            <a:avLst/>
          </a:prstGeom>
          <a:ln>
            <a:solidFill>
              <a:schemeClr val="tx1"/>
            </a:solidFill>
          </a:ln>
        </p:spPr>
      </p:pic>
      <p:pic>
        <p:nvPicPr>
          <p:cNvPr id="7" name="Bildobjekt 6">
            <a:extLst>
              <a:ext uri="{FF2B5EF4-FFF2-40B4-BE49-F238E27FC236}">
                <a16:creationId xmlns:a16="http://schemas.microsoft.com/office/drawing/2014/main" id="{4AEA1B0D-0AA4-2AC7-1E31-DB59597C2955}"/>
              </a:ext>
            </a:extLst>
          </p:cNvPr>
          <p:cNvPicPr>
            <a:picLocks noChangeAspect="1"/>
          </p:cNvPicPr>
          <p:nvPr/>
        </p:nvPicPr>
        <p:blipFill rotWithShape="1">
          <a:blip r:embed="rId3"/>
          <a:srcRect l="34266" t="61499" r="39999" b="24296"/>
          <a:stretch/>
        </p:blipFill>
        <p:spPr bwMode="auto">
          <a:xfrm>
            <a:off x="5335867" y="1427341"/>
            <a:ext cx="5040585" cy="1738936"/>
          </a:xfrm>
          <a:prstGeom prst="rect">
            <a:avLst/>
          </a:prstGeom>
          <a:ln>
            <a:solidFill>
              <a:schemeClr val="tx1"/>
            </a:solidFill>
          </a:ln>
        </p:spPr>
      </p:pic>
      <p:sp>
        <p:nvSpPr>
          <p:cNvPr id="9" name="textruta 8">
            <a:extLst>
              <a:ext uri="{FF2B5EF4-FFF2-40B4-BE49-F238E27FC236}">
                <a16:creationId xmlns:a16="http://schemas.microsoft.com/office/drawing/2014/main" id="{FB290914-9D2C-4E06-1829-5775A6B231F2}"/>
              </a:ext>
            </a:extLst>
          </p:cNvPr>
          <p:cNvSpPr txBox="1"/>
          <p:nvPr/>
        </p:nvSpPr>
        <p:spPr>
          <a:xfrm>
            <a:off x="5335867" y="3398363"/>
            <a:ext cx="5148585" cy="1938992"/>
          </a:xfrm>
          <a:prstGeom prst="rect">
            <a:avLst/>
          </a:prstGeom>
          <a:solidFill>
            <a:schemeClr val="bg1"/>
          </a:solidFill>
          <a:ln>
            <a:solidFill>
              <a:schemeClr val="bg1"/>
            </a:solidFill>
          </a:ln>
        </p:spPr>
        <p:txBody>
          <a:bodyPr wrap="square">
            <a:spAutoFit/>
          </a:bodyPr>
          <a:lstStyle/>
          <a:p>
            <a:pPr algn="l"/>
            <a:r>
              <a:rPr lang="sv-SE" sz="2000" b="0" i="0" dirty="0">
                <a:effectLst/>
                <a:latin typeface="Lato" panose="020F0502020204030203" pitchFamily="34" charset="0"/>
              </a:rPr>
              <a:t>Services for researchers</a:t>
            </a:r>
          </a:p>
          <a:p>
            <a:pPr algn="l"/>
            <a:r>
              <a:rPr lang="sv-SE" sz="2000" b="0" i="0" dirty="0">
                <a:effectLst/>
                <a:latin typeface="Lato" panose="020F0502020204030203" pitchFamily="34" charset="0"/>
              </a:rPr>
              <a:t>These services and resources are available free of charge to all life science researchers and communities in Sweden</a:t>
            </a:r>
            <a:endParaRPr lang="sv-SE" sz="2000" dirty="0">
              <a:latin typeface="Lato" panose="020F0502020204030203" pitchFamily="34" charset="0"/>
            </a:endParaRPr>
          </a:p>
          <a:p>
            <a:pPr algn="l"/>
            <a:endParaRPr lang="sv-SE" sz="2000" b="0" i="0" dirty="0">
              <a:effectLst/>
              <a:latin typeface="Lato" panose="020F0502020204030203" pitchFamily="34" charset="0"/>
            </a:endParaRPr>
          </a:p>
          <a:p>
            <a:pPr algn="l"/>
            <a:endParaRPr lang="sv-SE" sz="2000" b="0" i="0" dirty="0">
              <a:effectLst/>
              <a:latin typeface="Lato" panose="020F0502020204030203" pitchFamily="34" charset="0"/>
            </a:endParaRPr>
          </a:p>
        </p:txBody>
      </p:sp>
      <p:pic>
        <p:nvPicPr>
          <p:cNvPr id="8" name="Bildobjekt 7">
            <a:extLst>
              <a:ext uri="{FF2B5EF4-FFF2-40B4-BE49-F238E27FC236}">
                <a16:creationId xmlns:a16="http://schemas.microsoft.com/office/drawing/2014/main" id="{C11ABB0F-E904-E085-A23B-FEF705E88599}"/>
              </a:ext>
            </a:extLst>
          </p:cNvPr>
          <p:cNvPicPr>
            <a:picLocks noChangeAspect="1"/>
          </p:cNvPicPr>
          <p:nvPr/>
        </p:nvPicPr>
        <p:blipFill rotWithShape="1">
          <a:blip r:embed="rId4"/>
          <a:srcRect l="20517" t="43530" r="16299" b="20673"/>
          <a:stretch/>
        </p:blipFill>
        <p:spPr>
          <a:xfrm>
            <a:off x="5176905" y="4753939"/>
            <a:ext cx="4910923" cy="1738936"/>
          </a:xfrm>
          <a:prstGeom prst="rect">
            <a:avLst/>
          </a:prstGeom>
        </p:spPr>
      </p:pic>
    </p:spTree>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18465</TotalTime>
  <Words>1421</Words>
  <Application>Microsoft Macintosh PowerPoint</Application>
  <PresentationFormat>Bredbild</PresentationFormat>
  <Paragraphs>165</Paragraphs>
  <Slides>20</Slides>
  <Notes>8</Notes>
  <HiddenSlides>0</HiddenSlides>
  <MMClips>0</MMClips>
  <ScaleCrop>false</ScaleCrop>
  <HeadingPairs>
    <vt:vector size="6" baseType="variant">
      <vt:variant>
        <vt:lpstr>Använt teckensnitt</vt:lpstr>
      </vt:variant>
      <vt:variant>
        <vt:i4>4</vt:i4>
      </vt:variant>
      <vt:variant>
        <vt:lpstr>Tema</vt:lpstr>
      </vt:variant>
      <vt:variant>
        <vt:i4>1</vt:i4>
      </vt:variant>
      <vt:variant>
        <vt:lpstr>Bildrubriker</vt:lpstr>
      </vt:variant>
      <vt:variant>
        <vt:i4>20</vt:i4>
      </vt:variant>
    </vt:vector>
  </HeadingPairs>
  <TitlesOfParts>
    <vt:vector size="25" baseType="lpstr">
      <vt:lpstr>Arial</vt:lpstr>
      <vt:lpstr>Calibri</vt:lpstr>
      <vt:lpstr>Calibri Light</vt:lpstr>
      <vt:lpstr>Lato</vt:lpstr>
      <vt:lpstr>Office-tema</vt:lpstr>
      <vt:lpstr>   SciLifeLab Data Centre services and tools </vt:lpstr>
      <vt:lpstr>SciLifeLab Data Centre</vt:lpstr>
      <vt:lpstr>SciLifeLab Data Centre mission</vt:lpstr>
      <vt:lpstr>Philosophy of Data Centre</vt:lpstr>
      <vt:lpstr>Different ways we work with data</vt:lpstr>
      <vt:lpstr>PowerPoint-presentation</vt:lpstr>
      <vt:lpstr>PowerPoint-presentation</vt:lpstr>
      <vt:lpstr>PowerPoint-presentation</vt:lpstr>
      <vt:lpstr>Tools and databases are highlighted</vt:lpstr>
      <vt:lpstr>SciLifeLab RDM Services and Support</vt:lpstr>
      <vt:lpstr>RDM Guidelines – hub for life science</vt:lpstr>
      <vt:lpstr>SciLifeLab Data Repository</vt:lpstr>
      <vt:lpstr>Data Stewardship Wizard</vt:lpstr>
      <vt:lpstr>Accessing SciLifeLab hosting services</vt:lpstr>
      <vt:lpstr>SciLifeLab Serve </vt:lpstr>
      <vt:lpstr>Data Delivery System (DDS)</vt:lpstr>
      <vt:lpstr> SciLifeLab FAIR Storage </vt:lpstr>
      <vt:lpstr>Swedish Pathogens Portal</vt:lpstr>
      <vt:lpstr>Focus FAIR, Open Science &amp; Data sharing</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PowerPoint-presentation</dc:title>
  <dc:creator>Microsoft Office User</dc:creator>
  <cp:lastModifiedBy>Microsoft Office User</cp:lastModifiedBy>
  <cp:revision>69</cp:revision>
  <dcterms:created xsi:type="dcterms:W3CDTF">2023-03-08T07:45:39Z</dcterms:created>
  <dcterms:modified xsi:type="dcterms:W3CDTF">2023-11-28T17:21:31Z</dcterms:modified>
</cp:coreProperties>
</file>