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3" r:id="rId12"/>
    <p:sldId id="265" r:id="rId13"/>
    <p:sldId id="266" r:id="rId14"/>
    <p:sldId id="267" r:id="rId15"/>
    <p:sldId id="268" r:id="rId16"/>
    <p:sldId id="274" r:id="rId17"/>
    <p:sldId id="269" r:id="rId18"/>
    <p:sldId id="270" r:id="rId19"/>
    <p:sldId id="271" r:id="rId20"/>
    <p:sldId id="272" r:id="rId2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1EBCE"/>
          </a:solidFill>
        </a:fill>
      </a:tcStyle>
    </a:wholeTbl>
    <a:band2H>
      <a:tcTxStyle/>
      <a:tcStyle>
        <a:tcBdr/>
        <a:fill>
          <a:solidFill>
            <a:srgbClr val="F0F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DDDF"/>
          </a:solidFill>
        </a:fill>
      </a:tcStyle>
    </a:wholeTbl>
    <a:band2H>
      <a:tcTxStyle/>
      <a:tcStyle>
        <a:tcBdr/>
        <a:fill>
          <a:solidFill>
            <a:srgbClr val="E8EF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29"/>
  </p:normalViewPr>
  <p:slideViewPr>
    <p:cSldViewPr snapToGrid="0">
      <p:cViewPr varScale="1">
        <p:scale>
          <a:sx n="90" d="100"/>
          <a:sy n="90" d="100"/>
        </p:scale>
        <p:origin x="232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9" name="Shape 22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Arial"/>
      </a:defRPr>
    </a:lvl1pPr>
    <a:lvl2pPr indent="228600" latinLnBrk="0">
      <a:defRPr sz="1200">
        <a:latin typeface="+mn-lt"/>
        <a:ea typeface="+mn-ea"/>
        <a:cs typeface="+mn-cs"/>
        <a:sym typeface="Arial"/>
      </a:defRPr>
    </a:lvl2pPr>
    <a:lvl3pPr indent="457200" latinLnBrk="0">
      <a:defRPr sz="1200">
        <a:latin typeface="+mn-lt"/>
        <a:ea typeface="+mn-ea"/>
        <a:cs typeface="+mn-cs"/>
        <a:sym typeface="Arial"/>
      </a:defRPr>
    </a:lvl3pPr>
    <a:lvl4pPr indent="685800" latinLnBrk="0">
      <a:defRPr sz="1200">
        <a:latin typeface="+mn-lt"/>
        <a:ea typeface="+mn-ea"/>
        <a:cs typeface="+mn-cs"/>
        <a:sym typeface="Arial"/>
      </a:defRPr>
    </a:lvl4pPr>
    <a:lvl5pPr indent="914400" latinLnBrk="0">
      <a:defRPr sz="1200">
        <a:latin typeface="+mn-lt"/>
        <a:ea typeface="+mn-ea"/>
        <a:cs typeface="+mn-cs"/>
        <a:sym typeface="Arial"/>
      </a:defRPr>
    </a:lvl5pPr>
    <a:lvl6pPr indent="1143000" latinLnBrk="0">
      <a:defRPr sz="1200">
        <a:latin typeface="+mn-lt"/>
        <a:ea typeface="+mn-ea"/>
        <a:cs typeface="+mn-cs"/>
        <a:sym typeface="Arial"/>
      </a:defRPr>
    </a:lvl6pPr>
    <a:lvl7pPr indent="1371600" latinLnBrk="0">
      <a:defRPr sz="1200">
        <a:latin typeface="+mn-lt"/>
        <a:ea typeface="+mn-ea"/>
        <a:cs typeface="+mn-cs"/>
        <a:sym typeface="Arial"/>
      </a:defRPr>
    </a:lvl7pPr>
    <a:lvl8pPr indent="1600200" latinLnBrk="0">
      <a:defRPr sz="1200">
        <a:latin typeface="+mn-lt"/>
        <a:ea typeface="+mn-ea"/>
        <a:cs typeface="+mn-cs"/>
        <a:sym typeface="Arial"/>
      </a:defRPr>
    </a:lvl8pPr>
    <a:lvl9pPr indent="1828800" latinLnBrk="0">
      <a:defRPr sz="1200">
        <a:latin typeface="+mn-lt"/>
        <a:ea typeface="+mn-ea"/>
        <a:cs typeface="+mn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992110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18031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_with our host u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524000" y="1254757"/>
            <a:ext cx="9144000" cy="2255206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5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5767" y="486408"/>
            <a:ext cx="3058035" cy="768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10" descr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traight Connector 7"/>
          <p:cNvSpPr/>
          <p:nvPr/>
        </p:nvSpPr>
        <p:spPr>
          <a:xfrm flipH="1" flipV="1">
            <a:off x="-2" y="6811702"/>
            <a:ext cx="12192003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ne column_no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486801"/>
            <a:ext cx="5181600" cy="469016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596064"/>
            <a:ext cx="5157790" cy="508200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3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596064"/>
            <a:ext cx="5183188" cy="508201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13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lumns_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8200" y="1590260"/>
            <a:ext cx="3145016" cy="45867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706580" indent="-249380">
              <a:defRPr sz="2400"/>
            </a:lvl2pPr>
            <a:lvl3pPr marL="1188719" indent="-274319">
              <a:defRPr sz="2400"/>
            </a:lvl3pPr>
            <a:lvl4pPr marL="1676400" indent="-304800">
              <a:defRPr sz="2400"/>
            </a:lvl4pPr>
            <a:lvl5pPr marL="2133600" indent="-304800"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8153399" y="1587085"/>
            <a:ext cx="3148597" cy="458670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90571" y="1709532"/>
            <a:ext cx="3047420" cy="4269643"/>
          </a:xfrm>
          <a:prstGeom prst="rect">
            <a:avLst/>
          </a:prstGeom>
          <a:solidFill>
            <a:schemeClr val="accent5"/>
          </a:solidFill>
          <a:ln w="254000">
            <a:solidFill>
              <a:schemeClr val="accent5"/>
            </a:solidFill>
            <a:miter lim="800000"/>
          </a:ln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5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x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62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859395" y="1557865"/>
            <a:ext cx="3080370" cy="186779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6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859395" y="3995263"/>
            <a:ext cx="3080370" cy="186779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6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48139" y="3486701"/>
            <a:ext cx="3090309" cy="3016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200" b="1"/>
            </a:lvl1pPr>
            <a:lvl2pPr marL="0" indent="0">
              <a:buSzTx/>
              <a:buFontTx/>
              <a:buNone/>
              <a:defRPr sz="1200" b="1"/>
            </a:lvl2pPr>
            <a:lvl3pPr marL="0" indent="0">
              <a:buSzTx/>
              <a:buFontTx/>
              <a:buNone/>
              <a:defRPr sz="1200" b="1"/>
            </a:lvl3pPr>
            <a:lvl4pPr marL="0" indent="0">
              <a:buSzTx/>
              <a:buFontTx/>
              <a:buNone/>
              <a:defRPr sz="1200" b="1"/>
            </a:lvl4pPr>
            <a:lvl5pPr marL="0" indent="0">
              <a:buSzTx/>
              <a:buFontTx/>
              <a:buNone/>
              <a:defRPr sz="12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5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848137" y="5930289"/>
            <a:ext cx="3090310" cy="301690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12"/>
            </a:pPr>
            <a:endParaRPr/>
          </a:p>
        </p:txBody>
      </p:sp>
      <p:sp>
        <p:nvSpPr>
          <p:cNvPr id="166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4567073" y="1557865"/>
            <a:ext cx="3080370" cy="186779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67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4567073" y="3995263"/>
            <a:ext cx="3080370" cy="186779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68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4555816" y="3486701"/>
            <a:ext cx="3090310" cy="301690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12"/>
            </a:pPr>
            <a:endParaRPr/>
          </a:p>
        </p:txBody>
      </p:sp>
      <p:sp>
        <p:nvSpPr>
          <p:cNvPr id="169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4555814" y="5930289"/>
            <a:ext cx="3090310" cy="301690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12"/>
            </a:pPr>
            <a:endParaRPr/>
          </a:p>
        </p:txBody>
      </p:sp>
      <p:sp>
        <p:nvSpPr>
          <p:cNvPr id="170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8263490" y="1557865"/>
            <a:ext cx="3080370" cy="186779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71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8263490" y="3995263"/>
            <a:ext cx="3080370" cy="186779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72" name="Text Placeholder 2"/>
          <p:cNvSpPr>
            <a:spLocks noGrp="1"/>
          </p:cNvSpPr>
          <p:nvPr>
            <p:ph type="body" sz="quarter" idx="30"/>
          </p:nvPr>
        </p:nvSpPr>
        <p:spPr>
          <a:xfrm>
            <a:off x="8263490" y="3509517"/>
            <a:ext cx="3090310" cy="301690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12"/>
            </a:pPr>
            <a:endParaRPr/>
          </a:p>
        </p:txBody>
      </p:sp>
      <p:sp>
        <p:nvSpPr>
          <p:cNvPr id="173" name="Text Placeholder 2"/>
          <p:cNvSpPr>
            <a:spLocks noGrp="1"/>
          </p:cNvSpPr>
          <p:nvPr>
            <p:ph type="body" sz="quarter" idx="31"/>
          </p:nvPr>
        </p:nvSpPr>
        <p:spPr>
          <a:xfrm>
            <a:off x="8263490" y="5953104"/>
            <a:ext cx="3090310" cy="301690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12"/>
            </a:pPr>
            <a:endParaRPr/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icture Placeholder 13"/>
          <p:cNvSpPr>
            <a:spLocks noGrp="1"/>
          </p:cNvSpPr>
          <p:nvPr>
            <p:ph type="pic" idx="21"/>
          </p:nvPr>
        </p:nvSpPr>
        <p:spPr>
          <a:xfrm>
            <a:off x="838200" y="1552091"/>
            <a:ext cx="7772776" cy="442091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8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Media Placeholder 7"/>
          <p:cNvSpPr>
            <a:spLocks noGrp="1"/>
          </p:cNvSpPr>
          <p:nvPr>
            <p:ph type="media" idx="21"/>
          </p:nvPr>
        </p:nvSpPr>
        <p:spPr>
          <a:xfrm>
            <a:off x="838200" y="1565343"/>
            <a:ext cx="7772400" cy="442091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9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ullscreen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4881" y="365125"/>
            <a:ext cx="877838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Picture Placeholder 13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0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ullscreen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4881" y="365125"/>
            <a:ext cx="877838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Media Placeholder 7"/>
          <p:cNvSpPr>
            <a:spLocks noGrp="1"/>
          </p:cNvSpPr>
          <p:nvPr>
            <p:ph type="media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_without our host u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Text"/>
          <p:cNvSpPr txBox="1">
            <a:spLocks noGrp="1"/>
          </p:cNvSpPr>
          <p:nvPr>
            <p:ph type="title"/>
          </p:nvPr>
        </p:nvSpPr>
        <p:spPr>
          <a:xfrm>
            <a:off x="1524000" y="1269831"/>
            <a:ext cx="9144000" cy="2240131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2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7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Straight Connector 8"/>
          <p:cNvSpPr/>
          <p:nvPr/>
        </p:nvSpPr>
        <p:spPr>
          <a:xfrm flipH="1" flipV="1">
            <a:off x="-2" y="6811702"/>
            <a:ext cx="12192003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ne column_with our host u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620453"/>
            <a:ext cx="10515600" cy="455651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8" name="Straight Connector 11"/>
          <p:cNvSpPr/>
          <p:nvPr/>
        </p:nvSpPr>
        <p:spPr>
          <a:xfrm>
            <a:off x="778709" y="1395378"/>
            <a:ext cx="10515602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19" name="Picture 12" descr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5767" y="486408"/>
            <a:ext cx="3058035" cy="768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icture 13" descr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Straight Connector 14"/>
          <p:cNvSpPr/>
          <p:nvPr/>
        </p:nvSpPr>
        <p:spPr>
          <a:xfrm flipH="1" flipV="1">
            <a:off x="-2" y="6811702"/>
            <a:ext cx="12192003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_li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828260" y="1663450"/>
            <a:ext cx="10515601" cy="871407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t>Title Text</a:t>
            </a:r>
          </a:p>
        </p:txBody>
      </p:sp>
      <p:sp>
        <p:nvSpPr>
          <p:cNvPr id="3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28259" y="2583002"/>
            <a:ext cx="10515601" cy="49586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38" name="Picture 15" descr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Straight Connector 16"/>
          <p:cNvSpPr/>
          <p:nvPr/>
        </p:nvSpPr>
        <p:spPr>
          <a:xfrm flipH="1" flipV="1">
            <a:off x="-2" y="6811702"/>
            <a:ext cx="12192003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traight Connector 17"/>
          <p:cNvSpPr/>
          <p:nvPr/>
        </p:nvSpPr>
        <p:spPr>
          <a:xfrm>
            <a:off x="778709" y="1476403"/>
            <a:ext cx="10515602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ubsec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400"/>
            </a:lvl1pPr>
          </a:lstStyle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0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traight Connector 9"/>
          <p:cNvSpPr/>
          <p:nvPr/>
        </p:nvSpPr>
        <p:spPr>
          <a:xfrm flipH="1" flipV="1">
            <a:off x="-2" y="6811702"/>
            <a:ext cx="12192003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_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4881" y="365125"/>
            <a:ext cx="877838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Title Text"/>
          <p:cNvSpPr txBox="1">
            <a:spLocks noGrp="1"/>
          </p:cNvSpPr>
          <p:nvPr>
            <p:ph type="title"/>
          </p:nvPr>
        </p:nvSpPr>
        <p:spPr>
          <a:xfrm>
            <a:off x="6097587" y="1195253"/>
            <a:ext cx="5256213" cy="91732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1" name="Picture Placeholder 2"/>
          <p:cNvSpPr>
            <a:spLocks noGrp="1"/>
          </p:cNvSpPr>
          <p:nvPr>
            <p:ph type="pic" idx="21"/>
          </p:nvPr>
        </p:nvSpPr>
        <p:spPr>
          <a:xfrm>
            <a:off x="0" y="0"/>
            <a:ext cx="5224041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097587" y="2226365"/>
            <a:ext cx="5256213" cy="3774055"/>
          </a:xfrm>
          <a:prstGeom prst="rect">
            <a:avLst/>
          </a:prstGeom>
        </p:spPr>
        <p:txBody>
          <a:bodyPr/>
          <a:lstStyle>
            <a:lvl1pPr marL="285750" indent="-285750">
              <a:defRPr sz="2200"/>
            </a:lvl1pPr>
            <a:lvl2pPr marL="0" indent="0">
              <a:buSzTx/>
              <a:buNone/>
              <a:defRPr sz="2200"/>
            </a:lvl2pPr>
            <a:lvl3pPr marL="0" indent="0">
              <a:buSzTx/>
              <a:buNone/>
              <a:defRPr sz="2200"/>
            </a:lvl3pPr>
            <a:lvl4pPr marL="0" indent="0">
              <a:buSzTx/>
              <a:buNone/>
              <a:defRPr sz="2200"/>
            </a:lvl4pPr>
            <a:lvl5pPr marL="0" indent="0">
              <a:buSzTx/>
              <a:buNone/>
              <a:defRPr sz="2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_with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4881" y="365125"/>
            <a:ext cx="877838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Title Text"/>
          <p:cNvSpPr txBox="1">
            <a:spLocks noGrp="1"/>
          </p:cNvSpPr>
          <p:nvPr>
            <p:ph type="title"/>
          </p:nvPr>
        </p:nvSpPr>
        <p:spPr>
          <a:xfrm>
            <a:off x="6097587" y="1195253"/>
            <a:ext cx="5256213" cy="91732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097587" y="2226365"/>
            <a:ext cx="5256213" cy="3774055"/>
          </a:xfrm>
          <a:prstGeom prst="rect">
            <a:avLst/>
          </a:prstGeom>
        </p:spPr>
        <p:txBody>
          <a:bodyPr/>
          <a:lstStyle>
            <a:lvl1pPr marL="285750" indent="-285750">
              <a:defRPr sz="2200"/>
            </a:lvl1pPr>
            <a:lvl2pPr marL="0" indent="0">
              <a:buSzTx/>
              <a:buNone/>
              <a:defRPr sz="2200"/>
            </a:lvl2pPr>
            <a:lvl3pPr marL="0" indent="0">
              <a:buSzTx/>
              <a:buNone/>
              <a:defRPr sz="2200"/>
            </a:lvl3pPr>
            <a:lvl4pPr marL="0" indent="0">
              <a:buSzTx/>
              <a:buNone/>
              <a:defRPr sz="2200"/>
            </a:lvl4pPr>
            <a:lvl5pPr marL="0" indent="0">
              <a:buSzTx/>
              <a:buNone/>
              <a:defRPr sz="2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Rectangle 8"/>
          <p:cNvSpPr/>
          <p:nvPr/>
        </p:nvSpPr>
        <p:spPr>
          <a:xfrm>
            <a:off x="-1" y="-1"/>
            <a:ext cx="5256216" cy="6858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ne column_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590263"/>
            <a:ext cx="3803247" cy="45867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49791" y="1590262"/>
            <a:ext cx="6504010" cy="4586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Straight Connector 18"/>
          <p:cNvSpPr/>
          <p:nvPr/>
        </p:nvSpPr>
        <p:spPr>
          <a:xfrm>
            <a:off x="828259" y="1221757"/>
            <a:ext cx="10515603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85" name="Picture 19" descr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4881" y="365125"/>
            <a:ext cx="877838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ne column_with picture_no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590263"/>
            <a:ext cx="3803247" cy="45867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49791" y="1590262"/>
            <a:ext cx="6504010" cy="4586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6" name="Straight Connector 18"/>
          <p:cNvSpPr/>
          <p:nvPr/>
        </p:nvSpPr>
        <p:spPr>
          <a:xfrm>
            <a:off x="828259" y="1221757"/>
            <a:ext cx="10515603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97" name="Picture 19" descr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4881" y="365125"/>
            <a:ext cx="877838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914881" y="365125"/>
            <a:ext cx="877838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538252" cy="830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Straight Connector 25"/>
          <p:cNvSpPr/>
          <p:nvPr/>
        </p:nvSpPr>
        <p:spPr>
          <a:xfrm>
            <a:off x="828259" y="1221757"/>
            <a:ext cx="10515603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80147" y="6406786"/>
            <a:ext cx="273654" cy="26425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3pPr>
      <a:lvl4pPr marL="1727199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181717"/>
          </a:solidFill>
          <a:uFillTx/>
          <a:latin typeface="+mn-lt"/>
          <a:ea typeface="+mn-ea"/>
          <a:cs typeface="+mn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atacentre@scilifelab.se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.scilifelab.se/services/hosting/" TargetMode="Externa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scilifelab.se/event/fairstorage/" TargetMode="Externa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data.scilifelab.se/funding_calls/" TargetMode="External"/><Relationship Id="rId3" Type="http://schemas.openxmlformats.org/officeDocument/2006/relationships/hyperlink" Target="https://data.scilifelab.se/services/hosting/" TargetMode="External"/><Relationship Id="rId7" Type="http://schemas.openxmlformats.org/officeDocument/2006/relationships/hyperlink" Target="https://data.scilifelab.se/jobs/" TargetMode="External"/><Relationship Id="rId2" Type="http://schemas.openxmlformats.org/officeDocument/2006/relationships/hyperlink" Target="https://data.scilifelab.se/services/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data.scilifelabe.se/resources" TargetMode="External"/><Relationship Id="rId5" Type="http://schemas.openxmlformats.org/officeDocument/2006/relationships/hyperlink" Target="https://data.scilifelab.se/highlights/" TargetMode="External"/><Relationship Id="rId4" Type="http://schemas.openxmlformats.org/officeDocument/2006/relationships/hyperlink" Target="https://www.scilifelab.se/event/fairstorage/" TargetMode="External"/><Relationship Id="rId9" Type="http://schemas.openxmlformats.org/officeDocument/2006/relationships/hyperlink" Target="https://data.scilifelab.se/events/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.scilifelab.s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itle 3"/>
          <p:cNvSpPr txBox="1">
            <a:spLocks noGrp="1"/>
          </p:cNvSpPr>
          <p:nvPr>
            <p:ph type="title"/>
          </p:nvPr>
        </p:nvSpPr>
        <p:spPr>
          <a:xfrm>
            <a:off x="1523999" y="1388004"/>
            <a:ext cx="9144001" cy="2240130"/>
          </a:xfrm>
          <a:prstGeom prst="rect">
            <a:avLst/>
          </a:prstGeom>
        </p:spPr>
        <p:txBody>
          <a:bodyPr lIns="45718" tIns="45718" rIns="45718" bIns="45718"/>
          <a:lstStyle/>
          <a:p>
            <a:pPr>
              <a:defRPr sz="3600"/>
            </a:pPr>
            <a:r>
              <a:rPr dirty="0"/>
              <a:t>The </a:t>
            </a:r>
            <a:r>
              <a:rPr dirty="0" err="1"/>
              <a:t>SciLifeLab</a:t>
            </a:r>
            <a:r>
              <a:rPr dirty="0"/>
              <a:t> Data Platform:</a:t>
            </a:r>
            <a:br>
              <a:rPr dirty="0"/>
            </a:br>
            <a:r>
              <a:rPr lang="sv-SE" dirty="0" err="1"/>
              <a:t>how</a:t>
            </a:r>
            <a:r>
              <a:rPr lang="sv-SE" dirty="0"/>
              <a:t> </a:t>
            </a:r>
            <a:r>
              <a:rPr lang="sv-SE" dirty="0" err="1"/>
              <a:t>we</a:t>
            </a:r>
            <a:r>
              <a:rPr lang="sv-SE" dirty="0"/>
              <a:t> support data-driven </a:t>
            </a:r>
            <a:r>
              <a:rPr lang="sv-SE" dirty="0" err="1"/>
              <a:t>life</a:t>
            </a:r>
            <a:r>
              <a:rPr lang="sv-SE" dirty="0"/>
              <a:t> science</a:t>
            </a:r>
            <a:endParaRPr dirty="0"/>
          </a:p>
        </p:txBody>
      </p:sp>
      <p:sp>
        <p:nvSpPr>
          <p:cNvPr id="232" name="Subtitle 4"/>
          <p:cNvSpPr txBox="1">
            <a:spLocks noGrp="1"/>
          </p:cNvSpPr>
          <p:nvPr>
            <p:ph type="body" sz="half" idx="1"/>
          </p:nvPr>
        </p:nvSpPr>
        <p:spPr>
          <a:xfrm>
            <a:off x="1523999" y="3876042"/>
            <a:ext cx="9144001" cy="2791457"/>
          </a:xfrm>
          <a:prstGeom prst="rect">
            <a:avLst/>
          </a:prstGeom>
        </p:spPr>
        <p:txBody>
          <a:bodyPr/>
          <a:lstStyle/>
          <a:p>
            <a:pPr>
              <a:defRPr sz="2000" i="1"/>
            </a:pPr>
            <a:r>
              <a:t>Liane Hughes</a:t>
            </a:r>
          </a:p>
          <a:p>
            <a:pPr>
              <a:defRPr sz="2000"/>
            </a:pPr>
            <a:endParaRPr/>
          </a:p>
          <a:p>
            <a:pPr>
              <a:defRPr sz="2000"/>
            </a:pPr>
            <a:r>
              <a:t>SciLifeLab Data Centre, Sweden</a:t>
            </a:r>
            <a:br/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datacentre@scilifelab.se</a:t>
            </a:r>
            <a:br/>
            <a:br/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838195" y="1590258"/>
            <a:ext cx="4605344" cy="4586701"/>
          </a:xfrm>
          <a:prstGeom prst="rect">
            <a:avLst/>
          </a:prstGeom>
        </p:spPr>
        <p:txBody>
          <a:bodyPr lIns="45717" tIns="45717" rIns="45717" bIns="45717"/>
          <a:lstStyle/>
          <a:p>
            <a:pPr marL="394021" indent="-394021">
              <a:buSzPct val="100000"/>
              <a:buFont typeface="Arial"/>
              <a:buChar char="•"/>
            </a:pPr>
            <a:r>
              <a:rPr dirty="0"/>
              <a:t>Data highlights are used to show research that openly shares resources.</a:t>
            </a:r>
          </a:p>
          <a:p>
            <a:pPr marL="394021" indent="-394021">
              <a:buSzPct val="100000"/>
              <a:buFont typeface="Arial"/>
              <a:buChar char="•"/>
            </a:pPr>
            <a:endParaRPr dirty="0"/>
          </a:p>
          <a:p>
            <a:pPr marL="394021" indent="-394021">
              <a:buSzPct val="100000"/>
              <a:buFont typeface="Arial"/>
              <a:buChar char="•"/>
            </a:pPr>
            <a:r>
              <a:rPr dirty="0"/>
              <a:t>Written by Platform team or the researchers themselves.</a:t>
            </a:r>
          </a:p>
        </p:txBody>
      </p:sp>
      <p:sp>
        <p:nvSpPr>
          <p:cNvPr id="264" name="Title 1"/>
          <p:cNvSpPr txBox="1">
            <a:spLocks noGrp="1"/>
          </p:cNvSpPr>
          <p:nvPr>
            <p:ph type="title"/>
          </p:nvPr>
        </p:nvSpPr>
        <p:spPr>
          <a:xfrm>
            <a:off x="838196" y="365121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Community building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6D52CA-6025-3003-9AD4-1B812DF3F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322" y="1590258"/>
            <a:ext cx="6412282" cy="39670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838195" y="1590258"/>
            <a:ext cx="4605344" cy="4586701"/>
          </a:xfrm>
          <a:prstGeom prst="rect">
            <a:avLst/>
          </a:prstGeom>
        </p:spPr>
        <p:txBody>
          <a:bodyPr lIns="45717" tIns="45717" rIns="45717" bIns="45717">
            <a:normAutofit fontScale="92500" lnSpcReduction="10000"/>
          </a:bodyPr>
          <a:lstStyle/>
          <a:p>
            <a:pPr marL="394021" indent="-394021">
              <a:buSzPct val="100000"/>
              <a:buFont typeface="Arial"/>
              <a:buChar char="•"/>
            </a:pPr>
            <a:r>
              <a:rPr lang="sv-SE" dirty="0"/>
              <a:t>Resources </a:t>
            </a:r>
            <a:r>
              <a:rPr lang="sv-SE" dirty="0" err="1"/>
              <a:t>section</a:t>
            </a:r>
            <a:r>
              <a:rPr lang="sv-SE" dirty="0"/>
              <a:t> </a:t>
            </a:r>
            <a:r>
              <a:rPr lang="sv-SE" dirty="0" err="1"/>
              <a:t>showing</a:t>
            </a:r>
            <a:r>
              <a:rPr lang="sv-SE" dirty="0"/>
              <a:t> information on </a:t>
            </a:r>
            <a:r>
              <a:rPr lang="sv-SE" dirty="0" err="1"/>
              <a:t>topics</a:t>
            </a:r>
            <a:r>
              <a:rPr lang="sv-SE" dirty="0"/>
              <a:t> </a:t>
            </a:r>
            <a:r>
              <a:rPr lang="sv-SE" dirty="0" err="1"/>
              <a:t>related</a:t>
            </a:r>
            <a:r>
              <a:rPr lang="sv-SE" dirty="0"/>
              <a:t> to data-driven </a:t>
            </a:r>
            <a:r>
              <a:rPr lang="sv-SE" dirty="0" err="1"/>
              <a:t>life</a:t>
            </a:r>
            <a:r>
              <a:rPr lang="sv-SE" dirty="0"/>
              <a:t> science. </a:t>
            </a:r>
          </a:p>
          <a:p>
            <a:pPr marL="394021" indent="-394021">
              <a:buSzPct val="100000"/>
              <a:buFont typeface="Arial"/>
              <a:buChar char="•"/>
            </a:pPr>
            <a:endParaRPr dirty="0"/>
          </a:p>
          <a:p>
            <a:pPr marL="394021" indent="-394021">
              <a:buSzPct val="100000"/>
              <a:buFont typeface="Arial"/>
              <a:buChar char="•"/>
            </a:pPr>
            <a:r>
              <a:rPr lang="sv-SE" dirty="0"/>
              <a:t>Information on </a:t>
            </a:r>
            <a:r>
              <a:rPr lang="sv-SE" dirty="0" err="1"/>
              <a:t>accessing</a:t>
            </a:r>
            <a:r>
              <a:rPr lang="sv-SE" dirty="0"/>
              <a:t> </a:t>
            </a:r>
            <a:r>
              <a:rPr lang="sv-SE" dirty="0" err="1"/>
              <a:t>compute</a:t>
            </a:r>
            <a:r>
              <a:rPr lang="sv-SE" dirty="0"/>
              <a:t> and </a:t>
            </a:r>
            <a:r>
              <a:rPr lang="sv-SE" dirty="0" err="1"/>
              <a:t>storage</a:t>
            </a:r>
            <a:r>
              <a:rPr lang="sv-SE" dirty="0"/>
              <a:t> </a:t>
            </a:r>
            <a:r>
              <a:rPr lang="sv-SE" dirty="0" err="1"/>
              <a:t>resources</a:t>
            </a:r>
            <a:r>
              <a:rPr lang="sv-SE" dirty="0"/>
              <a:t>.</a:t>
            </a:r>
          </a:p>
          <a:p>
            <a:pPr marL="394021" indent="-394021">
              <a:buSzPct val="100000"/>
              <a:buFont typeface="Arial"/>
              <a:buChar char="•"/>
            </a:pPr>
            <a:endParaRPr lang="sv-SE" dirty="0"/>
          </a:p>
          <a:p>
            <a:pPr marL="394021" indent="-394021">
              <a:buSzPct val="100000"/>
              <a:buFont typeface="Arial"/>
              <a:buChar char="•"/>
            </a:pPr>
            <a:r>
              <a:rPr lang="sv-SE" dirty="0"/>
              <a:t>Information on </a:t>
            </a:r>
            <a:r>
              <a:rPr lang="sv-SE" dirty="0" err="1"/>
              <a:t>altmetrics</a:t>
            </a:r>
            <a:r>
              <a:rPr lang="sv-SE" dirty="0"/>
              <a:t> (and </a:t>
            </a:r>
            <a:r>
              <a:rPr lang="sv-SE" dirty="0" err="1"/>
              <a:t>how</a:t>
            </a:r>
            <a:r>
              <a:rPr lang="sv-SE" dirty="0"/>
              <a:t> to </a:t>
            </a:r>
            <a:r>
              <a:rPr lang="sv-SE" dirty="0" err="1"/>
              <a:t>improve</a:t>
            </a:r>
            <a:r>
              <a:rPr lang="sv-SE" dirty="0"/>
              <a:t> </a:t>
            </a:r>
            <a:r>
              <a:rPr lang="sv-SE" dirty="0" err="1"/>
              <a:t>your</a:t>
            </a:r>
            <a:r>
              <a:rPr lang="sv-SE" dirty="0"/>
              <a:t> scores!).</a:t>
            </a:r>
          </a:p>
        </p:txBody>
      </p:sp>
      <p:sp>
        <p:nvSpPr>
          <p:cNvPr id="264" name="Title 1"/>
          <p:cNvSpPr txBox="1">
            <a:spLocks noGrp="1"/>
          </p:cNvSpPr>
          <p:nvPr>
            <p:ph type="title"/>
          </p:nvPr>
        </p:nvSpPr>
        <p:spPr>
          <a:xfrm>
            <a:off x="838196" y="365121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rPr dirty="0"/>
              <a:t>Community building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68F209-F434-0195-1866-F2D17899D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126" y="1700212"/>
            <a:ext cx="6492042" cy="40597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2496096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838194" y="1523999"/>
            <a:ext cx="3948117" cy="4652958"/>
          </a:xfrm>
          <a:prstGeom prst="rect">
            <a:avLst/>
          </a:prstGeom>
        </p:spPr>
        <p:txBody>
          <a:bodyPr lIns="45717" tIns="45717" rIns="45717" bIns="45717"/>
          <a:lstStyle/>
          <a:p>
            <a:pPr marL="394021" indent="-394021">
              <a:buSzPct val="100000"/>
              <a:buFont typeface="Arial"/>
              <a:buChar char="•"/>
            </a:pPr>
            <a:r>
              <a:rPr dirty="0"/>
              <a:t>Advertise:</a:t>
            </a:r>
            <a:br>
              <a:rPr dirty="0"/>
            </a:br>
            <a:endParaRPr dirty="0"/>
          </a:p>
          <a:p>
            <a:pPr marL="794071" lvl="1" indent="-394022">
              <a:buSzPct val="100000"/>
              <a:buFont typeface="Arial"/>
              <a:buChar char="•"/>
            </a:pPr>
            <a:r>
              <a:rPr dirty="0"/>
              <a:t>Jobs</a:t>
            </a:r>
          </a:p>
          <a:p>
            <a:pPr marL="794071" lvl="1" indent="-394022">
              <a:buSzPct val="100000"/>
              <a:buFont typeface="Arial"/>
              <a:buChar char="•"/>
            </a:pPr>
            <a:r>
              <a:rPr dirty="0"/>
              <a:t>Events/Training</a:t>
            </a:r>
          </a:p>
          <a:p>
            <a:pPr marL="794071" lvl="1" indent="-394022">
              <a:buSzPct val="100000"/>
              <a:buFont typeface="Arial"/>
              <a:buChar char="•"/>
            </a:pPr>
            <a:r>
              <a:rPr dirty="0"/>
              <a:t>Calls (&amp; potential funders)</a:t>
            </a:r>
          </a:p>
          <a:p>
            <a:pPr marL="794071" lvl="1" indent="-394022">
              <a:buSzPct val="100000"/>
              <a:buFont typeface="Arial"/>
              <a:buChar char="•"/>
            </a:pPr>
            <a:endParaRPr dirty="0"/>
          </a:p>
          <a:p>
            <a:pPr marL="394021" indent="-394021">
              <a:buSzPct val="100000"/>
              <a:buFont typeface="Arial"/>
              <a:buChar char="•"/>
            </a:pPr>
            <a:r>
              <a:rPr lang="sv-SE" dirty="0" err="1"/>
              <a:t>Usually</a:t>
            </a:r>
            <a:r>
              <a:rPr lang="sv-SE" dirty="0"/>
              <a:t> </a:t>
            </a:r>
            <a:r>
              <a:rPr lang="sv-SE" dirty="0" err="1"/>
              <a:t>updated</a:t>
            </a:r>
            <a:r>
              <a:rPr lang="sv-SE" dirty="0"/>
              <a:t> at </a:t>
            </a:r>
            <a:r>
              <a:rPr lang="sv-SE" dirty="0" err="1"/>
              <a:t>least</a:t>
            </a:r>
            <a:r>
              <a:rPr lang="sv-SE" dirty="0"/>
              <a:t> </a:t>
            </a:r>
            <a:r>
              <a:rPr lang="sv-SE" dirty="0" err="1"/>
              <a:t>weekly</a:t>
            </a:r>
            <a:endParaRPr dirty="0"/>
          </a:p>
        </p:txBody>
      </p:sp>
      <p:sp>
        <p:nvSpPr>
          <p:cNvPr id="268" name="Title 1"/>
          <p:cNvSpPr txBox="1">
            <a:spLocks noGrp="1"/>
          </p:cNvSpPr>
          <p:nvPr>
            <p:ph type="title"/>
          </p:nvPr>
        </p:nvSpPr>
        <p:spPr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Community building </a:t>
            </a:r>
          </a:p>
        </p:txBody>
      </p:sp>
      <p:pic>
        <p:nvPicPr>
          <p:cNvPr id="269" name="image10.png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26" y="1328600"/>
            <a:ext cx="5232127" cy="3362010"/>
          </a:xfrm>
          <a:prstGeom prst="rect">
            <a:avLst/>
          </a:prstGeom>
          <a:ln w="12700">
            <a:solidFill>
              <a:schemeClr val="tx1"/>
            </a:solidFill>
            <a:miter lim="400000"/>
          </a:ln>
        </p:spPr>
      </p:pic>
      <p:pic>
        <p:nvPicPr>
          <p:cNvPr id="270" name="image11.png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121" y="3850478"/>
            <a:ext cx="5090227" cy="2730122"/>
          </a:xfrm>
          <a:prstGeom prst="rect">
            <a:avLst/>
          </a:prstGeom>
          <a:ln w="12700">
            <a:solidFill>
              <a:schemeClr val="tx1"/>
            </a:solidFill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38194" y="1523999"/>
            <a:ext cx="10497530" cy="4652958"/>
          </a:xfrm>
          <a:prstGeom prst="rect">
            <a:avLst/>
          </a:prstGeom>
        </p:spPr>
        <p:txBody>
          <a:bodyPr lIns="45717" tIns="45717" rIns="45717" bIns="45717"/>
          <a:lstStyle/>
          <a:p>
            <a:pPr marL="394022" indent="-394022">
              <a:buSzPct val="100000"/>
              <a:buFont typeface="Arial"/>
              <a:buChar char="•"/>
            </a:pPr>
            <a:r>
              <a:t>Hosting for data-centric tools, databases, and resources that provide value to the wider community in Sweden.</a:t>
            </a:r>
          </a:p>
          <a:p>
            <a:pPr marL="394022" indent="-394022">
              <a:buSzPct val="100000"/>
              <a:buFont typeface="Arial"/>
              <a:buChar char="•"/>
            </a:pPr>
            <a:endParaRPr/>
          </a:p>
          <a:p>
            <a:pPr marL="394022" indent="-394022">
              <a:buSzPct val="100000"/>
              <a:buFont typeface="Arial"/>
              <a:buChar char="•"/>
            </a:pPr>
            <a:r>
              <a:t>No credit expected for the hosting services.</a:t>
            </a:r>
          </a:p>
          <a:p>
            <a:pPr marL="394022" indent="-394022">
              <a:buSzPct val="100000"/>
              <a:buFont typeface="Arial"/>
              <a:buChar char="•"/>
            </a:pPr>
            <a:endParaRPr/>
          </a:p>
          <a:p>
            <a:pPr marL="394022" indent="-394022">
              <a:buSzPct val="100000"/>
              <a:buFont typeface="Arial"/>
              <a:buChar char="•"/>
            </a:pPr>
            <a:r>
              <a:t>Provided free of charge within our available resources.</a:t>
            </a:r>
          </a:p>
        </p:txBody>
      </p:sp>
      <p:sp>
        <p:nvSpPr>
          <p:cNvPr id="273" name="Title 1"/>
          <p:cNvSpPr txBox="1">
            <a:spLocks noGrp="1"/>
          </p:cNvSpPr>
          <p:nvPr>
            <p:ph type="title"/>
          </p:nvPr>
        </p:nvSpPr>
        <p:spPr>
          <a:xfrm>
            <a:off x="838196" y="365121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Hosting</a:t>
            </a:r>
          </a:p>
        </p:txBody>
      </p:sp>
      <p:pic>
        <p:nvPicPr>
          <p:cNvPr id="274" name="image12.png" descr="image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656" y="5172075"/>
            <a:ext cx="7463760" cy="12939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image13.png" descr="image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8416" y="5101545"/>
            <a:ext cx="1825013" cy="14350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38194" y="1523999"/>
            <a:ext cx="10497530" cy="4652958"/>
          </a:xfrm>
          <a:prstGeom prst="rect">
            <a:avLst/>
          </a:prstGeom>
        </p:spPr>
        <p:txBody>
          <a:bodyPr lIns="45717" tIns="45717" rIns="45717" bIns="45717"/>
          <a:lstStyle/>
          <a:p>
            <a:pPr marL="394022" indent="-394022">
              <a:buSzPct val="100000"/>
              <a:buFont typeface="Arial"/>
              <a:buChar char="•"/>
            </a:pPr>
            <a:r>
              <a:t>Code should be published under an open source licence, with all data/outputs as FAIR as possible.</a:t>
            </a:r>
          </a:p>
          <a:p>
            <a:pPr marL="394022" indent="-394022">
              <a:buSzPct val="100000"/>
              <a:buFont typeface="Arial"/>
              <a:buChar char="•"/>
            </a:pPr>
            <a:endParaRPr/>
          </a:p>
          <a:p>
            <a:pPr marL="394022" indent="-394022">
              <a:buSzPct val="100000"/>
              <a:buFont typeface="Arial"/>
              <a:buChar char="•"/>
            </a:pPr>
            <a:r>
              <a:t>Must be containerised.</a:t>
            </a:r>
          </a:p>
          <a:p>
            <a:pPr marL="394022" indent="-394022">
              <a:buSzPct val="100000"/>
              <a:buFont typeface="Arial"/>
              <a:buChar char="•"/>
            </a:pPr>
            <a:endParaRPr/>
          </a:p>
          <a:p>
            <a:pPr marL="394022" indent="-394022">
              <a:buSzPct val="100000"/>
              <a:buFont typeface="Arial"/>
              <a:buChar char="•"/>
            </a:pPr>
            <a:r>
              <a:t>We will need approximate usage statistics, and set-up information.</a:t>
            </a:r>
          </a:p>
        </p:txBody>
      </p:sp>
      <p:sp>
        <p:nvSpPr>
          <p:cNvPr id="278" name="Title 1"/>
          <p:cNvSpPr txBox="1">
            <a:spLocks noGrp="1"/>
          </p:cNvSpPr>
          <p:nvPr>
            <p:ph type="title"/>
          </p:nvPr>
        </p:nvSpPr>
        <p:spPr>
          <a:xfrm>
            <a:off x="838196" y="365121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Hosting requirements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38194" y="1523999"/>
            <a:ext cx="10497530" cy="4652958"/>
          </a:xfrm>
          <a:prstGeom prst="rect">
            <a:avLst/>
          </a:prstGeom>
        </p:spPr>
        <p:txBody>
          <a:bodyPr lIns="45717" tIns="45717" rIns="45717" bIns="45717"/>
          <a:lstStyle/>
          <a:p>
            <a:pPr marL="394022" indent="-394022">
              <a:buSzPct val="100000"/>
              <a:buFont typeface="Arial"/>
              <a:buChar char="•"/>
            </a:pPr>
            <a:r>
              <a:rPr dirty="0"/>
              <a:t>The service must be actively maintained.</a:t>
            </a:r>
          </a:p>
          <a:p>
            <a:pPr marL="394022" indent="-394022">
              <a:buSzPct val="100000"/>
              <a:buFont typeface="Arial"/>
              <a:buChar char="•"/>
            </a:pPr>
            <a:endParaRPr dirty="0"/>
          </a:p>
          <a:p>
            <a:pPr marL="394022" indent="-394022">
              <a:buSzPct val="100000"/>
              <a:buFont typeface="Arial"/>
              <a:buChar char="•"/>
            </a:pPr>
            <a:r>
              <a:rPr dirty="0"/>
              <a:t>Should have regular security scans, and remain secure.</a:t>
            </a:r>
          </a:p>
          <a:p>
            <a:pPr marL="394022" indent="-394022">
              <a:buSzPct val="100000"/>
              <a:buFont typeface="Arial"/>
              <a:buChar char="•"/>
            </a:pPr>
            <a:endParaRPr dirty="0"/>
          </a:p>
          <a:p>
            <a:pPr marL="394022" indent="-394022">
              <a:buSzPct val="100000"/>
              <a:buFont typeface="Arial"/>
              <a:buChar char="•"/>
            </a:pPr>
            <a:r>
              <a:rPr dirty="0"/>
              <a:t>Find out more information and apply: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https://data.scilifelab.se/services/hosting/</a:t>
            </a:r>
            <a:r>
              <a:rPr dirty="0"/>
              <a:t> </a:t>
            </a:r>
          </a:p>
        </p:txBody>
      </p:sp>
      <p:sp>
        <p:nvSpPr>
          <p:cNvPr id="281" name="Title 1"/>
          <p:cNvSpPr txBox="1">
            <a:spLocks noGrp="1"/>
          </p:cNvSpPr>
          <p:nvPr>
            <p:ph type="title"/>
          </p:nvPr>
        </p:nvSpPr>
        <p:spPr>
          <a:xfrm>
            <a:off x="838196" y="365121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Hosting requirements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E9D3BF3-030A-FF03-7CB7-9C3524417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FAIR Storage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7568DD-CD65-7269-6D3D-FD9424EAEE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7" y="1430746"/>
            <a:ext cx="6294338" cy="30622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2622089-CB40-AADA-4D52-F8F2271EDA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639" y="1701340"/>
            <a:ext cx="2615426" cy="27916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8A94A25-3232-8AB8-4CBF-DCBB9BD812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06549" y="4585267"/>
            <a:ext cx="7978876" cy="1683974"/>
          </a:xfrm>
          <a:prstGeom prst="rect">
            <a:avLst/>
          </a:prstGeom>
        </p:spPr>
        <p:txBody>
          <a:bodyPr lIns="45717" tIns="45717" rIns="45717" bIns="45717">
            <a:normAutofit fontScale="92500" lnSpcReduction="20000"/>
          </a:bodyPr>
          <a:lstStyle/>
          <a:p>
            <a:pPr algn="ctr">
              <a:buSzPct val="100000"/>
            </a:pPr>
            <a:endParaRPr lang="sv-SE" dirty="0"/>
          </a:p>
          <a:p>
            <a:pPr algn="ctr">
              <a:buSzPct val="100000"/>
            </a:pPr>
            <a:r>
              <a:rPr lang="en-SE" dirty="0"/>
              <a:t>Don’t miss the event on 30th November 10-11:30!</a:t>
            </a:r>
          </a:p>
          <a:p>
            <a:pPr algn="ctr">
              <a:buSzPct val="100000"/>
            </a:pPr>
            <a:endParaRPr lang="en-SE" dirty="0"/>
          </a:p>
          <a:p>
            <a:pPr algn="ctr">
              <a:buSzPct val="100000"/>
            </a:pPr>
            <a:r>
              <a:rPr lang="en-GB" dirty="0">
                <a:hlinkClick r:id="rId5"/>
              </a:rPr>
              <a:t>https://www.scilifelab.se/event/fairstorage/</a:t>
            </a:r>
            <a:r>
              <a:rPr lang="en-GB" dirty="0"/>
              <a:t> </a:t>
            </a:r>
            <a:r>
              <a:rPr lang="en-SE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434482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itle 1"/>
          <p:cNvSpPr txBox="1">
            <a:spLocks noGrp="1"/>
          </p:cNvSpPr>
          <p:nvPr>
            <p:ph type="title"/>
          </p:nvPr>
        </p:nvSpPr>
        <p:spPr>
          <a:xfrm>
            <a:off x="838196" y="365121"/>
            <a:ext cx="9538252" cy="830126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For the future....</a:t>
            </a:r>
          </a:p>
        </p:txBody>
      </p:sp>
      <p:pic>
        <p:nvPicPr>
          <p:cNvPr id="1026" name="Picture 2" descr="Vi Vill Du Vektor-vektorgrafik och fler bilder på We Want You - English  Phrase - We Want You - English Phrase, Aktivist, Företagande - iStock">
            <a:extLst>
              <a:ext uri="{FF2B5EF4-FFF2-40B4-BE49-F238E27FC236}">
                <a16:creationId xmlns:a16="http://schemas.microsoft.com/office/drawing/2014/main" id="{55CCC79F-81CD-ED08-4AD0-8D25E4861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848" y="1523997"/>
            <a:ext cx="4652959" cy="465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816A8D3-7F77-5ABF-67A9-48F2C983E3DC}"/>
              </a:ext>
            </a:extLst>
          </p:cNvPr>
          <p:cNvSpPr txBox="1">
            <a:spLocks/>
          </p:cNvSpPr>
          <p:nvPr/>
        </p:nvSpPr>
        <p:spPr>
          <a:xfrm>
            <a:off x="838193" y="1647829"/>
            <a:ext cx="5719770" cy="46529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7" tIns="45717" rIns="45717" bIns="45717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rgbClr val="181717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rgbClr val="181717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rgbClr val="181717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rgbClr val="181717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rgbClr val="181717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181717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181717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181717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181717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marL="394022" indent="-394022" hangingPunct="1">
              <a:buSzPct val="100000"/>
              <a:buFont typeface="Arial"/>
              <a:buChar char="•"/>
            </a:pPr>
            <a:r>
              <a:rPr lang="en-GB" dirty="0"/>
              <a:t>Continue to add content relevant to the community</a:t>
            </a:r>
          </a:p>
          <a:p>
            <a:pPr marL="394022" indent="-394022" hangingPunct="1">
              <a:buSzPct val="100000"/>
              <a:buFont typeface="Arial"/>
              <a:buChar char="•"/>
            </a:pPr>
            <a:endParaRPr lang="en-GB" dirty="0"/>
          </a:p>
          <a:p>
            <a:pPr marL="394022" indent="-394022" hangingPunct="1">
              <a:buSzPct val="100000"/>
              <a:buFont typeface="Arial"/>
              <a:buChar char="•"/>
            </a:pPr>
            <a:r>
              <a:rPr lang="en-GB" dirty="0"/>
              <a:t>If you have suggestions/requests, please let us know! 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38197" y="1590258"/>
            <a:ext cx="9792676" cy="4586701"/>
          </a:xfrm>
          <a:prstGeom prst="rect">
            <a:avLst/>
          </a:prstGeom>
        </p:spPr>
        <p:txBody>
          <a:bodyPr lIns="45715" tIns="45715" rIns="45715" bIns="45715"/>
          <a:lstStyle/>
          <a:p>
            <a:pPr marL="794071" lvl="1" indent="-394022">
              <a:lnSpc>
                <a:spcPct val="86400"/>
              </a:lnSpc>
              <a:buSzPct val="100000"/>
              <a:buFont typeface="Arial"/>
              <a:buChar char="•"/>
              <a:defRPr sz="2200"/>
            </a:pPr>
            <a:r>
              <a:rPr dirty="0"/>
              <a:t>The </a:t>
            </a:r>
            <a:r>
              <a:rPr dirty="0" err="1"/>
              <a:t>SciLifeLab</a:t>
            </a:r>
            <a:r>
              <a:rPr dirty="0"/>
              <a:t> Data Platform will act as a </a:t>
            </a:r>
            <a:r>
              <a:rPr b="1" dirty="0"/>
              <a:t>‘one stop shop’ for data-driven life science in Sweden</a:t>
            </a:r>
            <a:r>
              <a:rPr dirty="0"/>
              <a:t>.</a:t>
            </a:r>
          </a:p>
          <a:p>
            <a:pPr marL="794071" lvl="1" indent="-394022">
              <a:lnSpc>
                <a:spcPct val="86400"/>
              </a:lnSpc>
              <a:buSzPct val="100000"/>
              <a:buFont typeface="Arial"/>
              <a:buChar char="•"/>
              <a:defRPr sz="2200"/>
            </a:pPr>
            <a:endParaRPr dirty="0"/>
          </a:p>
          <a:p>
            <a:pPr marL="794071" lvl="1" indent="-394022">
              <a:lnSpc>
                <a:spcPct val="86400"/>
              </a:lnSpc>
              <a:buSzPct val="100000"/>
              <a:buFont typeface="Arial"/>
              <a:buChar char="•"/>
              <a:defRPr sz="2200" b="1"/>
            </a:pPr>
            <a:r>
              <a:rPr dirty="0"/>
              <a:t>Aims to provide:</a:t>
            </a:r>
          </a:p>
          <a:p>
            <a:pPr marL="1194121" lvl="2" indent="-394021">
              <a:lnSpc>
                <a:spcPct val="86400"/>
              </a:lnSpc>
              <a:buSzPct val="100000"/>
              <a:buFont typeface="Arial"/>
              <a:buChar char="•"/>
              <a:defRPr sz="2200"/>
            </a:pPr>
            <a:r>
              <a:rPr dirty="0"/>
              <a:t>Access to &amp; hosting for appropriate services –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Services</a:t>
            </a:r>
            <a:r>
              <a:rPr dirty="0"/>
              <a:t> and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Hosting</a:t>
            </a:r>
            <a:r>
              <a:rPr dirty="0"/>
              <a:t>.</a:t>
            </a:r>
            <a:endParaRPr lang="sv-SE" dirty="0"/>
          </a:p>
          <a:p>
            <a:pPr marL="1194121" lvl="2" indent="-394021">
              <a:lnSpc>
                <a:spcPct val="86400"/>
              </a:lnSpc>
              <a:buSzPct val="100000"/>
              <a:buFont typeface="Arial"/>
              <a:buChar char="•"/>
              <a:defRPr sz="2200"/>
            </a:pPr>
            <a:r>
              <a:rPr lang="en-SE" dirty="0"/>
              <a:t>Access to Storage resources – </a:t>
            </a:r>
            <a:r>
              <a:rPr lang="en-SE" dirty="0">
                <a:hlinkClick r:id="rId4"/>
              </a:rPr>
              <a:t>FAIR Storage</a:t>
            </a:r>
            <a:endParaRPr dirty="0"/>
          </a:p>
          <a:p>
            <a:pPr marL="1194121" lvl="2" indent="-394021">
              <a:lnSpc>
                <a:spcPct val="86400"/>
              </a:lnSpc>
              <a:buSzPct val="100000"/>
              <a:buFont typeface="Arial"/>
              <a:buChar char="•"/>
              <a:defRPr sz="2200"/>
            </a:pPr>
            <a:r>
              <a:rPr dirty="0"/>
              <a:t>Promotion for data-driven life science research -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Services</a:t>
            </a:r>
            <a:r>
              <a:rPr dirty="0"/>
              <a:t> and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/>
              </a:rPr>
              <a:t>Data Highlights</a:t>
            </a:r>
            <a:r>
              <a:rPr dirty="0"/>
              <a:t>.</a:t>
            </a:r>
          </a:p>
          <a:p>
            <a:pPr marL="1194121" lvl="2" indent="-394021">
              <a:lnSpc>
                <a:spcPct val="86400"/>
              </a:lnSpc>
              <a:buSzPct val="100000"/>
              <a:buFont typeface="Arial"/>
              <a:buChar char="•"/>
              <a:defRPr sz="2200"/>
            </a:pPr>
            <a:r>
              <a:rPr dirty="0"/>
              <a:t>Resources related to community building and support –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/>
              </a:rPr>
              <a:t>Data Highlights</a:t>
            </a:r>
            <a:r>
              <a:rPr dirty="0"/>
              <a:t>,</a:t>
            </a:r>
            <a:r>
              <a:rPr lang="sv-SE" dirty="0"/>
              <a:t> </a:t>
            </a:r>
            <a:r>
              <a:rPr lang="sv-SE" dirty="0">
                <a:hlinkClick r:id="rId6"/>
              </a:rPr>
              <a:t>Resources</a:t>
            </a:r>
            <a:r>
              <a:rPr lang="sv-SE" dirty="0"/>
              <a:t>,</a:t>
            </a:r>
            <a:r>
              <a:rPr dirty="0"/>
              <a:t>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7"/>
              </a:rPr>
              <a:t>Jobs</a:t>
            </a:r>
            <a:r>
              <a:rPr dirty="0"/>
              <a:t>,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8"/>
              </a:rPr>
              <a:t>Funding</a:t>
            </a:r>
            <a:r>
              <a:rPr dirty="0"/>
              <a:t>, and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9"/>
              </a:rPr>
              <a:t>Events and Training</a:t>
            </a:r>
            <a:r>
              <a:rPr dirty="0"/>
              <a:t>.</a:t>
            </a:r>
          </a:p>
          <a:p>
            <a:pPr marL="1194121" lvl="2" indent="-394021">
              <a:lnSpc>
                <a:spcPct val="86400"/>
              </a:lnSpc>
              <a:buSzPct val="100000"/>
              <a:buFont typeface="Arial"/>
              <a:buChar char="•"/>
              <a:defRPr sz="2200"/>
            </a:pPr>
            <a:r>
              <a:rPr dirty="0"/>
              <a:t>Guidance for researchers –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Services</a:t>
            </a:r>
            <a:r>
              <a:rPr dirty="0"/>
              <a:t>,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9"/>
              </a:rPr>
              <a:t>Events and Training</a:t>
            </a:r>
            <a:r>
              <a:rPr dirty="0"/>
              <a:t>, and </a:t>
            </a:r>
            <a:r>
              <a:rPr lang="sv-SE" dirty="0">
                <a:hlinkClick r:id="rId6"/>
              </a:rPr>
              <a:t>Resources</a:t>
            </a:r>
            <a:r>
              <a:rPr dirty="0"/>
              <a:t>.</a:t>
            </a:r>
            <a:endParaRPr lang="sv-SE" dirty="0"/>
          </a:p>
        </p:txBody>
      </p:sp>
      <p:sp>
        <p:nvSpPr>
          <p:cNvPr id="287" name="Title 1"/>
          <p:cNvSpPr txBox="1">
            <a:spLocks noGrp="1"/>
          </p:cNvSpPr>
          <p:nvPr>
            <p:ph type="title"/>
          </p:nvPr>
        </p:nvSpPr>
        <p:spPr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Recap...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710985" y="2724148"/>
            <a:ext cx="9512442" cy="2089287"/>
          </a:xfrm>
          <a:prstGeom prst="rect">
            <a:avLst/>
          </a:prstGeom>
        </p:spPr>
        <p:txBody>
          <a:bodyPr lIns="45715" tIns="45715" rIns="45715" bIns="45715"/>
          <a:lstStyle/>
          <a:p>
            <a:pPr marL="1194121" lvl="2" indent="-394021">
              <a:buSzPct val="100000"/>
              <a:buFont typeface="Arial"/>
              <a:buChar char="•"/>
            </a:pPr>
            <a:r>
              <a:t>Data Centre and the wider SciLifeLab community</a:t>
            </a:r>
          </a:p>
          <a:p>
            <a:pPr marL="1194121" lvl="2" indent="-394021">
              <a:buSzPct val="100000"/>
              <a:buFont typeface="Arial"/>
              <a:buChar char="•"/>
            </a:pPr>
            <a:r>
              <a:t>Collaborators and funders</a:t>
            </a:r>
          </a:p>
          <a:p>
            <a:pPr marL="1194121" lvl="2" indent="-394021">
              <a:buSzPct val="100000"/>
              <a:buFont typeface="Arial"/>
              <a:buChar char="•"/>
            </a:pPr>
            <a:r>
              <a:t>Team members past and present</a:t>
            </a:r>
          </a:p>
        </p:txBody>
      </p:sp>
      <p:sp>
        <p:nvSpPr>
          <p:cNvPr id="290" name="Title 1"/>
          <p:cNvSpPr txBox="1">
            <a:spLocks noGrp="1"/>
          </p:cNvSpPr>
          <p:nvPr>
            <p:ph type="title"/>
          </p:nvPr>
        </p:nvSpPr>
        <p:spPr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Acknowledgments </a:t>
            </a:r>
          </a:p>
        </p:txBody>
      </p:sp>
      <p:pic>
        <p:nvPicPr>
          <p:cNvPr id="291" name="image12.png" descr="image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579" y="1428750"/>
            <a:ext cx="6509965" cy="11285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image13.png" descr="image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8545" y="1367233"/>
            <a:ext cx="1591793" cy="12516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image15.jpeg" descr="image1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0253" y="4524876"/>
            <a:ext cx="1436817" cy="1867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image16.jpeg" descr="image16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2358" y="4524876"/>
            <a:ext cx="1436121" cy="1867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image17.png" descr="image1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515" y="4524876"/>
            <a:ext cx="1587738" cy="1867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image18.png" descr="image1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8624" y="4793150"/>
            <a:ext cx="2839426" cy="159912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2" name="Picture 4" descr="Profile photo for Kazi Jahurul Islam">
            <a:extLst>
              <a:ext uri="{FF2B5EF4-FFF2-40B4-BE49-F238E27FC236}">
                <a16:creationId xmlns:a16="http://schemas.microsoft.com/office/drawing/2014/main" id="{DB970716-7A42-EAE8-E044-DD951A618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523" y="4524876"/>
            <a:ext cx="1867401" cy="186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38197" y="1590260"/>
            <a:ext cx="7647435" cy="4586700"/>
          </a:xfrm>
          <a:prstGeom prst="rect">
            <a:avLst/>
          </a:prstGeom>
        </p:spPr>
        <p:txBody>
          <a:bodyPr lIns="45718" tIns="45718" rIns="45718" bIns="45718">
            <a:normAutofit/>
          </a:bodyPr>
          <a:lstStyle/>
          <a:p>
            <a:pPr marL="794072" lvl="1" indent="-394022">
              <a:buSzPct val="100000"/>
              <a:buFont typeface="Arial"/>
              <a:buChar char="•"/>
            </a:pPr>
            <a:r>
              <a:rPr lang="sv-SE" dirty="0" err="1"/>
              <a:t>What</a:t>
            </a:r>
            <a:r>
              <a:rPr lang="sv-SE" dirty="0"/>
              <a:t> the </a:t>
            </a:r>
            <a:r>
              <a:rPr lang="sv-SE" dirty="0" err="1"/>
              <a:t>SciLifeLab</a:t>
            </a:r>
            <a:r>
              <a:rPr lang="sv-SE" dirty="0"/>
              <a:t> Data </a:t>
            </a:r>
            <a:r>
              <a:rPr lang="sv-SE" dirty="0" err="1"/>
              <a:t>Platform</a:t>
            </a:r>
            <a:r>
              <a:rPr lang="sv-SE" dirty="0"/>
              <a:t> is </a:t>
            </a:r>
            <a:endParaRPr dirty="0"/>
          </a:p>
          <a:p>
            <a:pPr marL="794072" lvl="1" indent="-394022">
              <a:buSzPct val="100000"/>
              <a:buFont typeface="Arial"/>
              <a:buChar char="•"/>
            </a:pPr>
            <a:endParaRPr dirty="0"/>
          </a:p>
          <a:p>
            <a:pPr marL="794072" lvl="1" indent="-394022">
              <a:buSzPct val="100000"/>
              <a:buFont typeface="Arial"/>
              <a:buChar char="•"/>
            </a:pPr>
            <a:r>
              <a:rPr lang="sv-SE" dirty="0"/>
              <a:t>The </a:t>
            </a:r>
            <a:r>
              <a:rPr lang="sv-SE" dirty="0" err="1"/>
              <a:t>content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</a:t>
            </a:r>
            <a:r>
              <a:rPr lang="sv-SE" dirty="0" err="1"/>
              <a:t>Platform</a:t>
            </a:r>
            <a:r>
              <a:rPr lang="sv-SE" dirty="0"/>
              <a:t> </a:t>
            </a:r>
            <a:r>
              <a:rPr lang="sv-SE" dirty="0" err="1"/>
              <a:t>website</a:t>
            </a:r>
            <a:r>
              <a:rPr lang="sv-SE" dirty="0"/>
              <a:t> </a:t>
            </a:r>
          </a:p>
          <a:p>
            <a:pPr marL="794072" lvl="1" indent="-394022">
              <a:buSzPct val="100000"/>
              <a:buFont typeface="Arial"/>
              <a:buChar char="•"/>
            </a:pPr>
            <a:endParaRPr lang="sv-SE" dirty="0"/>
          </a:p>
          <a:p>
            <a:pPr marL="794072" lvl="1" indent="-394022">
              <a:buSzPct val="100000"/>
              <a:buFont typeface="Arial"/>
              <a:buChar char="•"/>
            </a:pPr>
            <a:r>
              <a:rPr lang="sv-SE" dirty="0"/>
              <a:t>Information </a:t>
            </a:r>
            <a:r>
              <a:rPr lang="sv-SE" dirty="0" err="1"/>
              <a:t>about</a:t>
            </a:r>
            <a:r>
              <a:rPr lang="sv-SE" dirty="0"/>
              <a:t> the </a:t>
            </a:r>
            <a:r>
              <a:rPr lang="sv-SE" dirty="0" err="1"/>
              <a:t>underlying</a:t>
            </a:r>
            <a:r>
              <a:rPr lang="sv-SE" dirty="0"/>
              <a:t> </a:t>
            </a:r>
            <a:r>
              <a:rPr lang="sv-SE" dirty="0" err="1"/>
              <a:t>technical</a:t>
            </a:r>
            <a:r>
              <a:rPr lang="sv-SE" dirty="0"/>
              <a:t> </a:t>
            </a:r>
            <a:r>
              <a:rPr lang="sv-SE" dirty="0" err="1"/>
              <a:t>environment</a:t>
            </a:r>
            <a:endParaRPr lang="sv-SE" dirty="0"/>
          </a:p>
          <a:p>
            <a:pPr marL="794072" lvl="1" indent="-394022">
              <a:buSzPct val="100000"/>
              <a:buFont typeface="Arial"/>
              <a:buChar char="•"/>
            </a:pPr>
            <a:endParaRPr lang="sv-SE" dirty="0"/>
          </a:p>
          <a:p>
            <a:pPr marL="794072" lvl="1" indent="-394022">
              <a:buSzPct val="100000"/>
              <a:buFont typeface="Arial"/>
              <a:buChar char="•"/>
            </a:pPr>
            <a:r>
              <a:rPr lang="sv-SE" dirty="0" err="1"/>
              <a:t>Future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service </a:t>
            </a:r>
          </a:p>
        </p:txBody>
      </p:sp>
      <p:sp>
        <p:nvSpPr>
          <p:cNvPr id="235" name="Title 1"/>
          <p:cNvSpPr txBox="1">
            <a:spLocks noGrp="1"/>
          </p:cNvSpPr>
          <p:nvPr>
            <p:ph type="title"/>
          </p:nvPr>
        </p:nvSpPr>
        <p:spPr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rPr lang="sv-SE" dirty="0" err="1"/>
              <a:t>Today</a:t>
            </a:r>
            <a:r>
              <a:rPr lang="sv-SE" dirty="0"/>
              <a:t> </a:t>
            </a:r>
            <a:r>
              <a:rPr lang="sv-SE" dirty="0" err="1"/>
              <a:t>we’ll</a:t>
            </a:r>
            <a:r>
              <a:rPr lang="sv-SE" dirty="0"/>
              <a:t> </a:t>
            </a:r>
            <a:r>
              <a:rPr lang="sv-SE" dirty="0" err="1"/>
              <a:t>discuss</a:t>
            </a:r>
            <a:r>
              <a:rPr lang="sv-SE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7260895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itle 1"/>
          <p:cNvSpPr txBox="1">
            <a:spLocks noGrp="1"/>
          </p:cNvSpPr>
          <p:nvPr>
            <p:ph type="title"/>
          </p:nvPr>
        </p:nvSpPr>
        <p:spPr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8200"/>
              </a:lnSpc>
              <a:defRPr sz="3800"/>
            </a:lvl1pPr>
          </a:lstStyle>
          <a:p>
            <a:r>
              <a:t>Want to Learn More/Contact Us? </a:t>
            </a:r>
          </a:p>
        </p:txBody>
      </p:sp>
      <p:sp>
        <p:nvSpPr>
          <p:cNvPr id="300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838201" y="1481389"/>
            <a:ext cx="10515597" cy="49586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defTabSz="356615">
              <a:lnSpc>
                <a:spcPct val="100000"/>
              </a:lnSpc>
              <a:spcBef>
                <a:spcPts val="900"/>
              </a:spcBef>
              <a:defRPr sz="2900" b="1"/>
            </a:pPr>
            <a:r>
              <a:t>Visit us: </a:t>
            </a:r>
            <a:r>
              <a:rPr b="0">
                <a:solidFill>
                  <a:srgbClr val="0000FF"/>
                </a:solidFill>
              </a:rPr>
              <a:t>https://data.scilifelab.se</a:t>
            </a:r>
          </a:p>
        </p:txBody>
      </p:sp>
      <p:sp>
        <p:nvSpPr>
          <p:cNvPr id="301" name="Social media:"/>
          <p:cNvSpPr txBox="1"/>
          <p:nvPr/>
        </p:nvSpPr>
        <p:spPr>
          <a:xfrm>
            <a:off x="862255" y="2453570"/>
            <a:ext cx="2396613" cy="486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t>Social media:</a:t>
            </a:r>
          </a:p>
        </p:txBody>
      </p:sp>
      <p:sp>
        <p:nvSpPr>
          <p:cNvPr id="302" name="@scilifelab_DC"/>
          <p:cNvSpPr txBox="1"/>
          <p:nvPr/>
        </p:nvSpPr>
        <p:spPr>
          <a:xfrm>
            <a:off x="5129455" y="2676607"/>
            <a:ext cx="2540207" cy="486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t>@scilifelab_DC</a:t>
            </a:r>
          </a:p>
        </p:txBody>
      </p:sp>
      <p:sp>
        <p:nvSpPr>
          <p:cNvPr id="303" name="Scilifelab-data-centre"/>
          <p:cNvSpPr txBox="1"/>
          <p:nvPr/>
        </p:nvSpPr>
        <p:spPr>
          <a:xfrm>
            <a:off x="5205655" y="3923988"/>
            <a:ext cx="3444487" cy="486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t>Scilifelab-data-centre</a:t>
            </a:r>
          </a:p>
        </p:txBody>
      </p:sp>
      <p:sp>
        <p:nvSpPr>
          <p:cNvPr id="304" name="Contact form: https://www.covid19dataportal.se/contact/"/>
          <p:cNvSpPr txBox="1"/>
          <p:nvPr/>
        </p:nvSpPr>
        <p:spPr>
          <a:xfrm>
            <a:off x="862253" y="5171369"/>
            <a:ext cx="7704897" cy="609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457200">
              <a:spcBef>
                <a:spcPts val="1200"/>
              </a:spcBef>
              <a:defRPr sz="2800" b="1">
                <a:solidFill>
                  <a:srgbClr val="181717"/>
                </a:solidFill>
                <a:latin typeface="+mn-lt"/>
                <a:ea typeface="+mn-ea"/>
                <a:cs typeface="+mn-cs"/>
                <a:sym typeface="Arial"/>
              </a:defRPr>
            </a:pPr>
            <a:r>
              <a:t>Contact form: </a:t>
            </a:r>
            <a:r>
              <a:rPr b="0">
                <a:solidFill>
                  <a:srgbClr val="0000FF"/>
                </a:solidFill>
              </a:rPr>
              <a:t>https://data.scilifelab.se/contact/</a:t>
            </a:r>
            <a:r>
              <a:rPr sz="3700" b="0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30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09" y="2453569"/>
            <a:ext cx="1133392" cy="93228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839" y="3862173"/>
            <a:ext cx="830130" cy="8301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38197" y="1590260"/>
            <a:ext cx="9792677" cy="4586700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794072" lvl="1" indent="-394022">
              <a:buSzPct val="100000"/>
              <a:buFont typeface="Arial"/>
              <a:buChar char="•"/>
            </a:pPr>
            <a:r>
              <a:rPr lang="sv-SE" dirty="0"/>
              <a:t>Has </a:t>
            </a:r>
            <a:r>
              <a:rPr lang="sv-SE" dirty="0" err="1"/>
              <a:t>been</a:t>
            </a:r>
            <a:r>
              <a:rPr lang="sv-SE" dirty="0"/>
              <a:t> in </a:t>
            </a:r>
            <a:r>
              <a:rPr lang="sv-SE" dirty="0" err="1"/>
              <a:t>development</a:t>
            </a:r>
            <a:r>
              <a:rPr lang="sv-SE" dirty="0"/>
              <a:t> </a:t>
            </a:r>
            <a:r>
              <a:rPr lang="sv-SE" dirty="0" err="1"/>
              <a:t>since</a:t>
            </a:r>
            <a:r>
              <a:rPr lang="sv-SE" dirty="0"/>
              <a:t> a soft </a:t>
            </a:r>
            <a:r>
              <a:rPr lang="sv-SE" dirty="0" err="1"/>
              <a:t>launch</a:t>
            </a:r>
            <a:r>
              <a:rPr lang="sv-SE" dirty="0"/>
              <a:t> in June 2022.</a:t>
            </a:r>
          </a:p>
          <a:p>
            <a:pPr marL="794072" lvl="1" indent="-394022">
              <a:buSzPct val="100000"/>
              <a:buFont typeface="Arial"/>
              <a:buChar char="•"/>
            </a:pPr>
            <a:endParaRPr lang="sv-SE" dirty="0"/>
          </a:p>
          <a:p>
            <a:pPr marL="794072" lvl="1" indent="-394022">
              <a:buSzPct val="100000"/>
              <a:buFont typeface="Arial"/>
              <a:buChar char="•"/>
            </a:pP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formally</a:t>
            </a:r>
            <a:r>
              <a:rPr lang="sv-SE" dirty="0"/>
              <a:t> </a:t>
            </a:r>
            <a:r>
              <a:rPr lang="sv-SE" dirty="0" err="1"/>
              <a:t>launched</a:t>
            </a:r>
            <a:r>
              <a:rPr lang="sv-SE" dirty="0"/>
              <a:t> in May 2023.</a:t>
            </a:r>
            <a:endParaRPr dirty="0"/>
          </a:p>
          <a:p>
            <a:pPr marL="794072" lvl="1" indent="-394022">
              <a:buSzPct val="100000"/>
              <a:buFont typeface="Arial"/>
              <a:buChar char="•"/>
            </a:pPr>
            <a:endParaRPr dirty="0"/>
          </a:p>
          <a:p>
            <a:pPr marL="794072" lvl="1" indent="-394022">
              <a:buSzPct val="100000"/>
              <a:buFont typeface="Arial"/>
              <a:buChar char="•"/>
            </a:pPr>
            <a:r>
              <a:rPr lang="sv-SE" dirty="0"/>
              <a:t>The research community</a:t>
            </a:r>
            <a:r>
              <a:rPr dirty="0"/>
              <a:t> are the main target audience.</a:t>
            </a:r>
          </a:p>
          <a:p>
            <a:pPr marL="794072" lvl="1" indent="-394022">
              <a:buSzPct val="100000"/>
              <a:buFont typeface="Arial"/>
              <a:buChar char="•"/>
            </a:pPr>
            <a:endParaRPr dirty="0"/>
          </a:p>
          <a:p>
            <a:pPr marL="794072" lvl="1" indent="-394022">
              <a:buSzPct val="100000"/>
              <a:buFont typeface="Arial"/>
              <a:buChar char="•"/>
              <a:defRPr b="1" u="sng"/>
            </a:pPr>
            <a:r>
              <a:rPr dirty="0"/>
              <a:t>NOT</a:t>
            </a:r>
            <a:r>
              <a:rPr b="0" u="none" dirty="0"/>
              <a:t> only for those involved in the DDLS Program. </a:t>
            </a:r>
          </a:p>
        </p:txBody>
      </p:sp>
      <p:sp>
        <p:nvSpPr>
          <p:cNvPr id="235" name="Title 1"/>
          <p:cNvSpPr txBox="1">
            <a:spLocks noGrp="1"/>
          </p:cNvSpPr>
          <p:nvPr>
            <p:ph type="title"/>
          </p:nvPr>
        </p:nvSpPr>
        <p:spPr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Background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38197" y="1590260"/>
            <a:ext cx="9792677" cy="4586700"/>
          </a:xfrm>
          <a:prstGeom prst="rect">
            <a:avLst/>
          </a:prstGeom>
        </p:spPr>
        <p:txBody>
          <a:bodyPr lIns="45717" tIns="45717" rIns="45717" bIns="45717"/>
          <a:lstStyle/>
          <a:p>
            <a:pPr marL="794072" lvl="1" indent="-394022">
              <a:lnSpc>
                <a:spcPct val="88200"/>
              </a:lnSpc>
              <a:buSzPct val="100000"/>
              <a:buFont typeface="Arial"/>
              <a:buChar char="•"/>
              <a:defRPr sz="2500"/>
            </a:pPr>
            <a:r>
              <a:rPr dirty="0"/>
              <a:t>The </a:t>
            </a:r>
            <a:r>
              <a:rPr dirty="0" err="1"/>
              <a:t>SciLifeLab</a:t>
            </a:r>
            <a:r>
              <a:rPr dirty="0"/>
              <a:t> Data Platform will act as a </a:t>
            </a:r>
            <a:r>
              <a:rPr b="1" dirty="0"/>
              <a:t>‘one stop shop’ for data-driven life science resources in Sweden</a:t>
            </a:r>
            <a:r>
              <a:rPr dirty="0"/>
              <a:t>.</a:t>
            </a:r>
          </a:p>
          <a:p>
            <a:pPr marL="794072" lvl="1" indent="-394022">
              <a:lnSpc>
                <a:spcPct val="88200"/>
              </a:lnSpc>
              <a:buSzPct val="100000"/>
              <a:buFont typeface="Arial"/>
              <a:buChar char="•"/>
              <a:defRPr sz="2500"/>
            </a:pPr>
            <a:endParaRPr dirty="0"/>
          </a:p>
          <a:p>
            <a:pPr marL="794072" lvl="1" indent="-394022">
              <a:lnSpc>
                <a:spcPct val="88200"/>
              </a:lnSpc>
              <a:buSzPct val="100000"/>
              <a:buFont typeface="Arial"/>
              <a:buChar char="•"/>
              <a:defRPr sz="2500" b="1"/>
            </a:pPr>
            <a:r>
              <a:rPr dirty="0"/>
              <a:t>Aims to provide:</a:t>
            </a:r>
          </a:p>
          <a:p>
            <a:pPr marL="1194123" lvl="2" indent="-394022">
              <a:lnSpc>
                <a:spcPct val="88200"/>
              </a:lnSpc>
              <a:buSzPct val="100000"/>
              <a:buFont typeface="Arial"/>
              <a:buChar char="•"/>
              <a:defRPr sz="2500"/>
            </a:pPr>
            <a:r>
              <a:rPr dirty="0"/>
              <a:t>Access to &amp; hosting for appropriate services </a:t>
            </a:r>
          </a:p>
          <a:p>
            <a:pPr marL="1194123" lvl="2" indent="-394022">
              <a:lnSpc>
                <a:spcPct val="88200"/>
              </a:lnSpc>
              <a:buSzPct val="100000"/>
              <a:buFont typeface="Arial"/>
              <a:buChar char="•"/>
              <a:defRPr sz="2500"/>
            </a:pPr>
            <a:r>
              <a:rPr dirty="0"/>
              <a:t>Promotion for data-driven life science research</a:t>
            </a:r>
          </a:p>
          <a:p>
            <a:pPr marL="1194123" lvl="2" indent="-394022">
              <a:lnSpc>
                <a:spcPct val="88200"/>
              </a:lnSpc>
              <a:buSzPct val="100000"/>
              <a:buFont typeface="Arial"/>
              <a:buChar char="•"/>
              <a:defRPr sz="2500"/>
            </a:pPr>
            <a:r>
              <a:rPr dirty="0"/>
              <a:t>Resources related to community building and support</a:t>
            </a:r>
          </a:p>
          <a:p>
            <a:pPr marL="1194121" lvl="2" indent="-394021">
              <a:lnSpc>
                <a:spcPct val="88200"/>
              </a:lnSpc>
              <a:buSzPct val="100000"/>
              <a:buFont typeface="Arial"/>
              <a:buChar char="•"/>
              <a:defRPr sz="2500"/>
            </a:pPr>
            <a:r>
              <a:rPr dirty="0"/>
              <a:t>Guidance for </a:t>
            </a:r>
            <a:r>
              <a:rPr lang="sv-SE" dirty="0"/>
              <a:t>the research community</a:t>
            </a:r>
            <a:endParaRPr dirty="0"/>
          </a:p>
        </p:txBody>
      </p:sp>
      <p:sp>
        <p:nvSpPr>
          <p:cNvPr id="238" name="Title 1"/>
          <p:cNvSpPr txBox="1">
            <a:spLocks noGrp="1"/>
          </p:cNvSpPr>
          <p:nvPr>
            <p:ph type="title"/>
          </p:nvPr>
        </p:nvSpPr>
        <p:spPr>
          <a:xfrm>
            <a:off x="838197" y="365124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Background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838196" y="1590260"/>
            <a:ext cx="4066313" cy="4586700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394022" indent="-394022">
              <a:buSzPct val="100000"/>
              <a:buFont typeface="Arial"/>
              <a:buChar char="•"/>
            </a:pPr>
            <a:r>
              <a:rPr dirty="0"/>
              <a:t>The platform consists of two parts: </a:t>
            </a:r>
          </a:p>
          <a:p>
            <a:pPr marL="394022" indent="-394022">
              <a:buSzPct val="100000"/>
              <a:buFont typeface="Arial"/>
              <a:buChar char="•"/>
            </a:pPr>
            <a:endParaRPr dirty="0"/>
          </a:p>
          <a:p>
            <a:pPr marL="794072" lvl="1" indent="-394022">
              <a:buSzPct val="100000"/>
              <a:buFont typeface="Arial"/>
              <a:buChar char="•"/>
            </a:pPr>
            <a:r>
              <a:rPr dirty="0"/>
              <a:t>A website (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data.scilifelab.se</a:t>
            </a:r>
            <a:r>
              <a:rPr dirty="0"/>
              <a:t>)</a:t>
            </a:r>
          </a:p>
          <a:p>
            <a:pPr marL="794072" lvl="1" indent="-394022">
              <a:buSzPct val="100000"/>
              <a:buFont typeface="Arial"/>
              <a:buChar char="•"/>
            </a:pPr>
            <a:r>
              <a:rPr dirty="0"/>
              <a:t>An underlying technical environment</a:t>
            </a:r>
          </a:p>
        </p:txBody>
      </p:sp>
      <p:sp>
        <p:nvSpPr>
          <p:cNvPr id="241" name="Title 1"/>
          <p:cNvSpPr txBox="1">
            <a:spLocks noGrp="1"/>
          </p:cNvSpPr>
          <p:nvPr>
            <p:ph type="title"/>
          </p:nvPr>
        </p:nvSpPr>
        <p:spPr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Platform of two halves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CCD8CD-D899-AFD1-50ED-0D78313DFD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743" y="1590260"/>
            <a:ext cx="6951928" cy="42286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838196" y="1590260"/>
            <a:ext cx="4769127" cy="4586700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390082" indent="-390082" defTabSz="905255">
              <a:lnSpc>
                <a:spcPct val="86400"/>
              </a:lnSpc>
              <a:spcBef>
                <a:spcPts val="900"/>
              </a:spcBef>
              <a:buSzPct val="100000"/>
              <a:buFont typeface="Arial"/>
              <a:buChar char="•"/>
              <a:defRPr sz="2178"/>
            </a:pPr>
            <a:r>
              <a:t>Multiple services are now available under the ‘Services’ section.</a:t>
            </a:r>
          </a:p>
          <a:p>
            <a:pPr marL="390082" indent="-390082" defTabSz="905255">
              <a:lnSpc>
                <a:spcPct val="86400"/>
              </a:lnSpc>
              <a:spcBef>
                <a:spcPts val="900"/>
              </a:spcBef>
              <a:buSzPct val="100000"/>
              <a:buFont typeface="Arial"/>
              <a:buChar char="•"/>
              <a:defRPr sz="2178"/>
            </a:pPr>
            <a:endParaRPr/>
          </a:p>
          <a:p>
            <a:pPr marL="390082" indent="-390082" defTabSz="905255">
              <a:lnSpc>
                <a:spcPct val="86400"/>
              </a:lnSpc>
              <a:spcBef>
                <a:spcPts val="900"/>
              </a:spcBef>
              <a:buSzPct val="100000"/>
              <a:buFont typeface="Arial"/>
              <a:buChar char="•"/>
              <a:defRPr sz="2178"/>
            </a:pPr>
            <a:r>
              <a:t>Services for researchers and for data producing units.</a:t>
            </a:r>
          </a:p>
          <a:p>
            <a:pPr marL="390082" indent="-390082" defTabSz="905255">
              <a:lnSpc>
                <a:spcPct val="86400"/>
              </a:lnSpc>
              <a:spcBef>
                <a:spcPts val="900"/>
              </a:spcBef>
              <a:buSzPct val="100000"/>
              <a:buFont typeface="Arial"/>
              <a:buChar char="•"/>
              <a:defRPr sz="2178"/>
            </a:pPr>
            <a:endParaRPr/>
          </a:p>
          <a:p>
            <a:pPr marL="390082" indent="-390082" defTabSz="905255">
              <a:lnSpc>
                <a:spcPct val="86400"/>
              </a:lnSpc>
              <a:spcBef>
                <a:spcPts val="900"/>
              </a:spcBef>
              <a:buSzPct val="100000"/>
              <a:buFont typeface="Arial"/>
              <a:buChar char="•"/>
              <a:defRPr sz="2178"/>
            </a:pPr>
            <a:r>
              <a:t>Possible to search for appropriate services (and to get yours added!).</a:t>
            </a:r>
          </a:p>
          <a:p>
            <a:pPr marL="390082" indent="-390082" defTabSz="905255">
              <a:lnSpc>
                <a:spcPct val="86400"/>
              </a:lnSpc>
              <a:spcBef>
                <a:spcPts val="900"/>
              </a:spcBef>
              <a:buSzPct val="100000"/>
              <a:buFont typeface="Arial"/>
              <a:buChar char="•"/>
              <a:defRPr sz="2178"/>
            </a:pPr>
            <a:endParaRPr/>
          </a:p>
          <a:p>
            <a:pPr marL="390082" indent="-390082" defTabSz="905255">
              <a:lnSpc>
                <a:spcPct val="86400"/>
              </a:lnSpc>
              <a:spcBef>
                <a:spcPts val="900"/>
              </a:spcBef>
              <a:buSzPct val="100000"/>
              <a:buFont typeface="Arial"/>
              <a:buChar char="•"/>
              <a:defRPr sz="2178"/>
            </a:pPr>
            <a:r>
              <a:t>Show basic information for the service in more detail here.</a:t>
            </a:r>
          </a:p>
        </p:txBody>
      </p:sp>
      <p:sp>
        <p:nvSpPr>
          <p:cNvPr id="245" name="Title 1"/>
          <p:cNvSpPr txBox="1">
            <a:spLocks noGrp="1"/>
          </p:cNvSpPr>
          <p:nvPr>
            <p:ph type="title"/>
          </p:nvPr>
        </p:nvSpPr>
        <p:spPr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The Website: Services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C81BB3-CBE1-1F83-DBCB-7699D5A44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323" y="1674420"/>
            <a:ext cx="6465769" cy="40146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789C420B-B728-20E1-5F78-87F66EB9E410}"/>
              </a:ext>
            </a:extLst>
          </p:cNvPr>
          <p:cNvSpPr/>
          <p:nvPr/>
        </p:nvSpPr>
        <p:spPr>
          <a:xfrm>
            <a:off x="9084623" y="1840675"/>
            <a:ext cx="593767" cy="308759"/>
          </a:xfrm>
          <a:prstGeom prst="ellipse">
            <a:avLst/>
          </a:prstGeom>
          <a:noFill/>
          <a:ln w="8255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142FF4F-989A-7D16-8D2F-1EDF432A3E3C}"/>
              </a:ext>
            </a:extLst>
          </p:cNvPr>
          <p:cNvSpPr/>
          <p:nvPr/>
        </p:nvSpPr>
        <p:spPr>
          <a:xfrm>
            <a:off x="5704455" y="4050475"/>
            <a:ext cx="1710758" cy="578675"/>
          </a:xfrm>
          <a:prstGeom prst="ellipse">
            <a:avLst/>
          </a:prstGeom>
          <a:noFill/>
          <a:ln w="8255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838196" y="1590260"/>
            <a:ext cx="4769127" cy="4586700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r>
              <a:rPr dirty="0"/>
              <a:t>Provides guidance on best practice for infectious disease data management.</a:t>
            </a:r>
          </a:p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endParaRPr dirty="0"/>
          </a:p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r>
              <a:rPr dirty="0"/>
              <a:t>Dashboards </a:t>
            </a:r>
            <a:r>
              <a:rPr dirty="0" err="1"/>
              <a:t>visualising</a:t>
            </a:r>
            <a:r>
              <a:rPr dirty="0"/>
              <a:t> data from public sources and research groups.</a:t>
            </a:r>
          </a:p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endParaRPr dirty="0"/>
          </a:p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r>
              <a:rPr dirty="0"/>
              <a:t>Promotion of research (highlights) and resources (e.g. Biobanks).</a:t>
            </a:r>
          </a:p>
        </p:txBody>
      </p:sp>
      <p:sp>
        <p:nvSpPr>
          <p:cNvPr id="252" name="Title 1"/>
          <p:cNvSpPr txBox="1">
            <a:spLocks noGrp="1"/>
          </p:cNvSpPr>
          <p:nvPr>
            <p:ph type="title"/>
          </p:nvPr>
        </p:nvSpPr>
        <p:spPr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Some example services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515937-7A88-EB0D-9338-3F171D2D7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323" y="1976789"/>
            <a:ext cx="6135214" cy="38136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838196" y="1590260"/>
            <a:ext cx="4769127" cy="4586700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r>
              <a:t>A web-based system to publish data (powered by Figshare).</a:t>
            </a:r>
          </a:p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endParaRPr/>
          </a:p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r>
              <a:t>Can publish data openly, with access restrictions, or metadata only.</a:t>
            </a:r>
          </a:p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endParaRPr/>
          </a:p>
          <a:p>
            <a:pPr marL="394022" indent="-394022">
              <a:lnSpc>
                <a:spcPct val="89100"/>
              </a:lnSpc>
              <a:buSzPct val="100000"/>
              <a:buFont typeface="Arial"/>
              <a:buChar char="•"/>
              <a:defRPr sz="2600"/>
            </a:pPr>
            <a:r>
              <a:t>Not intended for data that could go into a subject-specific repository.</a:t>
            </a:r>
          </a:p>
        </p:txBody>
      </p:sp>
      <p:sp>
        <p:nvSpPr>
          <p:cNvPr id="256" name="Title 1"/>
          <p:cNvSpPr txBox="1">
            <a:spLocks noGrp="1"/>
          </p:cNvSpPr>
          <p:nvPr>
            <p:ph type="title"/>
          </p:nvPr>
        </p:nvSpPr>
        <p:spPr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t>Some example services</a:t>
            </a:r>
          </a:p>
        </p:txBody>
      </p:sp>
      <p:pic>
        <p:nvPicPr>
          <p:cNvPr id="257" name="image7.png" descr="image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204" y="1971675"/>
            <a:ext cx="6195113" cy="37145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198" y="1590261"/>
            <a:ext cx="3803247" cy="4586701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394022" indent="-394022">
              <a:buSzPct val="100000"/>
              <a:buFont typeface="Arial"/>
              <a:buChar char="•"/>
            </a:pPr>
            <a:r>
              <a:t>Promotion for services does not need to end in the services section.</a:t>
            </a:r>
          </a:p>
          <a:p>
            <a:pPr marL="794072" lvl="1" indent="-394022">
              <a:buSzPct val="100000"/>
              <a:buFont typeface="Arial"/>
              <a:buChar char="•"/>
            </a:pPr>
            <a:r>
              <a:t>Provide information about recent updates.</a:t>
            </a:r>
          </a:p>
          <a:p>
            <a:pPr marL="794072" lvl="1" indent="-394022">
              <a:buSzPct val="100000"/>
              <a:buFont typeface="Arial"/>
              <a:buChar char="•"/>
            </a:pPr>
            <a:r>
              <a:t>Promote in news and social media.</a:t>
            </a:r>
          </a:p>
        </p:txBody>
      </p:sp>
      <p:sp>
        <p:nvSpPr>
          <p:cNvPr id="260" name="Title 1"/>
          <p:cNvSpPr txBox="1">
            <a:spLocks noGrp="1"/>
          </p:cNvSpPr>
          <p:nvPr>
            <p:ph type="title"/>
          </p:nvPr>
        </p:nvSpPr>
        <p:spPr>
          <a:xfrm>
            <a:off x="838196" y="365121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r>
              <a:rPr lang="sv-SE" dirty="0"/>
              <a:t>Promotion for</a:t>
            </a:r>
            <a:r>
              <a:rPr dirty="0"/>
              <a:t> services</a:t>
            </a:r>
          </a:p>
        </p:txBody>
      </p:sp>
      <p:pic>
        <p:nvPicPr>
          <p:cNvPr id="261" name="image8.png" descr="image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396" y="1811988"/>
            <a:ext cx="6647576" cy="4364974"/>
          </a:xfrm>
          <a:prstGeom prst="rect">
            <a:avLst/>
          </a:prstGeom>
          <a:ln w="12700">
            <a:solidFill>
              <a:schemeClr val="tx1"/>
            </a:solidFill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SciLifeLab PPT_light">
  <a:themeElements>
    <a:clrScheme name="SciLifeLab PPT_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7C947"/>
      </a:accent1>
      <a:accent2>
        <a:srgbClr val="045C64"/>
      </a:accent2>
      <a:accent3>
        <a:srgbClr val="4C979F"/>
      </a:accent3>
      <a:accent4>
        <a:srgbClr val="491F53"/>
      </a:accent4>
      <a:accent5>
        <a:srgbClr val="E5E5E5"/>
      </a:accent5>
      <a:accent6>
        <a:srgbClr val="A6A6A6"/>
      </a:accent6>
      <a:hlink>
        <a:srgbClr val="0000FF"/>
      </a:hlink>
      <a:folHlink>
        <a:srgbClr val="FF00FF"/>
      </a:folHlink>
    </a:clrScheme>
    <a:fontScheme name="SciLifeLab PPT_light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SciLifeLab PPT_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ciLifeLab PPT_light">
  <a:themeElements>
    <a:clrScheme name="SciLifeLab PPT_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7C947"/>
      </a:accent1>
      <a:accent2>
        <a:srgbClr val="045C64"/>
      </a:accent2>
      <a:accent3>
        <a:srgbClr val="4C979F"/>
      </a:accent3>
      <a:accent4>
        <a:srgbClr val="491F53"/>
      </a:accent4>
      <a:accent5>
        <a:srgbClr val="E5E5E5"/>
      </a:accent5>
      <a:accent6>
        <a:srgbClr val="A6A6A6"/>
      </a:accent6>
      <a:hlink>
        <a:srgbClr val="0000FF"/>
      </a:hlink>
      <a:folHlink>
        <a:srgbClr val="FF00FF"/>
      </a:folHlink>
    </a:clrScheme>
    <a:fontScheme name="SciLifeLab PPT_light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SciLifeLab PPT_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9846</TotalTime>
  <Words>703</Words>
  <Application>Microsoft Macintosh PowerPoint</Application>
  <PresentationFormat>Widescreen</PresentationFormat>
  <Paragraphs>120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Helvetica</vt:lpstr>
      <vt:lpstr>SciLifeLab PPT_light</vt:lpstr>
      <vt:lpstr>The SciLifeLab Data Platform: how we support data-driven life science</vt:lpstr>
      <vt:lpstr>Today we’ll discuss </vt:lpstr>
      <vt:lpstr>Background</vt:lpstr>
      <vt:lpstr>Background</vt:lpstr>
      <vt:lpstr>Platform of two halves </vt:lpstr>
      <vt:lpstr>The Website: Services </vt:lpstr>
      <vt:lpstr>Some example services</vt:lpstr>
      <vt:lpstr>Some example services</vt:lpstr>
      <vt:lpstr>Promotion for services</vt:lpstr>
      <vt:lpstr>Community building </vt:lpstr>
      <vt:lpstr>Community building </vt:lpstr>
      <vt:lpstr>Community building </vt:lpstr>
      <vt:lpstr>Hosting</vt:lpstr>
      <vt:lpstr>Hosting requirements</vt:lpstr>
      <vt:lpstr>Hosting requirements</vt:lpstr>
      <vt:lpstr>FAIR Storage</vt:lpstr>
      <vt:lpstr>For the future....</vt:lpstr>
      <vt:lpstr>Recap...</vt:lpstr>
      <vt:lpstr>Acknowledgments </vt:lpstr>
      <vt:lpstr>Want to Learn More/Contact Us?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SciLifeLab Data Platform: how we support data-driven life science</dc:title>
  <cp:lastModifiedBy>Liane Hughes</cp:lastModifiedBy>
  <cp:revision>4</cp:revision>
  <dcterms:modified xsi:type="dcterms:W3CDTF">2023-11-22T06:24:26Z</dcterms:modified>
</cp:coreProperties>
</file>