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  <p:sldMasterId id="2147483671" r:id="rId2"/>
  </p:sldMasterIdLst>
  <p:notesMasterIdLst>
    <p:notesMasterId r:id="rId87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07" r:id="rId54"/>
    <p:sldId id="308" r:id="rId55"/>
    <p:sldId id="309" r:id="rId56"/>
    <p:sldId id="310" r:id="rId57"/>
    <p:sldId id="311" r:id="rId58"/>
    <p:sldId id="312" r:id="rId59"/>
    <p:sldId id="313" r:id="rId60"/>
    <p:sldId id="314" r:id="rId61"/>
    <p:sldId id="315" r:id="rId62"/>
    <p:sldId id="316" r:id="rId63"/>
    <p:sldId id="317" r:id="rId64"/>
    <p:sldId id="318" r:id="rId65"/>
    <p:sldId id="319" r:id="rId66"/>
    <p:sldId id="320" r:id="rId67"/>
    <p:sldId id="321" r:id="rId68"/>
    <p:sldId id="322" r:id="rId69"/>
    <p:sldId id="323" r:id="rId70"/>
    <p:sldId id="324" r:id="rId71"/>
    <p:sldId id="325" r:id="rId72"/>
    <p:sldId id="326" r:id="rId73"/>
    <p:sldId id="327" r:id="rId74"/>
    <p:sldId id="328" r:id="rId75"/>
    <p:sldId id="329" r:id="rId76"/>
    <p:sldId id="330" r:id="rId77"/>
    <p:sldId id="331" r:id="rId78"/>
    <p:sldId id="332" r:id="rId79"/>
    <p:sldId id="333" r:id="rId80"/>
    <p:sldId id="334" r:id="rId81"/>
    <p:sldId id="335" r:id="rId82"/>
    <p:sldId id="336" r:id="rId83"/>
    <p:sldId id="337" r:id="rId84"/>
    <p:sldId id="338" r:id="rId85"/>
    <p:sldId id="339" r:id="rId86"/>
  </p:sldIdLst>
  <p:sldSz cx="12192000" cy="6858000"/>
  <p:notesSz cx="12192000" cy="6858000"/>
  <p:embeddedFontLst>
    <p:embeddedFont>
      <p:font typeface="Calibri" panose="020F0502020204030204" pitchFamily="34" charset="0"/>
      <p:regular r:id="rId88"/>
      <p:bold r:id="rId89"/>
      <p:italic r:id="rId90"/>
      <p:boldItalic r:id="rId91"/>
    </p:embeddedFont>
    <p:embeddedFont>
      <p:font typeface="Comic Sans MS" panose="030F0702030302020204" pitchFamily="66" charset="0"/>
      <p:regular r:id="rId92"/>
      <p:bold r:id="rId93"/>
      <p:italic r:id="rId94"/>
      <p:boldItalic r:id="rId95"/>
    </p:embeddedFont>
    <p:embeddedFont>
      <p:font typeface="Corbel" panose="020B0503020204020204" pitchFamily="34" charset="0"/>
      <p:regular r:id="rId96"/>
      <p:bold r:id="rId97"/>
      <p:italic r:id="rId98"/>
      <p:boldItalic r:id="rId99"/>
    </p:embeddedFont>
    <p:embeddedFont>
      <p:font typeface="Helvetica Neue" panose="020B0604020202020204" charset="0"/>
      <p:regular r:id="rId100"/>
      <p:bold r:id="rId101"/>
      <p:italic r:id="rId102"/>
      <p:boldItalic r:id="rId103"/>
    </p:embeddedFont>
    <p:embeddedFont>
      <p:font typeface="Lato" panose="020B0604020202020204" charset="0"/>
      <p:regular r:id="rId104"/>
      <p:bold r:id="rId105"/>
      <p:italic r:id="rId106"/>
      <p:boldItalic r:id="rId107"/>
    </p:embeddedFont>
    <p:embeddedFont>
      <p:font typeface="Roboto" panose="020B0604020202020204" charset="0"/>
      <p:regular r:id="rId108"/>
      <p:bold r:id="rId109"/>
      <p:italic r:id="rId110"/>
      <p:boldItalic r:id="rId111"/>
    </p:embeddedFont>
    <p:embeddedFont>
      <p:font typeface="Roboto Mono" panose="020B0604020202020204" charset="0"/>
      <p:regular r:id="rId112"/>
      <p:bold r:id="rId113"/>
      <p:italic r:id="rId114"/>
      <p:boldItalic r:id="rId11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008">
          <p15:clr>
            <a:srgbClr val="A4A3A4"/>
          </p15:clr>
        </p15:guide>
        <p15:guide id="2" pos="2688">
          <p15:clr>
            <a:srgbClr val="A4A3A4"/>
          </p15:clr>
        </p15:guide>
      </p15:sldGuideLst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16" roundtripDataSignature="AMtx7mgZCSfnoW1SyD5tFx3bVZX8L7NXA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649E71A-C8B6-4B62-A961-52F2AFBEB3FB}">
  <a:tblStyle styleId="{C649E71A-C8B6-4B62-A961-52F2AFBEB3FB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132" y="1734"/>
      </p:cViewPr>
      <p:guideLst>
        <p:guide orient="horz" pos="1008"/>
        <p:guide pos="268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117" Type="http://schemas.openxmlformats.org/officeDocument/2006/relationships/presProps" Target="presProps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slide" Target="slides/slide82.xml"/><Relationship Id="rId89" Type="http://schemas.openxmlformats.org/officeDocument/2006/relationships/font" Target="fonts/font2.fntdata"/><Relationship Id="rId112" Type="http://schemas.openxmlformats.org/officeDocument/2006/relationships/font" Target="fonts/font25.fntdata"/><Relationship Id="rId16" Type="http://schemas.openxmlformats.org/officeDocument/2006/relationships/slide" Target="slides/slide14.xml"/><Relationship Id="rId107" Type="http://schemas.openxmlformats.org/officeDocument/2006/relationships/font" Target="fonts/font20.fntdata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102" Type="http://schemas.openxmlformats.org/officeDocument/2006/relationships/font" Target="fonts/font15.fntdata"/><Relationship Id="rId5" Type="http://schemas.openxmlformats.org/officeDocument/2006/relationships/slide" Target="slides/slide3.xml"/><Relationship Id="rId90" Type="http://schemas.openxmlformats.org/officeDocument/2006/relationships/font" Target="fonts/font3.fntdata"/><Relationship Id="rId95" Type="http://schemas.openxmlformats.org/officeDocument/2006/relationships/font" Target="fonts/font8.fntdata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113" Type="http://schemas.openxmlformats.org/officeDocument/2006/relationships/font" Target="fonts/font26.fntdata"/><Relationship Id="rId118" Type="http://schemas.openxmlformats.org/officeDocument/2006/relationships/viewProps" Target="viewProps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59" Type="http://schemas.openxmlformats.org/officeDocument/2006/relationships/slide" Target="slides/slide57.xml"/><Relationship Id="rId103" Type="http://schemas.openxmlformats.org/officeDocument/2006/relationships/font" Target="fonts/font16.fntdata"/><Relationship Id="rId108" Type="http://schemas.openxmlformats.org/officeDocument/2006/relationships/font" Target="fonts/font21.fntdata"/><Relationship Id="rId54" Type="http://schemas.openxmlformats.org/officeDocument/2006/relationships/slide" Target="slides/slide52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91" Type="http://schemas.openxmlformats.org/officeDocument/2006/relationships/font" Target="fonts/font4.fntdata"/><Relationship Id="rId96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49" Type="http://schemas.openxmlformats.org/officeDocument/2006/relationships/slide" Target="slides/slide47.xml"/><Relationship Id="rId114" Type="http://schemas.openxmlformats.org/officeDocument/2006/relationships/font" Target="fonts/font27.fntdata"/><Relationship Id="rId119" Type="http://schemas.openxmlformats.org/officeDocument/2006/relationships/theme" Target="theme/theme1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font" Target="fonts/font7.fntdata"/><Relationship Id="rId99" Type="http://schemas.openxmlformats.org/officeDocument/2006/relationships/font" Target="fonts/font12.fntdata"/><Relationship Id="rId101" Type="http://schemas.openxmlformats.org/officeDocument/2006/relationships/font" Target="fonts/font14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109" Type="http://schemas.openxmlformats.org/officeDocument/2006/relationships/font" Target="fonts/font22.fntdata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font" Target="fonts/font10.fntdata"/><Relationship Id="rId104" Type="http://schemas.openxmlformats.org/officeDocument/2006/relationships/font" Target="fonts/font17.fntdata"/><Relationship Id="rId120" Type="http://schemas.openxmlformats.org/officeDocument/2006/relationships/tableStyles" Target="tableStyles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font" Target="fonts/font5.fntdata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87" Type="http://schemas.openxmlformats.org/officeDocument/2006/relationships/notesMaster" Target="notesMasters/notesMaster1.xml"/><Relationship Id="rId110" Type="http://schemas.openxmlformats.org/officeDocument/2006/relationships/font" Target="fonts/font23.fntdata"/><Relationship Id="rId115" Type="http://schemas.openxmlformats.org/officeDocument/2006/relationships/font" Target="fonts/font28.fntdata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56" Type="http://schemas.openxmlformats.org/officeDocument/2006/relationships/slide" Target="slides/slide54.xml"/><Relationship Id="rId77" Type="http://schemas.openxmlformats.org/officeDocument/2006/relationships/slide" Target="slides/slide75.xml"/><Relationship Id="rId100" Type="http://schemas.openxmlformats.org/officeDocument/2006/relationships/font" Target="fonts/font13.fntdata"/><Relationship Id="rId105" Type="http://schemas.openxmlformats.org/officeDocument/2006/relationships/font" Target="fonts/font18.fntdata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93" Type="http://schemas.openxmlformats.org/officeDocument/2006/relationships/font" Target="fonts/font6.fntdata"/><Relationship Id="rId98" Type="http://schemas.openxmlformats.org/officeDocument/2006/relationships/font" Target="fonts/font11.fntdata"/><Relationship Id="rId3" Type="http://schemas.openxmlformats.org/officeDocument/2006/relationships/slide" Target="slides/slide1.xml"/><Relationship Id="rId25" Type="http://schemas.openxmlformats.org/officeDocument/2006/relationships/slide" Target="slides/slide23.xml"/><Relationship Id="rId46" Type="http://schemas.openxmlformats.org/officeDocument/2006/relationships/slide" Target="slides/slide44.xml"/><Relationship Id="rId67" Type="http://schemas.openxmlformats.org/officeDocument/2006/relationships/slide" Target="slides/slide65.xml"/><Relationship Id="rId116" Type="http://customschemas.google.com/relationships/presentationmetadata" Target="metadata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62" Type="http://schemas.openxmlformats.org/officeDocument/2006/relationships/slide" Target="slides/slide60.xml"/><Relationship Id="rId83" Type="http://schemas.openxmlformats.org/officeDocument/2006/relationships/slide" Target="slides/slide81.xml"/><Relationship Id="rId88" Type="http://schemas.openxmlformats.org/officeDocument/2006/relationships/font" Target="fonts/font1.fntdata"/><Relationship Id="rId111" Type="http://schemas.openxmlformats.org/officeDocument/2006/relationships/font" Target="fonts/font24.fntdata"/><Relationship Id="rId15" Type="http://schemas.openxmlformats.org/officeDocument/2006/relationships/slide" Target="slides/slide13.xml"/><Relationship Id="rId36" Type="http://schemas.openxmlformats.org/officeDocument/2006/relationships/slide" Target="slides/slide34.xml"/><Relationship Id="rId57" Type="http://schemas.openxmlformats.org/officeDocument/2006/relationships/slide" Target="slides/slide55.xml"/><Relationship Id="rId106" Type="http://schemas.openxmlformats.org/officeDocument/2006/relationships/font" Target="fonts/font19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Google Shape;402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3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03" name="Google Shape;403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Google Shape;485;g297110c4bf7_1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86" name="Google Shape;486;g297110c4bf7_1_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5000"/>
              </a:lnSpc>
              <a:spcBef>
                <a:spcPts val="700"/>
              </a:spcBef>
              <a:spcAft>
                <a:spcPts val="700"/>
              </a:spcAft>
              <a:buSzPts val="1400"/>
              <a:buNone/>
            </a:pP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87" name="Google Shape;487;g297110c4bf7_1_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" name="Google Shape;494;g297110c4bf7_1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95" name="Google Shape;495;g297110c4bf7_1_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SzPts val="1400"/>
              <a:buNone/>
            </a:pP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96" name="Google Shape;496;g297110c4bf7_1_1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11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" name="Google Shape;503;g294cd25aee0_3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04" name="Google Shape;504;g294cd25aee0_3_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05" name="Google Shape;505;g294cd25aee0_3_2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12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" name="Google Shape;512;g297110c4bf7_1_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13" name="Google Shape;513;g297110c4bf7_1_2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14" name="Google Shape;514;g297110c4bf7_1_2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13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Google Shape;522;g294cd25aee0_4_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3" name="Google Shape;523;g294cd25aee0_4_4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24" name="Google Shape;524;g294cd25aee0_4_4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14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" name="Google Shape;530;g297110c4bf7_1_1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31" name="Google Shape;531;g297110c4bf7_1_14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32" name="Google Shape;532;g297110c4bf7_1_14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15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" name="Google Shape;540;g297d9664814_0_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41" name="Google Shape;541;g297d9664814_0_3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42" name="Google Shape;542;g297d9664814_0_3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16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" name="Google Shape;553;g297d9664814_0_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54" name="Google Shape;554;g297d9664814_0_5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55" name="Google Shape;555;g297d9664814_0_5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17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9" name="Google Shape;569;g297d9664814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70" name="Google Shape;570;g297d9664814_0_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71" name="Google Shape;571;g297d9664814_0_1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18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8" name="Google Shape;588;g297d9664814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9" name="Google Shape;589;g297d9664814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90" name="Google Shape;590;g297d9664814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19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g2473c6213da_0_209:notes"/>
          <p:cNvSpPr txBox="1">
            <a:spLocks noGrp="1"/>
          </p:cNvSpPr>
          <p:nvPr>
            <p:ph type="body" idx="1"/>
          </p:nvPr>
        </p:nvSpPr>
        <p:spPr>
          <a:xfrm>
            <a:off x="1219200" y="3300413"/>
            <a:ext cx="9753600" cy="27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700"/>
              </a:spcBef>
              <a:spcAft>
                <a:spcPts val="700"/>
              </a:spcAft>
              <a:buSzPts val="1400"/>
              <a:buNone/>
            </a:pP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12" name="Google Shape;412;g2473c6213da_0_2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7" name="Google Shape;607;g294cd25aee0_0_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08" name="Google Shape;608;g294cd25aee0_0_7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09" name="Google Shape;609;g294cd25aee0_0_7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20</a:t>
            </a:fld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7" name="Google Shape;657;g294cd25aee0_0_1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58" name="Google Shape;658;g294cd25aee0_0_12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59" name="Google Shape;659;g294cd25aee0_0_12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21</a:t>
            </a:fld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" name="Google Shape;665;g294cd25aee0_0_1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66" name="Google Shape;666;g294cd25aee0_0_15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67" name="Google Shape;667;g294cd25aee0_0_15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22</a:t>
            </a:fld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3" name="Google Shape;673;g294cd25aee0_0_1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74" name="Google Shape;674;g294cd25aee0_0_18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</a:pP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75" name="Google Shape;675;g294cd25aee0_0_18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23</a:t>
            </a:fld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1" name="Google Shape;681;g294cd25aee0_0_3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82" name="Google Shape;682;g294cd25aee0_0_37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</a:pP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83" name="Google Shape;683;g294cd25aee0_0_37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24</a:t>
            </a:fld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1" name="Google Shape;691;g294cd25aee0_0_3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92" name="Google Shape;692;g294cd25aee0_0_38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</a:pP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93" name="Google Shape;693;g294cd25aee0_0_38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25</a:t>
            </a:fld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3" name="Google Shape;703;g294cd25aee0_0_1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04" name="Google Shape;704;g294cd25aee0_0_16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05" name="Google Shape;705;g294cd25aee0_0_16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26</a:t>
            </a:fld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2" name="Google Shape;712;g2990fe9e36a_1_2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13" name="Google Shape;713;g2990fe9e36a_1_26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14" name="Google Shape;714;g2990fe9e36a_1_26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27</a:t>
            </a:fld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1" name="Google Shape;721;g294cd25aee0_0_3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22" name="Google Shape;722;g294cd25aee0_0_33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23" name="Google Shape;723;g294cd25aee0_0_33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28</a:t>
            </a:fld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0" name="Google Shape;730;g294cd25aee0_0_3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31" name="Google Shape;731;g294cd25aee0_0_34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32" name="Google Shape;732;g294cd25aee0_0_34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29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Google Shape;420;g296f5c4430d_0_0:notes"/>
          <p:cNvSpPr txBox="1">
            <a:spLocks noGrp="1"/>
          </p:cNvSpPr>
          <p:nvPr>
            <p:ph type="body" idx="1"/>
          </p:nvPr>
        </p:nvSpPr>
        <p:spPr>
          <a:xfrm>
            <a:off x="1219200" y="3300413"/>
            <a:ext cx="9753600" cy="27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700"/>
              </a:spcBef>
              <a:spcAft>
                <a:spcPts val="700"/>
              </a:spcAft>
              <a:buSzPts val="1400"/>
              <a:buNone/>
            </a:pP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21" name="Google Shape;421;g296f5c4430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9" name="Google Shape;739;g294cd25aee0_0_3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40" name="Google Shape;740;g294cd25aee0_0_35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41" name="Google Shape;741;g294cd25aee0_0_35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30</a:t>
            </a:fld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4" name="Google Shape;754;g294cd25aee0_0_2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55" name="Google Shape;755;g294cd25aee0_0_20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ts val="1400"/>
              <a:buNone/>
            </a:pP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56" name="Google Shape;756;g294cd25aee0_0_20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31</a:t>
            </a:fld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5" name="Google Shape;765;g294cd25aee0_0_2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66" name="Google Shape;766;g294cd25aee0_0_25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ts val="1400"/>
              <a:buNone/>
            </a:pP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67" name="Google Shape;767;g294cd25aee0_0_25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32</a:t>
            </a:fld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0" name="Google Shape;780;g294cd25aee0_0_2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81" name="Google Shape;781;g294cd25aee0_0_27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ts val="1400"/>
              <a:buNone/>
            </a:pP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82" name="Google Shape;782;g294cd25aee0_0_27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33</a:t>
            </a:fld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0" name="Google Shape;800;g294cd25aee0_0_2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01" name="Google Shape;801;g294cd25aee0_0_22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ts val="1400"/>
              <a:buNone/>
            </a:pP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02" name="Google Shape;802;g294cd25aee0_0_22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34</a:t>
            </a:fld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0" name="Google Shape;810;g294cd25aee0_0_2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11" name="Google Shape;811;g294cd25aee0_0_29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ts val="1400"/>
              <a:buNone/>
            </a:pP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12" name="Google Shape;812;g294cd25aee0_0_29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35</a:t>
            </a:fld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4" name="Google Shape;824;g294cd25aee0_0_3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5" name="Google Shape;825;g294cd25aee0_0_3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ts val="1400"/>
              <a:buNone/>
            </a:pP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26" name="Google Shape;826;g294cd25aee0_0_31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36</a:t>
            </a:fld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" name="Google Shape;843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44" name="Google Shape;844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400">
              <a:solidFill>
                <a:srgbClr val="212529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45" name="Google Shape;845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US"/>
              <a:t>37</a:t>
            </a:fld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6" name="Google Shape;856;g297110c4bf7_0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57" name="Google Shape;857;g297110c4bf7_0_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58" name="Google Shape;858;g297110c4bf7_0_1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38</a:t>
            </a:fld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2" name="Google Shape;862;g295a1bdf63b_3_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63" name="Google Shape;863;g295a1bdf63b_3_8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400">
              <a:solidFill>
                <a:srgbClr val="171616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64" name="Google Shape;864;g295a1bdf63b_3_8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39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Google Shape;429;g2473c6213da_0_421:notes"/>
          <p:cNvSpPr txBox="1">
            <a:spLocks noGrp="1"/>
          </p:cNvSpPr>
          <p:nvPr>
            <p:ph type="body" idx="1"/>
          </p:nvPr>
        </p:nvSpPr>
        <p:spPr>
          <a:xfrm>
            <a:off x="1219200" y="3300413"/>
            <a:ext cx="9753600" cy="27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30" name="Google Shape;430;g2473c6213da_0_4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" name="Google Shape;870;g29410559656_2_2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71" name="Google Shape;871;g29410559656_2_25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72" name="Google Shape;872;g29410559656_2_25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40</a:t>
            </a:fld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5" name="Google Shape;885;g295a1bdf63b_3_1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86" name="Google Shape;886;g295a1bdf63b_3_16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87" name="Google Shape;887;g295a1bdf63b_3_16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41</a:t>
            </a:fld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9" name="Google Shape;899;g295a1bdf63b_3_1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00" name="Google Shape;900;g295a1bdf63b_3_18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01" name="Google Shape;901;g295a1bdf63b_3_18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42</a:t>
            </a:fld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2" name="Google Shape;912;g295a1bdf63b_3_19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3" name="Google Shape;913;g295a1bdf63b_3_19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14" name="Google Shape;914;g295a1bdf63b_3_19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43</a:t>
            </a:fld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" name="Google Shape;925;g295a1bdf63b_3_20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26" name="Google Shape;926;g295a1bdf63b_3_20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27" name="Google Shape;927;g295a1bdf63b_3_20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44</a:t>
            </a:fld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9" name="Google Shape;939;g295a1bdf63b_3_2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40" name="Google Shape;940;g295a1bdf63b_3_2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41" name="Google Shape;941;g295a1bdf63b_3_22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45</a:t>
            </a:fld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7" name="Google Shape;947;g295a1bdf63b_3_1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48" name="Google Shape;948;g295a1bdf63b_3_13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49" name="Google Shape;949;g295a1bdf63b_3_13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46</a:t>
            </a:fld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7" name="Google Shape;957;g29410559656_2_1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58" name="Google Shape;958;g29410559656_2_13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59" name="Google Shape;959;g29410559656_2_13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47</a:t>
            </a:fld>
            <a:endParaRPr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7" name="Google Shape;987;g29410559656_2_1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88" name="Google Shape;988;g29410559656_2_17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89" name="Google Shape;989;g29410559656_2_17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48</a:t>
            </a:fld>
            <a:endParaRPr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5" name="Google Shape;1005;g29410559656_2_2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06" name="Google Shape;1006;g29410559656_2_2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07" name="Google Shape;1007;g29410559656_2_21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49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Google Shape;436;g296f5c4430d_0_8:notes"/>
          <p:cNvSpPr txBox="1">
            <a:spLocks noGrp="1"/>
          </p:cNvSpPr>
          <p:nvPr>
            <p:ph type="body" idx="1"/>
          </p:nvPr>
        </p:nvSpPr>
        <p:spPr>
          <a:xfrm>
            <a:off x="1219200" y="3300413"/>
            <a:ext cx="9753600" cy="27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37" name="Google Shape;437;g296f5c4430d_0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6" name="Google Shape;1016;g295a1bdf63b_3_1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17" name="Google Shape;1017;g295a1bdf63b_3_10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18" name="Google Shape;1018;g295a1bdf63b_3_10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50</a:t>
            </a:fld>
            <a:endParaRPr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" name="Google Shape;1033;g29410559656_2_20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34" name="Google Shape;1034;g29410559656_2_20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35" name="Google Shape;1035;g29410559656_2_20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51</a:t>
            </a:fld>
            <a:endParaRPr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6" name="Google Shape;1046;g29410559656_2_2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47" name="Google Shape;1047;g29410559656_2_22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48" name="Google Shape;1048;g29410559656_2_22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52</a:t>
            </a:fld>
            <a:endParaRPr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6" name="Google Shape;1056;g295a1bdf63b_3_2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57" name="Google Shape;1057;g295a1bdf63b_3_24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58" name="Google Shape;1058;g295a1bdf63b_3_24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53</a:t>
            </a:fld>
            <a:endParaRPr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6" name="Google Shape;1066;g295a1bdf63b_3_2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67" name="Google Shape;1067;g295a1bdf63b_3_26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68" name="Google Shape;1068;g295a1bdf63b_3_26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54</a:t>
            </a:fld>
            <a:endParaRPr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6" name="Google Shape;1076;g295a1bdf63b_3_2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77" name="Google Shape;1077;g295a1bdf63b_3_25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78" name="Google Shape;1078;g295a1bdf63b_3_25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55</a:t>
            </a:fld>
            <a:endParaRPr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" name="Google Shape;1085;g294cd25aee0_0_4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86" name="Google Shape;1086;g294cd25aee0_0_40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87" name="Google Shape;1087;g294cd25aee0_0_40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56</a:t>
            </a:fld>
            <a:endParaRPr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4" name="Google Shape;1094;g2990fe9e36a_1_2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95" name="Google Shape;1095;g2990fe9e36a_1_25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96" name="Google Shape;1096;g2990fe9e36a_1_25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57</a:t>
            </a:fld>
            <a:endParaRPr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3" name="Google Shape;1103;g294cd25aee0_0_4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04" name="Google Shape;1104;g294cd25aee0_0_4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05" name="Google Shape;1105;g294cd25aee0_0_4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58</a:t>
            </a:fld>
            <a:endParaRPr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2" name="Google Shape;1112;g294cd25aee0_0_4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13" name="Google Shape;1113;g294cd25aee0_0_4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14" name="Google Shape;1114;g294cd25aee0_0_42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59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g296f5c4430d_0_21:notes"/>
          <p:cNvSpPr txBox="1">
            <a:spLocks noGrp="1"/>
          </p:cNvSpPr>
          <p:nvPr>
            <p:ph type="body" idx="1"/>
          </p:nvPr>
        </p:nvSpPr>
        <p:spPr>
          <a:xfrm>
            <a:off x="1219200" y="3300413"/>
            <a:ext cx="9753600" cy="27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46" name="Google Shape;446;g296f5c4430d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1" name="Google Shape;1121;g294cd25aee0_0_4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22" name="Google Shape;1122;g294cd25aee0_0_42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23" name="Google Shape;1123;g294cd25aee0_0_42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60</a:t>
            </a:fld>
            <a:endParaRPr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0" name="Google Shape;1130;g294cd25aee0_0_4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31" name="Google Shape;1131;g294cd25aee0_0_46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32" name="Google Shape;1132;g294cd25aee0_0_46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61</a:t>
            </a:fld>
            <a:endParaRPr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9" name="Google Shape;1139;g294cd25aee0_0_4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40" name="Google Shape;1140;g294cd25aee0_0_45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41" name="Google Shape;1141;g294cd25aee0_0_45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62</a:t>
            </a:fld>
            <a:endParaRPr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8" name="Google Shape;1148;g294cd25aee0_0_4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49" name="Google Shape;1149;g294cd25aee0_0_46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50" name="Google Shape;1150;g294cd25aee0_0_46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63</a:t>
            </a:fld>
            <a:endParaRPr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" name="Google Shape;1157;g294cd25aee0_0_4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58" name="Google Shape;1158;g294cd25aee0_0_47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59" name="Google Shape;1159;g294cd25aee0_0_47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64</a:t>
            </a:fld>
            <a:endParaRPr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6" name="Google Shape;1166;g294cd25aee0_0_4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67" name="Google Shape;1167;g294cd25aee0_0_48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68" name="Google Shape;1168;g294cd25aee0_0_48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65</a:t>
            </a:fld>
            <a:endParaRPr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5" name="Google Shape;1175;g294cd25aee0_0_49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76" name="Google Shape;1176;g294cd25aee0_0_49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77" name="Google Shape;1177;g294cd25aee0_0_49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66</a:t>
            </a:fld>
            <a:endParaRPr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2" name="Google Shape;1182;g2990fe9e36a_1_2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83" name="Google Shape;1183;g2990fe9e36a_1_27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84" name="Google Shape;1184;g2990fe9e36a_1_27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67</a:t>
            </a:fld>
            <a:endParaRPr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1" name="Google Shape;1191;g294cd25aee0_0_50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92" name="Google Shape;1192;g294cd25aee0_0_50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93" name="Google Shape;1193;g294cd25aee0_0_50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68</a:t>
            </a:fld>
            <a:endParaRPr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2" name="Google Shape;1202;g294cd25aee0_0_5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03" name="Google Shape;1203;g294cd25aee0_0_5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04" name="Google Shape;1204;g294cd25aee0_0_51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69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Google Shape;459;g296f5c4430d_0_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60" name="Google Shape;460;g296f5c4430d_0_3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61" name="Google Shape;461;g296f5c4430d_0_3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3" name="Google Shape;1213;g297110c4bf7_0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14" name="Google Shape;1214;g297110c4bf7_0_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15" name="Google Shape;1215;g297110c4bf7_0_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70</a:t>
            </a:fld>
            <a:endParaRPr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9" name="Google Shape;1219;g294cd25aee0_3_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20" name="Google Shape;1220;g294cd25aee0_3_4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21" name="Google Shape;1221;g294cd25aee0_3_4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71</a:t>
            </a:fld>
            <a:endParaRPr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6" name="Google Shape;1226;g297f0c69665_2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27" name="Google Shape;1227;g297f0c69665_2_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28" name="Google Shape;1228;g297f0c69665_2_1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72</a:t>
            </a:fld>
            <a:endParaRPr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4" name="Google Shape;1234;g297f0c69665_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35" name="Google Shape;1235;g297f0c69665_2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36" name="Google Shape;1236;g297f0c69665_2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73</a:t>
            </a:fld>
            <a:endParaRPr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5" name="Google Shape;1245;g294cd25aee0_4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46" name="Google Shape;1246;g294cd25aee0_4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</a:pP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47" name="Google Shape;1247;g294cd25aee0_4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74</a:t>
            </a:fld>
            <a:endParaRPr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4" name="Google Shape;1254;g294cd25aee0_4_1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55" name="Google Shape;1255;g294cd25aee0_4_1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56" name="Google Shape;1256;g294cd25aee0_4_12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75</a:t>
            </a:fld>
            <a:endParaRPr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3" name="Google Shape;1263;g294cd25aee0_4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64" name="Google Shape;1264;g294cd25aee0_4_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65" name="Google Shape;1265;g294cd25aee0_4_2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76</a:t>
            </a:fld>
            <a:endParaRPr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2" name="Google Shape;1272;g294cd25aee0_4_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73" name="Google Shape;1273;g294cd25aee0_4_9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74" name="Google Shape;1274;g294cd25aee0_4_9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77</a:t>
            </a:fld>
            <a:endParaRPr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" name="Google Shape;1280;g294cd25aee0_4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81" name="Google Shape;1281;g294cd25aee0_4_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82" name="Google Shape;1282;g294cd25aee0_4_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78</a:t>
            </a:fld>
            <a:endParaRPr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8" name="Google Shape;1288;g295a1bdf63b_3_2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89" name="Google Shape;1289;g295a1bdf63b_3_26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90" name="Google Shape;1290;g295a1bdf63b_3_26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79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Google Shape;468;g29410559656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69" name="Google Shape;469;g29410559656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70" name="Google Shape;470;g29410559656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1" name="Google Shape;1301;g2990fe9e36a_1_2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02" name="Google Shape;1302;g2990fe9e36a_1_2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303" name="Google Shape;1303;g2990fe9e36a_1_21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80</a:t>
            </a:fld>
            <a:endParaRPr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6" name="Google Shape;1346;g29410559656_2_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47" name="Google Shape;1347;g29410559656_2_5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348" name="Google Shape;1348;g29410559656_2_5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81</a:t>
            </a:fld>
            <a:endParaRPr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3" name="Google Shape;1353;g2473c6213da_0_2159:notes"/>
          <p:cNvSpPr txBox="1">
            <a:spLocks noGrp="1"/>
          </p:cNvSpPr>
          <p:nvPr>
            <p:ph type="body" idx="1"/>
          </p:nvPr>
        </p:nvSpPr>
        <p:spPr>
          <a:xfrm>
            <a:off x="1219200" y="3300413"/>
            <a:ext cx="9753600" cy="27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ts val="1400"/>
              <a:buNone/>
            </a:pP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354" name="Google Shape;1354;g2473c6213da_0_21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3" name="Google Shape;1363;g285e438762e_2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64" name="Google Shape;1364;g285e438762e_2_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700"/>
              </a:spcBef>
              <a:spcAft>
                <a:spcPts val="700"/>
              </a:spcAft>
              <a:buSzPts val="1400"/>
              <a:buNone/>
            </a:pPr>
            <a:endParaRPr sz="1400">
              <a:solidFill>
                <a:srgbClr val="171616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365" name="Google Shape;1365;g285e438762e_2_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83</a:t>
            </a:fld>
            <a:endParaRPr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3" name="Google Shape;1373;g282e23cdac1_0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74" name="Google Shape;1374;g282e23cdac1_0_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375" name="Google Shape;1375;g282e23cdac1_0_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84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Google Shape;476;g294cd25aee0_3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77" name="Google Shape;477;g294cd25aee0_3_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5000"/>
              </a:lnSpc>
              <a:spcBef>
                <a:spcPts val="700"/>
              </a:spcBef>
              <a:spcAft>
                <a:spcPts val="700"/>
              </a:spcAft>
              <a:buSzPts val="1400"/>
              <a:buNone/>
            </a:pPr>
            <a:endParaRPr sz="1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78" name="Google Shape;478;g294cd25aee0_3_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_without our host unis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7"/>
          <p:cNvSpPr txBox="1">
            <a:spLocks noGrp="1"/>
          </p:cNvSpPr>
          <p:nvPr>
            <p:ph type="ctrTitle"/>
          </p:nvPr>
        </p:nvSpPr>
        <p:spPr>
          <a:xfrm>
            <a:off x="1524000" y="1269833"/>
            <a:ext cx="9144000" cy="22401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1616"/>
              </a:buClr>
              <a:buSzPts val="6000"/>
              <a:buFont typeface="Lato"/>
              <a:buNone/>
              <a:defRPr sz="6000">
                <a:latin typeface="Lato"/>
                <a:ea typeface="Lato"/>
                <a:cs typeface="Lato"/>
                <a:sym typeface="Lato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7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71616"/>
              </a:buClr>
              <a:buSzPts val="2400"/>
              <a:buFont typeface="Lato"/>
              <a:buNone/>
              <a:defRPr sz="2400">
                <a:latin typeface="Lato"/>
                <a:ea typeface="Lato"/>
                <a:cs typeface="Lato"/>
                <a:sym typeface="Lato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21" name="Google Shape;21;p17" descr="A close up of a logo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78709" y="486408"/>
            <a:ext cx="3605531" cy="78342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2" name="Google Shape;22;p17"/>
          <p:cNvCxnSpPr/>
          <p:nvPr/>
        </p:nvCxnSpPr>
        <p:spPr>
          <a:xfrm rot="10800000">
            <a:off x="0" y="6811702"/>
            <a:ext cx="12192000" cy="0"/>
          </a:xfrm>
          <a:prstGeom prst="straightConnector1">
            <a:avLst/>
          </a:prstGeom>
          <a:noFill/>
          <a:ln w="1016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genda_with color">
  <p:cSld name="Agenda_with color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30"/>
          <p:cNvSpPr txBox="1">
            <a:spLocks noGrp="1"/>
          </p:cNvSpPr>
          <p:nvPr>
            <p:ph type="title"/>
          </p:nvPr>
        </p:nvSpPr>
        <p:spPr>
          <a:xfrm>
            <a:off x="6097588" y="1195253"/>
            <a:ext cx="5256212" cy="917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1616"/>
              </a:buClr>
              <a:buSzPts val="3200"/>
              <a:buFont typeface="Arial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30"/>
          <p:cNvSpPr txBox="1">
            <a:spLocks noGrp="1"/>
          </p:cNvSpPr>
          <p:nvPr>
            <p:ph type="body" idx="1"/>
          </p:nvPr>
        </p:nvSpPr>
        <p:spPr>
          <a:xfrm>
            <a:off x="6097588" y="2226365"/>
            <a:ext cx="5256212" cy="37740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683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71616"/>
              </a:buClr>
              <a:buSzPts val="2200"/>
              <a:buFont typeface="Arial"/>
              <a:buChar char="•"/>
              <a:defRPr sz="22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93" name="Google Shape;93;p3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3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5" name="Google Shape;95;p3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96" name="Google Shape;96;p30" descr="A picture containing light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914882" y="365125"/>
            <a:ext cx="877836" cy="830128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97;p30"/>
          <p:cNvSpPr/>
          <p:nvPr/>
        </p:nvSpPr>
        <p:spPr>
          <a:xfrm>
            <a:off x="1" y="0"/>
            <a:ext cx="5256212" cy="6857999"/>
          </a:xfrm>
          <a:prstGeom prst="rect">
            <a:avLst/>
          </a:prstGeom>
          <a:solidFill>
            <a:srgbClr val="A7C94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_with picture_no bullet points">
  <p:cSld name="One column_with picture_no bullet points"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31"/>
          <p:cNvSpPr txBox="1">
            <a:spLocks noGrp="1"/>
          </p:cNvSpPr>
          <p:nvPr>
            <p:ph type="body" idx="1"/>
          </p:nvPr>
        </p:nvSpPr>
        <p:spPr>
          <a:xfrm>
            <a:off x="838200" y="1590263"/>
            <a:ext cx="3803247" cy="45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71616"/>
              </a:buClr>
              <a:buSzPts val="2800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0" name="Google Shape;100;p3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1" name="Google Shape;101;p3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3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03" name="Google Shape;103;p31"/>
          <p:cNvSpPr>
            <a:spLocks noGrp="1"/>
          </p:cNvSpPr>
          <p:nvPr>
            <p:ph type="pic" idx="2"/>
          </p:nvPr>
        </p:nvSpPr>
        <p:spPr>
          <a:xfrm>
            <a:off x="4849792" y="1590262"/>
            <a:ext cx="6504008" cy="458669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</p:sp>
      <p:sp>
        <p:nvSpPr>
          <p:cNvPr id="104" name="Google Shape;104;p31"/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9538252" cy="8301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161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05" name="Google Shape;105;p31"/>
          <p:cNvCxnSpPr/>
          <p:nvPr/>
        </p:nvCxnSpPr>
        <p:spPr>
          <a:xfrm>
            <a:off x="828261" y="1221757"/>
            <a:ext cx="10515600" cy="0"/>
          </a:xfrm>
          <a:prstGeom prst="straightConnector1">
            <a:avLst/>
          </a:prstGeom>
          <a:noFill/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106" name="Google Shape;106;p31" descr="A picture containing light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914882" y="365125"/>
            <a:ext cx="877836" cy="8301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lumns">
  <p:cSld name="Two columns"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32"/>
          <p:cNvSpPr txBox="1">
            <a:spLocks noGrp="1"/>
          </p:cNvSpPr>
          <p:nvPr>
            <p:ph type="body" idx="1"/>
          </p:nvPr>
        </p:nvSpPr>
        <p:spPr>
          <a:xfrm>
            <a:off x="838200" y="1486801"/>
            <a:ext cx="5181600" cy="46901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71616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9" name="Google Shape;109;p32"/>
          <p:cNvSpPr txBox="1">
            <a:spLocks noGrp="1"/>
          </p:cNvSpPr>
          <p:nvPr>
            <p:ph type="body" idx="2"/>
          </p:nvPr>
        </p:nvSpPr>
        <p:spPr>
          <a:xfrm>
            <a:off x="6172200" y="1486801"/>
            <a:ext cx="5181600" cy="46901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71616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0" name="Google Shape;110;p3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1" name="Google Shape;111;p3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2" name="Google Shape;112;p3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13" name="Google Shape;113;p32"/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9538252" cy="8301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161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114" name="Google Shape;114;p32" descr="A picture containing light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914882" y="365125"/>
            <a:ext cx="877836" cy="83012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15" name="Google Shape;115;p32"/>
          <p:cNvCxnSpPr/>
          <p:nvPr/>
        </p:nvCxnSpPr>
        <p:spPr>
          <a:xfrm>
            <a:off x="828261" y="1221757"/>
            <a:ext cx="10515600" cy="0"/>
          </a:xfrm>
          <a:prstGeom prst="straightConnector1">
            <a:avLst/>
          </a:prstGeom>
          <a:noFill/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>
  <p:cSld name="Comparison"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33"/>
          <p:cNvSpPr txBox="1">
            <a:spLocks noGrp="1"/>
          </p:cNvSpPr>
          <p:nvPr>
            <p:ph type="body" idx="1"/>
          </p:nvPr>
        </p:nvSpPr>
        <p:spPr>
          <a:xfrm>
            <a:off x="839788" y="1596064"/>
            <a:ext cx="5157787" cy="5081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71616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18" name="Google Shape;118;p33"/>
          <p:cNvSpPr txBox="1">
            <a:spLocks noGrp="1"/>
          </p:cNvSpPr>
          <p:nvPr>
            <p:ph type="body" idx="2"/>
          </p:nvPr>
        </p:nvSpPr>
        <p:spPr>
          <a:xfrm>
            <a:off x="839788" y="2213113"/>
            <a:ext cx="5157787" cy="397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71616"/>
              </a:buClr>
              <a:buSzPts val="2400"/>
              <a:buChar char="•"/>
              <a:defRPr sz="2400"/>
            </a:lvl1pPr>
            <a:lvl2pPr marL="914400" lvl="1" indent="-3683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2200"/>
              <a:buChar char="•"/>
              <a:defRPr sz="2200"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9" name="Google Shape;119;p33"/>
          <p:cNvSpPr txBox="1">
            <a:spLocks noGrp="1"/>
          </p:cNvSpPr>
          <p:nvPr>
            <p:ph type="body" idx="3"/>
          </p:nvPr>
        </p:nvSpPr>
        <p:spPr>
          <a:xfrm>
            <a:off x="6172200" y="1596064"/>
            <a:ext cx="5183188" cy="5081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71616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20" name="Google Shape;120;p33"/>
          <p:cNvSpPr txBox="1">
            <a:spLocks noGrp="1"/>
          </p:cNvSpPr>
          <p:nvPr>
            <p:ph type="body" idx="4"/>
          </p:nvPr>
        </p:nvSpPr>
        <p:spPr>
          <a:xfrm>
            <a:off x="6172200" y="2213113"/>
            <a:ext cx="5183188" cy="397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71616"/>
              </a:buClr>
              <a:buSzPts val="2400"/>
              <a:buChar char="•"/>
              <a:defRPr sz="2400"/>
            </a:lvl1pPr>
            <a:lvl2pPr marL="914400" lvl="1" indent="-3683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2200"/>
              <a:buChar char="•"/>
              <a:defRPr sz="2200"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1" name="Google Shape;121;p3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2" name="Google Shape;122;p3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3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24" name="Google Shape;124;p33"/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9538252" cy="8301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161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125" name="Google Shape;125;p33" descr="A picture containing light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914882" y="365125"/>
            <a:ext cx="877836" cy="83012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26" name="Google Shape;126;p33"/>
          <p:cNvCxnSpPr/>
          <p:nvPr/>
        </p:nvCxnSpPr>
        <p:spPr>
          <a:xfrm>
            <a:off x="828261" y="1221757"/>
            <a:ext cx="10515600" cy="0"/>
          </a:xfrm>
          <a:prstGeom prst="straightConnector1">
            <a:avLst/>
          </a:prstGeom>
          <a:noFill/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lumns_with picture">
  <p:cSld name="Two columns_with picture"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3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9" name="Google Shape;129;p3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0" name="Google Shape;130;p3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31" name="Google Shape;131;p34"/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9538252" cy="8301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161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132" name="Google Shape;132;p34" descr="A picture containing light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914882" y="365125"/>
            <a:ext cx="877836" cy="83012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33" name="Google Shape;133;p34"/>
          <p:cNvCxnSpPr/>
          <p:nvPr/>
        </p:nvCxnSpPr>
        <p:spPr>
          <a:xfrm>
            <a:off x="828261" y="1221757"/>
            <a:ext cx="10515600" cy="0"/>
          </a:xfrm>
          <a:prstGeom prst="straightConnector1">
            <a:avLst/>
          </a:prstGeom>
          <a:noFill/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34" name="Google Shape;134;p34"/>
          <p:cNvSpPr txBox="1">
            <a:spLocks noGrp="1"/>
          </p:cNvSpPr>
          <p:nvPr>
            <p:ph type="body" idx="1"/>
          </p:nvPr>
        </p:nvSpPr>
        <p:spPr>
          <a:xfrm>
            <a:off x="838200" y="1590260"/>
            <a:ext cx="3145016" cy="45867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71616"/>
              </a:buClr>
              <a:buSzPts val="2400"/>
              <a:buChar char="•"/>
              <a:defRPr sz="2400"/>
            </a:lvl1pPr>
            <a:lvl2pPr marL="914400" lvl="1" indent="-3683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2200"/>
              <a:buChar char="•"/>
              <a:defRPr sz="2200"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5" name="Google Shape;135;p34"/>
          <p:cNvSpPr txBox="1">
            <a:spLocks noGrp="1"/>
          </p:cNvSpPr>
          <p:nvPr>
            <p:ph type="body" idx="2"/>
          </p:nvPr>
        </p:nvSpPr>
        <p:spPr>
          <a:xfrm>
            <a:off x="4495800" y="1587086"/>
            <a:ext cx="3145016" cy="45867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71616"/>
              </a:buClr>
              <a:buSzPts val="2400"/>
              <a:buChar char="•"/>
              <a:defRPr sz="2400"/>
            </a:lvl1pPr>
            <a:lvl2pPr marL="914400" lvl="1" indent="-3683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2200"/>
              <a:buChar char="•"/>
              <a:defRPr sz="2200"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6" name="Google Shape;136;p34"/>
          <p:cNvSpPr>
            <a:spLocks noGrp="1"/>
          </p:cNvSpPr>
          <p:nvPr>
            <p:ph type="pic" idx="3"/>
          </p:nvPr>
        </p:nvSpPr>
        <p:spPr>
          <a:xfrm>
            <a:off x="8153399" y="1587086"/>
            <a:ext cx="3148595" cy="458670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ree columns">
  <p:cSld name="Three columns"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35"/>
          <p:cNvSpPr txBox="1">
            <a:spLocks noGrp="1"/>
          </p:cNvSpPr>
          <p:nvPr>
            <p:ph type="body" idx="1"/>
          </p:nvPr>
        </p:nvSpPr>
        <p:spPr>
          <a:xfrm>
            <a:off x="990571" y="1709532"/>
            <a:ext cx="3047418" cy="4269643"/>
          </a:xfrm>
          <a:prstGeom prst="rect">
            <a:avLst/>
          </a:prstGeom>
          <a:solidFill>
            <a:schemeClr val="accent5"/>
          </a:solidFill>
          <a:ln w="25400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71616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9" name="Google Shape;139;p3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0" name="Google Shape;140;p3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1" name="Google Shape;141;p3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42" name="Google Shape;142;p35"/>
          <p:cNvSpPr txBox="1">
            <a:spLocks noGrp="1"/>
          </p:cNvSpPr>
          <p:nvPr>
            <p:ph type="body" idx="2"/>
          </p:nvPr>
        </p:nvSpPr>
        <p:spPr>
          <a:xfrm>
            <a:off x="4572291" y="1706357"/>
            <a:ext cx="3047418" cy="4269643"/>
          </a:xfrm>
          <a:prstGeom prst="rect">
            <a:avLst/>
          </a:prstGeom>
          <a:solidFill>
            <a:schemeClr val="accent5"/>
          </a:solidFill>
          <a:ln w="25400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71616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3" name="Google Shape;143;p35"/>
          <p:cNvSpPr txBox="1">
            <a:spLocks noGrp="1"/>
          </p:cNvSpPr>
          <p:nvPr>
            <p:ph type="body" idx="3"/>
          </p:nvPr>
        </p:nvSpPr>
        <p:spPr>
          <a:xfrm>
            <a:off x="8154010" y="1706357"/>
            <a:ext cx="3047418" cy="4269643"/>
          </a:xfrm>
          <a:prstGeom prst="rect">
            <a:avLst/>
          </a:prstGeom>
          <a:solidFill>
            <a:schemeClr val="accent5"/>
          </a:solidFill>
          <a:ln w="25400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71616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4" name="Google Shape;144;p35"/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9538252" cy="8301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161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145" name="Google Shape;145;p35" descr="A picture containing light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914882" y="365125"/>
            <a:ext cx="877836" cy="83012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46" name="Google Shape;146;p35"/>
          <p:cNvCxnSpPr/>
          <p:nvPr/>
        </p:nvCxnSpPr>
        <p:spPr>
          <a:xfrm>
            <a:off x="828261" y="1221757"/>
            <a:ext cx="10515600" cy="0"/>
          </a:xfrm>
          <a:prstGeom prst="straightConnector1">
            <a:avLst/>
          </a:prstGeom>
          <a:noFill/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ix pictures">
  <p:cSld name="Six pictures"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3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9" name="Google Shape;149;p3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0" name="Google Shape;150;p3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51" name="Google Shape;151;p36"/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9538252" cy="8301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161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152" name="Google Shape;152;p36" descr="A picture containing light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914882" y="365125"/>
            <a:ext cx="877836" cy="83012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53" name="Google Shape;153;p36"/>
          <p:cNvCxnSpPr/>
          <p:nvPr/>
        </p:nvCxnSpPr>
        <p:spPr>
          <a:xfrm>
            <a:off x="828261" y="1221757"/>
            <a:ext cx="10515600" cy="0"/>
          </a:xfrm>
          <a:prstGeom prst="straightConnector1">
            <a:avLst/>
          </a:prstGeom>
          <a:noFill/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54" name="Google Shape;154;p36"/>
          <p:cNvSpPr>
            <a:spLocks noGrp="1"/>
          </p:cNvSpPr>
          <p:nvPr>
            <p:ph type="pic" idx="2"/>
          </p:nvPr>
        </p:nvSpPr>
        <p:spPr>
          <a:xfrm>
            <a:off x="859397" y="1557868"/>
            <a:ext cx="3080368" cy="186779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</p:sp>
      <p:sp>
        <p:nvSpPr>
          <p:cNvPr id="155" name="Google Shape;155;p36"/>
          <p:cNvSpPr>
            <a:spLocks noGrp="1"/>
          </p:cNvSpPr>
          <p:nvPr>
            <p:ph type="pic" idx="3"/>
          </p:nvPr>
        </p:nvSpPr>
        <p:spPr>
          <a:xfrm>
            <a:off x="859397" y="3995264"/>
            <a:ext cx="3080368" cy="186779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</p:sp>
      <p:sp>
        <p:nvSpPr>
          <p:cNvPr id="156" name="Google Shape;156;p36"/>
          <p:cNvSpPr txBox="1">
            <a:spLocks noGrp="1"/>
          </p:cNvSpPr>
          <p:nvPr>
            <p:ph type="body" idx="1"/>
          </p:nvPr>
        </p:nvSpPr>
        <p:spPr>
          <a:xfrm>
            <a:off x="848140" y="3486702"/>
            <a:ext cx="3090307" cy="301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71616"/>
              </a:buClr>
              <a:buSzPts val="1200"/>
              <a:buNone/>
              <a:defRPr sz="12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57" name="Google Shape;157;p36"/>
          <p:cNvSpPr txBox="1">
            <a:spLocks noGrp="1"/>
          </p:cNvSpPr>
          <p:nvPr>
            <p:ph type="body" idx="4"/>
          </p:nvPr>
        </p:nvSpPr>
        <p:spPr>
          <a:xfrm>
            <a:off x="848139" y="5930290"/>
            <a:ext cx="3090307" cy="301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71616"/>
              </a:buClr>
              <a:buSzPts val="1200"/>
              <a:buNone/>
              <a:defRPr sz="12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58" name="Google Shape;158;p36"/>
          <p:cNvSpPr>
            <a:spLocks noGrp="1"/>
          </p:cNvSpPr>
          <p:nvPr>
            <p:ph type="pic" idx="5"/>
          </p:nvPr>
        </p:nvSpPr>
        <p:spPr>
          <a:xfrm>
            <a:off x="4567073" y="1557868"/>
            <a:ext cx="3080368" cy="186779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</p:sp>
      <p:sp>
        <p:nvSpPr>
          <p:cNvPr id="159" name="Google Shape;159;p36"/>
          <p:cNvSpPr>
            <a:spLocks noGrp="1"/>
          </p:cNvSpPr>
          <p:nvPr>
            <p:ph type="pic" idx="6"/>
          </p:nvPr>
        </p:nvSpPr>
        <p:spPr>
          <a:xfrm>
            <a:off x="4567073" y="3995264"/>
            <a:ext cx="3080368" cy="186779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</p:sp>
      <p:sp>
        <p:nvSpPr>
          <p:cNvPr id="160" name="Google Shape;160;p36"/>
          <p:cNvSpPr txBox="1">
            <a:spLocks noGrp="1"/>
          </p:cNvSpPr>
          <p:nvPr>
            <p:ph type="body" idx="7"/>
          </p:nvPr>
        </p:nvSpPr>
        <p:spPr>
          <a:xfrm>
            <a:off x="4555816" y="3486702"/>
            <a:ext cx="3090308" cy="301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71616"/>
              </a:buClr>
              <a:buSzPts val="1200"/>
              <a:buNone/>
              <a:defRPr sz="12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61" name="Google Shape;161;p36"/>
          <p:cNvSpPr txBox="1">
            <a:spLocks noGrp="1"/>
          </p:cNvSpPr>
          <p:nvPr>
            <p:ph type="body" idx="8"/>
          </p:nvPr>
        </p:nvSpPr>
        <p:spPr>
          <a:xfrm>
            <a:off x="4555815" y="5930290"/>
            <a:ext cx="3090308" cy="301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71616"/>
              </a:buClr>
              <a:buSzPts val="1200"/>
              <a:buNone/>
              <a:defRPr sz="12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62" name="Google Shape;162;p36"/>
          <p:cNvSpPr>
            <a:spLocks noGrp="1"/>
          </p:cNvSpPr>
          <p:nvPr>
            <p:ph type="pic" idx="9"/>
          </p:nvPr>
        </p:nvSpPr>
        <p:spPr>
          <a:xfrm>
            <a:off x="8263491" y="1557868"/>
            <a:ext cx="3080368" cy="186779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</p:sp>
      <p:sp>
        <p:nvSpPr>
          <p:cNvPr id="163" name="Google Shape;163;p36"/>
          <p:cNvSpPr>
            <a:spLocks noGrp="1"/>
          </p:cNvSpPr>
          <p:nvPr>
            <p:ph type="pic" idx="13"/>
          </p:nvPr>
        </p:nvSpPr>
        <p:spPr>
          <a:xfrm>
            <a:off x="8263491" y="3995264"/>
            <a:ext cx="3080368" cy="186779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</p:sp>
      <p:sp>
        <p:nvSpPr>
          <p:cNvPr id="164" name="Google Shape;164;p36"/>
          <p:cNvSpPr txBox="1">
            <a:spLocks noGrp="1"/>
          </p:cNvSpPr>
          <p:nvPr>
            <p:ph type="body" idx="14"/>
          </p:nvPr>
        </p:nvSpPr>
        <p:spPr>
          <a:xfrm>
            <a:off x="8263492" y="3509517"/>
            <a:ext cx="3090308" cy="301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71616"/>
              </a:buClr>
              <a:buSzPts val="1200"/>
              <a:buNone/>
              <a:defRPr sz="12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65" name="Google Shape;165;p36"/>
          <p:cNvSpPr txBox="1">
            <a:spLocks noGrp="1"/>
          </p:cNvSpPr>
          <p:nvPr>
            <p:ph type="body" idx="15"/>
          </p:nvPr>
        </p:nvSpPr>
        <p:spPr>
          <a:xfrm>
            <a:off x="8263491" y="5953105"/>
            <a:ext cx="3090308" cy="301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71616"/>
              </a:buClr>
              <a:buSzPts val="1200"/>
              <a:buNone/>
              <a:defRPr sz="12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_with video">
  <p:cSld name="Title_with video"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3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8" name="Google Shape;168;p3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9" name="Google Shape;169;p3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70" name="Google Shape;170;p37" descr="A picture containing light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914882" y="365125"/>
            <a:ext cx="877836" cy="830128"/>
          </a:xfrm>
          <a:prstGeom prst="rect">
            <a:avLst/>
          </a:prstGeom>
          <a:noFill/>
          <a:ln>
            <a:noFill/>
          </a:ln>
        </p:spPr>
      </p:pic>
      <p:sp>
        <p:nvSpPr>
          <p:cNvPr id="171" name="Google Shape;171;p37"/>
          <p:cNvSpPr>
            <a:spLocks noGrp="1"/>
          </p:cNvSpPr>
          <p:nvPr>
            <p:ph type="media" idx="2"/>
          </p:nvPr>
        </p:nvSpPr>
        <p:spPr>
          <a:xfrm>
            <a:off x="838200" y="1565345"/>
            <a:ext cx="7772400" cy="4420913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71616"/>
              </a:buClr>
              <a:buSzPts val="2800"/>
              <a:buFont typeface="Lato"/>
              <a:buChar char="•"/>
              <a:defRPr sz="2800" b="0" i="0" u="none" strike="noStrike" cap="none">
                <a:solidFill>
                  <a:srgbClr val="171616"/>
                </a:solidFill>
                <a:latin typeface="Lato"/>
                <a:ea typeface="Lato"/>
                <a:cs typeface="Lato"/>
                <a:sym typeface="Lato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17161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17161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17161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17161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2" name="Google Shape;172;p37"/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9538252" cy="8301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161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73" name="Google Shape;173;p37"/>
          <p:cNvCxnSpPr/>
          <p:nvPr/>
        </p:nvCxnSpPr>
        <p:spPr>
          <a:xfrm>
            <a:off x="828261" y="1221757"/>
            <a:ext cx="10515600" cy="0"/>
          </a:xfrm>
          <a:prstGeom prst="straightConnector1">
            <a:avLst/>
          </a:prstGeom>
          <a:noFill/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ullscreen_picture">
  <p:cSld name="Fullscreen_picture"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3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6" name="Google Shape;176;p3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7" name="Google Shape;177;p3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78" name="Google Shape;178;p38" descr="A picture containing light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914882" y="365125"/>
            <a:ext cx="877836" cy="830128"/>
          </a:xfrm>
          <a:prstGeom prst="rect">
            <a:avLst/>
          </a:prstGeom>
          <a:noFill/>
          <a:ln>
            <a:noFill/>
          </a:ln>
        </p:spPr>
      </p:pic>
      <p:sp>
        <p:nvSpPr>
          <p:cNvPr id="179" name="Google Shape;179;p38"/>
          <p:cNvSpPr>
            <a:spLocks noGrp="1"/>
          </p:cNvSpPr>
          <p:nvPr>
            <p:ph type="pic" idx="2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ullscreen_video">
  <p:cSld name="Fullscreen_video"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3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2" name="Google Shape;182;p3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3" name="Google Shape;183;p3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84" name="Google Shape;184;p39" descr="A picture containing light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914882" y="365125"/>
            <a:ext cx="877836" cy="830128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Google Shape;185;p39"/>
          <p:cNvSpPr>
            <a:spLocks noGrp="1"/>
          </p:cNvSpPr>
          <p:nvPr>
            <p:ph type="media" idx="2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71616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17161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17161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17161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17161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17161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">
  <p:cSld name="One column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25"/>
          <p:cNvSpPr txBox="1">
            <a:spLocks noGrp="1"/>
          </p:cNvSpPr>
          <p:nvPr>
            <p:ph type="body" idx="1"/>
          </p:nvPr>
        </p:nvSpPr>
        <p:spPr>
          <a:xfrm>
            <a:off x="838200" y="1486801"/>
            <a:ext cx="10515600" cy="46901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71616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5" name="Google Shape;25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8" name="Google Shape;28;p25"/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9538252" cy="8301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161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29" name="Google Shape;29;p25" descr="A picture containing light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914882" y="365125"/>
            <a:ext cx="877836" cy="83012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0" name="Google Shape;30;p25"/>
          <p:cNvCxnSpPr/>
          <p:nvPr/>
        </p:nvCxnSpPr>
        <p:spPr>
          <a:xfrm>
            <a:off x="828261" y="1221757"/>
            <a:ext cx="10515600" cy="0"/>
          </a:xfrm>
          <a:prstGeom prst="straightConnector1">
            <a:avLst/>
          </a:prstGeom>
          <a:noFill/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_with our host unis">
  <p:cSld name="One column_with our host unis"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4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8" name="Google Shape;188;p4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9" name="Google Shape;189;p4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90" name="Google Shape;190;p40"/>
          <p:cNvSpPr txBox="1">
            <a:spLocks noGrp="1"/>
          </p:cNvSpPr>
          <p:nvPr>
            <p:ph type="body" idx="1"/>
          </p:nvPr>
        </p:nvSpPr>
        <p:spPr>
          <a:xfrm>
            <a:off x="838200" y="1620455"/>
            <a:ext cx="10515600" cy="45565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71616"/>
              </a:buClr>
              <a:buSzPts val="2800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cxnSp>
        <p:nvCxnSpPr>
          <p:cNvPr id="191" name="Google Shape;191;p40"/>
          <p:cNvCxnSpPr/>
          <p:nvPr/>
        </p:nvCxnSpPr>
        <p:spPr>
          <a:xfrm>
            <a:off x="778709" y="1395378"/>
            <a:ext cx="10515600" cy="0"/>
          </a:xfrm>
          <a:prstGeom prst="straightConnector1">
            <a:avLst/>
          </a:prstGeom>
          <a:noFill/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192" name="Google Shape;192;p40" descr="A picture containing food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295767" y="486408"/>
            <a:ext cx="3058033" cy="768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3" name="Google Shape;193;p40" descr="A close up of a logo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78709" y="486408"/>
            <a:ext cx="3605531" cy="78342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94" name="Google Shape;194;p40"/>
          <p:cNvCxnSpPr/>
          <p:nvPr/>
        </p:nvCxnSpPr>
        <p:spPr>
          <a:xfrm rot="10800000">
            <a:off x="0" y="6811702"/>
            <a:ext cx="12192000" cy="0"/>
          </a:xfrm>
          <a:prstGeom prst="straightConnector1">
            <a:avLst/>
          </a:prstGeom>
          <a:noFill/>
          <a:ln w="1016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Rubrik och innehåll" type="obj">
  <p:cSld name="OBJECT"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g294cd25aee0_0_71"/>
          <p:cNvSpPr txBox="1">
            <a:spLocks noGrp="1"/>
          </p:cNvSpPr>
          <p:nvPr>
            <p:ph type="title"/>
          </p:nvPr>
        </p:nvSpPr>
        <p:spPr>
          <a:xfrm>
            <a:off x="2029307" y="207284"/>
            <a:ext cx="7250100" cy="6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R="0"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 i="0" u="none" strike="noStrike" cap="none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9pPr>
          </a:lstStyle>
          <a:p>
            <a:endParaRPr/>
          </a:p>
        </p:txBody>
      </p:sp>
      <p:sp>
        <p:nvSpPr>
          <p:cNvPr id="197" name="Google Shape;197;g294cd25aee0_0_71"/>
          <p:cNvSpPr txBox="1">
            <a:spLocks noGrp="1"/>
          </p:cNvSpPr>
          <p:nvPr>
            <p:ph type="body" idx="1"/>
          </p:nvPr>
        </p:nvSpPr>
        <p:spPr>
          <a:xfrm>
            <a:off x="410515" y="1173870"/>
            <a:ext cx="11391900" cy="495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4000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700"/>
              <a:buChar char="•"/>
              <a:defRPr sz="2700" i="0" u="none" strike="noStrike" cap="none">
                <a:solidFill>
                  <a:schemeClr val="dk1"/>
                </a:solidFill>
              </a:defRPr>
            </a:lvl1pPr>
            <a:lvl2pPr marL="914400" marR="0" lvl="1" indent="-4000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700"/>
              <a:buChar char="–"/>
              <a:defRPr sz="2700" i="0" u="none" strike="noStrike" cap="none">
                <a:solidFill>
                  <a:schemeClr val="dk1"/>
                </a:solidFill>
              </a:defRPr>
            </a:lvl2pPr>
            <a:lvl3pPr marL="1371600" marR="0" lvl="2" indent="-4000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700"/>
              <a:buChar char="•"/>
              <a:defRPr sz="2700" i="0" u="none" strike="noStrike" cap="none">
                <a:solidFill>
                  <a:schemeClr val="dk1"/>
                </a:solidFill>
              </a:defRPr>
            </a:lvl3pPr>
            <a:lvl4pPr marL="1828800" marR="0" lvl="3" indent="-4000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700"/>
              <a:buChar char="–"/>
              <a:defRPr sz="2700" i="0" u="none" strike="noStrike" cap="none">
                <a:solidFill>
                  <a:schemeClr val="dk1"/>
                </a:solidFill>
              </a:defRPr>
            </a:lvl4pPr>
            <a:lvl5pPr marL="2286000" marR="0" lvl="4" indent="-4000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700"/>
              <a:buChar char="»"/>
              <a:defRPr sz="2700" i="0" u="none" strike="noStrike" cap="none">
                <a:solidFill>
                  <a:schemeClr val="dk1"/>
                </a:solidFill>
              </a:defRPr>
            </a:lvl5pPr>
            <a:lvl6pPr marL="2743200" marR="0" lvl="5" indent="-4000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700"/>
              <a:buChar char="•"/>
              <a:defRPr sz="2700" i="0" u="none" strike="noStrike" cap="none">
                <a:solidFill>
                  <a:schemeClr val="dk1"/>
                </a:solidFill>
              </a:defRPr>
            </a:lvl6pPr>
            <a:lvl7pPr marL="3200400" marR="0" lvl="6" indent="-4000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700"/>
              <a:buChar char="•"/>
              <a:defRPr sz="2700" i="0" u="none" strike="noStrike" cap="none">
                <a:solidFill>
                  <a:schemeClr val="dk1"/>
                </a:solidFill>
              </a:defRPr>
            </a:lvl7pPr>
            <a:lvl8pPr marL="3657600" marR="0" lvl="7" indent="-4000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700"/>
              <a:buChar char="•"/>
              <a:defRPr sz="2700" i="0" u="none" strike="noStrike" cap="none">
                <a:solidFill>
                  <a:schemeClr val="dk1"/>
                </a:solidFill>
              </a:defRPr>
            </a:lvl8pPr>
            <a:lvl9pPr marL="4114800" marR="0" lvl="8" indent="-4000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700"/>
              <a:buChar char="•"/>
              <a:defRPr sz="2700" i="0" u="none" strike="noStrike" cap="none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98" name="Google Shape;198;g294cd25aee0_0_71"/>
          <p:cNvSpPr txBox="1">
            <a:spLocks noGrp="1"/>
          </p:cNvSpPr>
          <p:nvPr>
            <p:ph type="ftr" idx="11"/>
          </p:nvPr>
        </p:nvSpPr>
        <p:spPr>
          <a:xfrm>
            <a:off x="4165600" y="6356350"/>
            <a:ext cx="38607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dast rubrik 1">
  <p:cSld name="Endast rubrik"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g295a1bdf63b_6_45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 sz="16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1" name="Google Shape;201;g295a1bdf63b_6_45"/>
          <p:cNvSpPr txBox="1">
            <a:spLocks noGrp="1"/>
          </p:cNvSpPr>
          <p:nvPr>
            <p:ph type="title"/>
          </p:nvPr>
        </p:nvSpPr>
        <p:spPr>
          <a:xfrm>
            <a:off x="2116667" y="206400"/>
            <a:ext cx="7112000" cy="63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0000" rIns="0" bIns="0" anchor="t" anchorCtr="0">
            <a:noAutofit/>
          </a:bodyPr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 sz="24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">
  <p:cSld name="One column"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19"/>
          <p:cNvSpPr txBox="1">
            <a:spLocks noGrp="1"/>
          </p:cNvSpPr>
          <p:nvPr>
            <p:ph type="body" idx="1"/>
          </p:nvPr>
        </p:nvSpPr>
        <p:spPr>
          <a:xfrm>
            <a:off x="838200" y="1486801"/>
            <a:ext cx="10515600" cy="469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925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rgbClr val="171616"/>
              </a:buClr>
              <a:buSzPts val="1900"/>
              <a:buFont typeface="Lato"/>
              <a:buChar char="•"/>
              <a:defRPr>
                <a:latin typeface="Lato"/>
                <a:ea typeface="Lato"/>
                <a:cs typeface="Lato"/>
                <a:sym typeface="Lato"/>
              </a:defRPr>
            </a:lvl1pPr>
            <a:lvl2pPr marL="914400" lvl="1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900"/>
              <a:buFont typeface="Lato"/>
              <a:buChar char="•"/>
              <a:defRPr>
                <a:latin typeface="Lato"/>
                <a:ea typeface="Lato"/>
                <a:cs typeface="Lato"/>
                <a:sym typeface="Lato"/>
              </a:defRPr>
            </a:lvl2pPr>
            <a:lvl3pPr marL="1371600" lvl="2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900"/>
              <a:buFont typeface="Lato"/>
              <a:buChar char="•"/>
              <a:defRPr>
                <a:latin typeface="Lato"/>
                <a:ea typeface="Lato"/>
                <a:cs typeface="Lato"/>
                <a:sym typeface="Lato"/>
              </a:defRPr>
            </a:lvl3pPr>
            <a:lvl4pPr marL="1828800" lvl="3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900"/>
              <a:buFont typeface="Lato"/>
              <a:buChar char="•"/>
              <a:defRPr>
                <a:latin typeface="Lato"/>
                <a:ea typeface="Lato"/>
                <a:cs typeface="Lato"/>
                <a:sym typeface="Lato"/>
              </a:defRPr>
            </a:lvl4pPr>
            <a:lvl5pPr marL="2286000" lvl="4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900"/>
              <a:buFont typeface="Lato"/>
              <a:buChar char="•"/>
              <a:defRPr>
                <a:latin typeface="Lato"/>
                <a:ea typeface="Lato"/>
                <a:cs typeface="Lato"/>
                <a:sym typeface="Lato"/>
              </a:defRPr>
            </a:lvl5pPr>
            <a:lvl6pPr marL="2743200" lvl="5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Lato"/>
              <a:buChar char="•"/>
              <a:defRPr>
                <a:latin typeface="Lato"/>
                <a:ea typeface="Lato"/>
                <a:cs typeface="Lato"/>
                <a:sym typeface="Lato"/>
              </a:defRPr>
            </a:lvl6pPr>
            <a:lvl7pPr marL="3200400" lvl="6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Lato"/>
              <a:buChar char="•"/>
              <a:defRPr>
                <a:latin typeface="Lato"/>
                <a:ea typeface="Lato"/>
                <a:cs typeface="Lato"/>
                <a:sym typeface="Lato"/>
              </a:defRPr>
            </a:lvl7pPr>
            <a:lvl8pPr marL="3657600" lvl="7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Lato"/>
              <a:buChar char="•"/>
              <a:defRPr>
                <a:latin typeface="Lato"/>
                <a:ea typeface="Lato"/>
                <a:cs typeface="Lato"/>
                <a:sym typeface="Lato"/>
              </a:defRPr>
            </a:lvl8pPr>
            <a:lvl9pPr marL="4114800" lvl="8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Lato"/>
              <a:buChar char="•"/>
              <a:defRPr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210" name="Google Shape;210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211" name="Google Shape;211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212" name="Google Shape;212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13" name="Google Shape;213;p19"/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9538500" cy="8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1616"/>
              </a:buClr>
              <a:buSzPts val="19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pic>
        <p:nvPicPr>
          <p:cNvPr id="214" name="Google Shape;214;p19" descr="A picture containing light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914882" y="365125"/>
            <a:ext cx="877836" cy="83012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15" name="Google Shape;215;p19"/>
          <p:cNvCxnSpPr/>
          <p:nvPr/>
        </p:nvCxnSpPr>
        <p:spPr>
          <a:xfrm>
            <a:off x="828261" y="1221757"/>
            <a:ext cx="10515600" cy="0"/>
          </a:xfrm>
          <a:prstGeom prst="straightConnector1">
            <a:avLst/>
          </a:prstGeom>
          <a:noFill/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om" type="blank">
  <p:cSld name="BLANK"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5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218" name="Google Shape;218;p5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219" name="Google Shape;219;p5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genda_with color 1" type="tx">
  <p:cSld name="TITLE_AND_BODY"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g2473c6213da_0_771"/>
          <p:cNvSpPr txBox="1">
            <a:spLocks noGrp="1"/>
          </p:cNvSpPr>
          <p:nvPr>
            <p:ph type="title"/>
          </p:nvPr>
        </p:nvSpPr>
        <p:spPr>
          <a:xfrm>
            <a:off x="6097587" y="1195253"/>
            <a:ext cx="5256300" cy="91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81717"/>
              </a:buClr>
              <a:buSzPts val="3200"/>
              <a:buFont typeface="Arial"/>
              <a:buNone/>
              <a:defRPr sz="3200"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81717"/>
              </a:buClr>
              <a:buSzPts val="18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81717"/>
              </a:buClr>
              <a:buSzPts val="18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81717"/>
              </a:buClr>
              <a:buSzPts val="18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81717"/>
              </a:buClr>
              <a:buSzPts val="18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81717"/>
              </a:buClr>
              <a:buSzPts val="18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81717"/>
              </a:buClr>
              <a:buSzPts val="18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81717"/>
              </a:buClr>
              <a:buSzPts val="18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81717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222" name="Google Shape;222;g2473c6213da_0_771"/>
          <p:cNvSpPr txBox="1">
            <a:spLocks noGrp="1"/>
          </p:cNvSpPr>
          <p:nvPr>
            <p:ph type="body" idx="1"/>
          </p:nvPr>
        </p:nvSpPr>
        <p:spPr>
          <a:xfrm>
            <a:off x="6097587" y="2226365"/>
            <a:ext cx="5256300" cy="377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lvl="0" indent="-3683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81717"/>
              </a:buClr>
              <a:buSzPts val="2200"/>
              <a:buFont typeface="Lato"/>
              <a:buChar char="•"/>
              <a:defRPr sz="2200">
                <a:latin typeface="Lato"/>
                <a:ea typeface="Lato"/>
                <a:cs typeface="Lato"/>
                <a:sym typeface="Lato"/>
              </a:defRPr>
            </a:lvl1pPr>
            <a:lvl2pPr marL="914400" lvl="1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81717"/>
              </a:buClr>
              <a:buSzPts val="2200"/>
              <a:buFont typeface="Lato"/>
              <a:buNone/>
              <a:defRPr sz="2200">
                <a:latin typeface="Lato"/>
                <a:ea typeface="Lato"/>
                <a:cs typeface="Lato"/>
                <a:sym typeface="Lato"/>
              </a:defRPr>
            </a:lvl2pPr>
            <a:lvl3pPr marL="1371600" lvl="2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81717"/>
              </a:buClr>
              <a:buSzPts val="2200"/>
              <a:buFont typeface="Lato"/>
              <a:buNone/>
              <a:defRPr sz="2200">
                <a:latin typeface="Lato"/>
                <a:ea typeface="Lato"/>
                <a:cs typeface="Lato"/>
                <a:sym typeface="Lato"/>
              </a:defRPr>
            </a:lvl3pPr>
            <a:lvl4pPr marL="1828800" lvl="3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81717"/>
              </a:buClr>
              <a:buSzPts val="2200"/>
              <a:buFont typeface="Lato"/>
              <a:buNone/>
              <a:defRPr sz="2200">
                <a:latin typeface="Lato"/>
                <a:ea typeface="Lato"/>
                <a:cs typeface="Lato"/>
                <a:sym typeface="Lato"/>
              </a:defRPr>
            </a:lvl4pPr>
            <a:lvl5pPr marL="2286000" lvl="4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81717"/>
              </a:buClr>
              <a:buSzPts val="2200"/>
              <a:buFont typeface="Lato"/>
              <a:buNone/>
              <a:defRPr sz="2200">
                <a:latin typeface="Lato"/>
                <a:ea typeface="Lato"/>
                <a:cs typeface="Lato"/>
                <a:sym typeface="Lato"/>
              </a:defRPr>
            </a:lvl5pPr>
            <a:lvl6pPr marL="2743200" lvl="5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81717"/>
              </a:buClr>
              <a:buSzPts val="1800"/>
              <a:buFont typeface="Lato"/>
              <a:buChar char="•"/>
              <a:defRPr>
                <a:latin typeface="Lato"/>
                <a:ea typeface="Lato"/>
                <a:cs typeface="Lato"/>
                <a:sym typeface="Lato"/>
              </a:defRPr>
            </a:lvl6pPr>
            <a:lvl7pPr marL="3200400" lvl="6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81717"/>
              </a:buClr>
              <a:buSzPts val="1800"/>
              <a:buFont typeface="Lato"/>
              <a:buChar char="•"/>
              <a:defRPr>
                <a:latin typeface="Lato"/>
                <a:ea typeface="Lato"/>
                <a:cs typeface="Lato"/>
                <a:sym typeface="Lato"/>
              </a:defRPr>
            </a:lvl7pPr>
            <a:lvl8pPr marL="3657600" lvl="7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81717"/>
              </a:buClr>
              <a:buSzPts val="1800"/>
              <a:buFont typeface="Lato"/>
              <a:buChar char="•"/>
              <a:defRPr>
                <a:latin typeface="Lato"/>
                <a:ea typeface="Lato"/>
                <a:cs typeface="Lato"/>
                <a:sym typeface="Lato"/>
              </a:defRPr>
            </a:lvl8pPr>
            <a:lvl9pPr marL="4114800" lvl="8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81717"/>
              </a:buClr>
              <a:buSzPts val="1800"/>
              <a:buFont typeface="Lato"/>
              <a:buChar char="•"/>
              <a:defRPr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223" name="Google Shape;223;g2473c6213da_0_771"/>
          <p:cNvSpPr/>
          <p:nvPr/>
        </p:nvSpPr>
        <p:spPr>
          <a:xfrm>
            <a:off x="0" y="-1"/>
            <a:ext cx="52563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4" name="Google Shape;224;g2473c6213da_0_771"/>
          <p:cNvSpPr txBox="1">
            <a:spLocks noGrp="1"/>
          </p:cNvSpPr>
          <p:nvPr>
            <p:ph type="sldNum" idx="12"/>
          </p:nvPr>
        </p:nvSpPr>
        <p:spPr>
          <a:xfrm>
            <a:off x="11080144" y="6406785"/>
            <a:ext cx="2736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_no bulletpoints">
  <p:cSld name="One column_no bulletpoints"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22"/>
          <p:cNvSpPr txBox="1">
            <a:spLocks noGrp="1"/>
          </p:cNvSpPr>
          <p:nvPr>
            <p:ph type="body" idx="1"/>
          </p:nvPr>
        </p:nvSpPr>
        <p:spPr>
          <a:xfrm>
            <a:off x="838200" y="1486801"/>
            <a:ext cx="10515600" cy="469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rgbClr val="171616"/>
              </a:buClr>
              <a:buSzPts val="2800"/>
              <a:buFont typeface="Lato"/>
              <a:buNone/>
              <a:defRPr>
                <a:latin typeface="Lato"/>
                <a:ea typeface="Lato"/>
                <a:cs typeface="Lato"/>
                <a:sym typeface="Lato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2400"/>
              <a:buFont typeface="Lato"/>
              <a:buNone/>
              <a:defRPr>
                <a:latin typeface="Lato"/>
                <a:ea typeface="Lato"/>
                <a:cs typeface="Lato"/>
                <a:sym typeface="Lato"/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2000"/>
              <a:buFont typeface="Lato"/>
              <a:buNone/>
              <a:defRPr>
                <a:latin typeface="Lato"/>
                <a:ea typeface="Lato"/>
                <a:cs typeface="Lato"/>
                <a:sym typeface="Lato"/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900"/>
              <a:buFont typeface="Lato"/>
              <a:buNone/>
              <a:defRPr>
                <a:latin typeface="Lato"/>
                <a:ea typeface="Lato"/>
                <a:cs typeface="Lato"/>
                <a:sym typeface="Lato"/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900"/>
              <a:buFont typeface="Lato"/>
              <a:buNone/>
              <a:defRPr>
                <a:latin typeface="Lato"/>
                <a:ea typeface="Lato"/>
                <a:cs typeface="Lato"/>
                <a:sym typeface="Lato"/>
              </a:defRPr>
            </a:lvl5pPr>
            <a:lvl6pPr marL="2743200" lvl="5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Lato"/>
              <a:buChar char="•"/>
              <a:defRPr>
                <a:latin typeface="Lato"/>
                <a:ea typeface="Lato"/>
                <a:cs typeface="Lato"/>
                <a:sym typeface="Lato"/>
              </a:defRPr>
            </a:lvl6pPr>
            <a:lvl7pPr marL="3200400" lvl="6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Lato"/>
              <a:buChar char="•"/>
              <a:defRPr>
                <a:latin typeface="Lato"/>
                <a:ea typeface="Lato"/>
                <a:cs typeface="Lato"/>
                <a:sym typeface="Lato"/>
              </a:defRPr>
            </a:lvl7pPr>
            <a:lvl8pPr marL="3657600" lvl="7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Lato"/>
              <a:buChar char="•"/>
              <a:defRPr>
                <a:latin typeface="Lato"/>
                <a:ea typeface="Lato"/>
                <a:cs typeface="Lato"/>
                <a:sym typeface="Lato"/>
              </a:defRPr>
            </a:lvl8pPr>
            <a:lvl9pPr marL="4114800" lvl="8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Lato"/>
              <a:buChar char="•"/>
              <a:defRPr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227" name="Google Shape;227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228" name="Google Shape;228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229" name="Google Shape;229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30" name="Google Shape;230;p22"/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9538500" cy="8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1616"/>
              </a:buClr>
              <a:buSzPts val="19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pic>
        <p:nvPicPr>
          <p:cNvPr id="231" name="Google Shape;231;p22" descr="A picture containing light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914882" y="365125"/>
            <a:ext cx="877836" cy="83012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32" name="Google Shape;232;p22"/>
          <p:cNvCxnSpPr/>
          <p:nvPr/>
        </p:nvCxnSpPr>
        <p:spPr>
          <a:xfrm>
            <a:off x="828261" y="1221757"/>
            <a:ext cx="10515600" cy="0"/>
          </a:xfrm>
          <a:prstGeom prst="straightConnector1">
            <a:avLst/>
          </a:prstGeom>
          <a:noFill/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genda_with picture">
  <p:cSld name="Agenda_with picture"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21"/>
          <p:cNvSpPr txBox="1">
            <a:spLocks noGrp="1"/>
          </p:cNvSpPr>
          <p:nvPr>
            <p:ph type="title"/>
          </p:nvPr>
        </p:nvSpPr>
        <p:spPr>
          <a:xfrm>
            <a:off x="6097588" y="1195253"/>
            <a:ext cx="5256300" cy="91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1616"/>
              </a:buClr>
              <a:buSzPts val="3200"/>
              <a:buFont typeface="Arial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235" name="Google Shape;235;p21"/>
          <p:cNvSpPr>
            <a:spLocks noGrp="1"/>
          </p:cNvSpPr>
          <p:nvPr>
            <p:ph type="pic" idx="2"/>
          </p:nvPr>
        </p:nvSpPr>
        <p:spPr>
          <a:xfrm>
            <a:off x="0" y="0"/>
            <a:ext cx="52239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</p:sp>
      <p:sp>
        <p:nvSpPr>
          <p:cNvPr id="236" name="Google Shape;236;p21"/>
          <p:cNvSpPr txBox="1">
            <a:spLocks noGrp="1"/>
          </p:cNvSpPr>
          <p:nvPr>
            <p:ph type="body" idx="1"/>
          </p:nvPr>
        </p:nvSpPr>
        <p:spPr>
          <a:xfrm>
            <a:off x="6097588" y="2226365"/>
            <a:ext cx="5256300" cy="377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7465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rgbClr val="171616"/>
              </a:buClr>
              <a:buSzPts val="2300"/>
              <a:buFont typeface="Lato"/>
              <a:buChar char="•"/>
              <a:defRPr sz="2300">
                <a:latin typeface="Lato"/>
                <a:ea typeface="Lato"/>
                <a:cs typeface="Lato"/>
                <a:sym typeface="Lato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500"/>
              <a:buFont typeface="Lato"/>
              <a:buNone/>
              <a:defRPr sz="1500">
                <a:latin typeface="Lato"/>
                <a:ea typeface="Lato"/>
                <a:cs typeface="Lato"/>
                <a:sym typeface="Lato"/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200"/>
              <a:buFont typeface="Lato"/>
              <a:buNone/>
              <a:defRPr sz="1200">
                <a:latin typeface="Lato"/>
                <a:ea typeface="Lato"/>
                <a:cs typeface="Lato"/>
                <a:sym typeface="Lato"/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100"/>
              <a:buFont typeface="Lato"/>
              <a:buNone/>
              <a:defRPr sz="1100">
                <a:latin typeface="Lato"/>
                <a:ea typeface="Lato"/>
                <a:cs typeface="Lato"/>
                <a:sym typeface="Lato"/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100"/>
              <a:buFont typeface="Lato"/>
              <a:buNone/>
              <a:defRPr sz="1100">
                <a:latin typeface="Lato"/>
                <a:ea typeface="Lato"/>
                <a:cs typeface="Lato"/>
                <a:sym typeface="Lato"/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None/>
              <a:defRPr sz="1100">
                <a:latin typeface="Lato"/>
                <a:ea typeface="Lato"/>
                <a:cs typeface="Lato"/>
                <a:sym typeface="Lato"/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None/>
              <a:defRPr sz="1100">
                <a:latin typeface="Lato"/>
                <a:ea typeface="Lato"/>
                <a:cs typeface="Lato"/>
                <a:sym typeface="Lato"/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None/>
              <a:defRPr sz="1100">
                <a:latin typeface="Lato"/>
                <a:ea typeface="Lato"/>
                <a:cs typeface="Lato"/>
                <a:sym typeface="Lato"/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None/>
              <a:defRPr sz="1100"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237" name="Google Shape;237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238" name="Google Shape;238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239" name="Google Shape;239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240" name="Google Shape;240;p21" descr="A picture containing light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914882" y="365125"/>
            <a:ext cx="877836" cy="8301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_without our host unis" type="title">
  <p:cSld name="TITLE"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41"/>
          <p:cNvSpPr txBox="1">
            <a:spLocks noGrp="1"/>
          </p:cNvSpPr>
          <p:nvPr>
            <p:ph type="ctrTitle"/>
          </p:nvPr>
        </p:nvSpPr>
        <p:spPr>
          <a:xfrm>
            <a:off x="1524000" y="1269833"/>
            <a:ext cx="9144000" cy="22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1616"/>
              </a:buClr>
              <a:buSzPts val="6000"/>
              <a:buFont typeface="Arial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243" name="Google Shape;243;p41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rgbClr val="171616"/>
              </a:buClr>
              <a:buSzPts val="2400"/>
              <a:buFont typeface="Lato"/>
              <a:buNone/>
              <a:defRPr sz="2400">
                <a:latin typeface="Lato"/>
                <a:ea typeface="Lato"/>
                <a:cs typeface="Lato"/>
                <a:sym typeface="Lato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2000"/>
              <a:buFont typeface="Lato"/>
              <a:buNone/>
              <a:defRPr sz="2000">
                <a:latin typeface="Lato"/>
                <a:ea typeface="Lato"/>
                <a:cs typeface="Lato"/>
                <a:sym typeface="Lato"/>
              </a:defRPr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900"/>
              <a:buFont typeface="Lato"/>
              <a:buNone/>
              <a:defRPr sz="1900">
                <a:latin typeface="Lato"/>
                <a:ea typeface="Lato"/>
                <a:cs typeface="Lato"/>
                <a:sym typeface="Lato"/>
              </a:defRPr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600"/>
              <a:buFont typeface="Lato"/>
              <a:buNone/>
              <a:defRPr sz="1600">
                <a:latin typeface="Lato"/>
                <a:ea typeface="Lato"/>
                <a:cs typeface="Lato"/>
                <a:sym typeface="Lato"/>
              </a:defRPr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600"/>
              <a:buFont typeface="Lato"/>
              <a:buNone/>
              <a:defRPr sz="1600">
                <a:latin typeface="Lato"/>
                <a:ea typeface="Lato"/>
                <a:cs typeface="Lato"/>
                <a:sym typeface="Lato"/>
              </a:defRPr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Lato"/>
              <a:buNone/>
              <a:defRPr sz="1600">
                <a:latin typeface="Lato"/>
                <a:ea typeface="Lato"/>
                <a:cs typeface="Lato"/>
                <a:sym typeface="Lato"/>
              </a:defRPr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Lato"/>
              <a:buNone/>
              <a:defRPr sz="1600">
                <a:latin typeface="Lato"/>
                <a:ea typeface="Lato"/>
                <a:cs typeface="Lato"/>
                <a:sym typeface="Lato"/>
              </a:defRPr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Lato"/>
              <a:buNone/>
              <a:defRPr sz="1600">
                <a:latin typeface="Lato"/>
                <a:ea typeface="Lato"/>
                <a:cs typeface="Lato"/>
                <a:sym typeface="Lato"/>
              </a:defRPr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Lato"/>
              <a:buNone/>
              <a:defRPr sz="1600"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244" name="Google Shape;244;p4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245" name="Google Shape;245;p4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246" name="Google Shape;246;p4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247" name="Google Shape;247;p41" descr="A close up of a logo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78709" y="486408"/>
            <a:ext cx="3605530" cy="78342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48" name="Google Shape;248;p41"/>
          <p:cNvCxnSpPr/>
          <p:nvPr/>
        </p:nvCxnSpPr>
        <p:spPr>
          <a:xfrm rot="10800000">
            <a:off x="0" y="6811702"/>
            <a:ext cx="12192000" cy="0"/>
          </a:xfrm>
          <a:prstGeom prst="straightConnector1">
            <a:avLst/>
          </a:prstGeom>
          <a:noFill/>
          <a:ln w="1016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_with picture">
  <p:cSld name="One column_with picture"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42"/>
          <p:cNvSpPr txBox="1">
            <a:spLocks noGrp="1"/>
          </p:cNvSpPr>
          <p:nvPr>
            <p:ph type="body" idx="1"/>
          </p:nvPr>
        </p:nvSpPr>
        <p:spPr>
          <a:xfrm>
            <a:off x="838200" y="1590263"/>
            <a:ext cx="3803100" cy="45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925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rgbClr val="171616"/>
              </a:buClr>
              <a:buSzPts val="1900"/>
              <a:buFont typeface="Lato"/>
              <a:buChar char="•"/>
              <a:defRPr>
                <a:latin typeface="Lato"/>
                <a:ea typeface="Lato"/>
                <a:cs typeface="Lato"/>
                <a:sym typeface="Lato"/>
              </a:defRPr>
            </a:lvl1pPr>
            <a:lvl2pPr marL="914400" lvl="1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900"/>
              <a:buFont typeface="Lato"/>
              <a:buChar char="•"/>
              <a:defRPr>
                <a:latin typeface="Lato"/>
                <a:ea typeface="Lato"/>
                <a:cs typeface="Lato"/>
                <a:sym typeface="Lato"/>
              </a:defRPr>
            </a:lvl2pPr>
            <a:lvl3pPr marL="1371600" lvl="2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900"/>
              <a:buFont typeface="Lato"/>
              <a:buChar char="•"/>
              <a:defRPr>
                <a:latin typeface="Lato"/>
                <a:ea typeface="Lato"/>
                <a:cs typeface="Lato"/>
                <a:sym typeface="Lato"/>
              </a:defRPr>
            </a:lvl3pPr>
            <a:lvl4pPr marL="1828800" lvl="3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900"/>
              <a:buFont typeface="Lato"/>
              <a:buChar char="•"/>
              <a:defRPr>
                <a:latin typeface="Lato"/>
                <a:ea typeface="Lato"/>
                <a:cs typeface="Lato"/>
                <a:sym typeface="Lato"/>
              </a:defRPr>
            </a:lvl4pPr>
            <a:lvl5pPr marL="2286000" lvl="4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900"/>
              <a:buFont typeface="Lato"/>
              <a:buChar char="•"/>
              <a:defRPr>
                <a:latin typeface="Lato"/>
                <a:ea typeface="Lato"/>
                <a:cs typeface="Lato"/>
                <a:sym typeface="Lato"/>
              </a:defRPr>
            </a:lvl5pPr>
            <a:lvl6pPr marL="2743200" lvl="5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Lato"/>
              <a:buChar char="•"/>
              <a:defRPr>
                <a:latin typeface="Lato"/>
                <a:ea typeface="Lato"/>
                <a:cs typeface="Lato"/>
                <a:sym typeface="Lato"/>
              </a:defRPr>
            </a:lvl6pPr>
            <a:lvl7pPr marL="3200400" lvl="6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Lato"/>
              <a:buChar char="•"/>
              <a:defRPr>
                <a:latin typeface="Lato"/>
                <a:ea typeface="Lato"/>
                <a:cs typeface="Lato"/>
                <a:sym typeface="Lato"/>
              </a:defRPr>
            </a:lvl7pPr>
            <a:lvl8pPr marL="3657600" lvl="7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Lato"/>
              <a:buChar char="•"/>
              <a:defRPr>
                <a:latin typeface="Lato"/>
                <a:ea typeface="Lato"/>
                <a:cs typeface="Lato"/>
                <a:sym typeface="Lato"/>
              </a:defRPr>
            </a:lvl8pPr>
            <a:lvl9pPr marL="4114800" lvl="8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Lato"/>
              <a:buChar char="•"/>
              <a:defRPr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251" name="Google Shape;251;p4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252" name="Google Shape;252;p4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253" name="Google Shape;253;p4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54" name="Google Shape;254;p42"/>
          <p:cNvSpPr>
            <a:spLocks noGrp="1"/>
          </p:cNvSpPr>
          <p:nvPr>
            <p:ph type="pic" idx="2"/>
          </p:nvPr>
        </p:nvSpPr>
        <p:spPr>
          <a:xfrm>
            <a:off x="4849792" y="1590262"/>
            <a:ext cx="6504000" cy="45867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</p:sp>
      <p:sp>
        <p:nvSpPr>
          <p:cNvPr id="255" name="Google Shape;255;p42"/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9538500" cy="8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1616"/>
              </a:buClr>
              <a:buSzPts val="19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cxnSp>
        <p:nvCxnSpPr>
          <p:cNvPr id="256" name="Google Shape;256;p42"/>
          <p:cNvCxnSpPr/>
          <p:nvPr/>
        </p:nvCxnSpPr>
        <p:spPr>
          <a:xfrm>
            <a:off x="828261" y="1221757"/>
            <a:ext cx="10515600" cy="0"/>
          </a:xfrm>
          <a:prstGeom prst="straightConnector1">
            <a:avLst/>
          </a:prstGeom>
          <a:noFill/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257" name="Google Shape;257;p42" descr="A picture containing light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914882" y="365125"/>
            <a:ext cx="877836" cy="8301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_with picture">
  <p:cSld name="One column_with picture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20"/>
          <p:cNvSpPr txBox="1">
            <a:spLocks noGrp="1"/>
          </p:cNvSpPr>
          <p:nvPr>
            <p:ph type="body" idx="1"/>
          </p:nvPr>
        </p:nvSpPr>
        <p:spPr>
          <a:xfrm>
            <a:off x="838200" y="1590263"/>
            <a:ext cx="3803247" cy="45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71616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6" name="Google Shape;36;p20"/>
          <p:cNvSpPr>
            <a:spLocks noGrp="1"/>
          </p:cNvSpPr>
          <p:nvPr>
            <p:ph type="pic" idx="2"/>
          </p:nvPr>
        </p:nvSpPr>
        <p:spPr>
          <a:xfrm>
            <a:off x="4849792" y="1590262"/>
            <a:ext cx="6504008" cy="458669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</p:sp>
      <p:sp>
        <p:nvSpPr>
          <p:cNvPr id="37" name="Google Shape;37;p20"/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9538252" cy="8301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161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38" name="Google Shape;38;p20"/>
          <p:cNvCxnSpPr/>
          <p:nvPr/>
        </p:nvCxnSpPr>
        <p:spPr>
          <a:xfrm>
            <a:off x="828261" y="1221757"/>
            <a:ext cx="10515600" cy="0"/>
          </a:xfrm>
          <a:prstGeom prst="straightConnector1">
            <a:avLst/>
          </a:prstGeom>
          <a:noFill/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39" name="Google Shape;39;p20" descr="A picture containing light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914882" y="365125"/>
            <a:ext cx="877836" cy="8301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_with picture">
  <p:cSld name="Title_with picture"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4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260" name="Google Shape;260;p4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261" name="Google Shape;261;p4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262" name="Google Shape;262;p43" descr="A picture containing light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914882" y="365125"/>
            <a:ext cx="877836" cy="830128"/>
          </a:xfrm>
          <a:prstGeom prst="rect">
            <a:avLst/>
          </a:prstGeom>
          <a:noFill/>
          <a:ln>
            <a:noFill/>
          </a:ln>
        </p:spPr>
      </p:pic>
      <p:sp>
        <p:nvSpPr>
          <p:cNvPr id="263" name="Google Shape;263;p43"/>
          <p:cNvSpPr>
            <a:spLocks noGrp="1"/>
          </p:cNvSpPr>
          <p:nvPr>
            <p:ph type="pic" idx="2"/>
          </p:nvPr>
        </p:nvSpPr>
        <p:spPr>
          <a:xfrm>
            <a:off x="838200" y="1552092"/>
            <a:ext cx="7772700" cy="44208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</p:sp>
      <p:sp>
        <p:nvSpPr>
          <p:cNvPr id="264" name="Google Shape;264;p43"/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9538500" cy="8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1616"/>
              </a:buClr>
              <a:buSzPts val="19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cxnSp>
        <p:nvCxnSpPr>
          <p:cNvPr id="265" name="Google Shape;265;p43"/>
          <p:cNvCxnSpPr/>
          <p:nvPr/>
        </p:nvCxnSpPr>
        <p:spPr>
          <a:xfrm>
            <a:off x="828261" y="1221757"/>
            <a:ext cx="10515600" cy="0"/>
          </a:xfrm>
          <a:prstGeom prst="straightConnector1">
            <a:avLst/>
          </a:prstGeom>
          <a:noFill/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_with our host unis">
  <p:cSld name="Title_with our host unis"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44"/>
          <p:cNvSpPr txBox="1">
            <a:spLocks noGrp="1"/>
          </p:cNvSpPr>
          <p:nvPr>
            <p:ph type="ctrTitle"/>
          </p:nvPr>
        </p:nvSpPr>
        <p:spPr>
          <a:xfrm>
            <a:off x="1524000" y="1254757"/>
            <a:ext cx="9144000" cy="225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1616"/>
              </a:buClr>
              <a:buSzPts val="6000"/>
              <a:buFont typeface="Arial"/>
              <a:buNone/>
              <a:defRPr sz="6000">
                <a:solidFill>
                  <a:srgbClr val="171616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268" name="Google Shape;268;p44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rgbClr val="171616"/>
              </a:buClr>
              <a:buSzPts val="2400"/>
              <a:buFont typeface="Lato"/>
              <a:buNone/>
              <a:defRPr sz="2400">
                <a:latin typeface="Lato"/>
                <a:ea typeface="Lato"/>
                <a:cs typeface="Lato"/>
                <a:sym typeface="Lato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2000"/>
              <a:buFont typeface="Lato"/>
              <a:buNone/>
              <a:defRPr sz="2000">
                <a:latin typeface="Lato"/>
                <a:ea typeface="Lato"/>
                <a:cs typeface="Lato"/>
                <a:sym typeface="Lato"/>
              </a:defRPr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900"/>
              <a:buFont typeface="Lato"/>
              <a:buNone/>
              <a:defRPr sz="1900">
                <a:latin typeface="Lato"/>
                <a:ea typeface="Lato"/>
                <a:cs typeface="Lato"/>
                <a:sym typeface="Lato"/>
              </a:defRPr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600"/>
              <a:buFont typeface="Lato"/>
              <a:buNone/>
              <a:defRPr sz="1600">
                <a:latin typeface="Lato"/>
                <a:ea typeface="Lato"/>
                <a:cs typeface="Lato"/>
                <a:sym typeface="Lato"/>
              </a:defRPr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600"/>
              <a:buFont typeface="Lato"/>
              <a:buNone/>
              <a:defRPr sz="1600">
                <a:latin typeface="Lato"/>
                <a:ea typeface="Lato"/>
                <a:cs typeface="Lato"/>
                <a:sym typeface="Lato"/>
              </a:defRPr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Lato"/>
              <a:buNone/>
              <a:defRPr sz="1600">
                <a:latin typeface="Lato"/>
                <a:ea typeface="Lato"/>
                <a:cs typeface="Lato"/>
                <a:sym typeface="Lato"/>
              </a:defRPr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Lato"/>
              <a:buNone/>
              <a:defRPr sz="1600">
                <a:latin typeface="Lato"/>
                <a:ea typeface="Lato"/>
                <a:cs typeface="Lato"/>
                <a:sym typeface="Lato"/>
              </a:defRPr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Lato"/>
              <a:buNone/>
              <a:defRPr sz="1600">
                <a:latin typeface="Lato"/>
                <a:ea typeface="Lato"/>
                <a:cs typeface="Lato"/>
                <a:sym typeface="Lato"/>
              </a:defRPr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Lato"/>
              <a:buNone/>
              <a:defRPr sz="1600"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269" name="Google Shape;269;p4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270" name="Google Shape;270;p4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271" name="Google Shape;271;p4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272" name="Google Shape;272;p44" descr="A picture containing food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295767" y="486408"/>
            <a:ext cx="3058036" cy="768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3" name="Google Shape;273;p44" descr="A close up of a logo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78709" y="486408"/>
            <a:ext cx="3605530" cy="78342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74" name="Google Shape;274;p44"/>
          <p:cNvCxnSpPr/>
          <p:nvPr/>
        </p:nvCxnSpPr>
        <p:spPr>
          <a:xfrm rot="10800000">
            <a:off x="0" y="6811702"/>
            <a:ext cx="12192000" cy="0"/>
          </a:xfrm>
          <a:prstGeom prst="straightConnector1">
            <a:avLst/>
          </a:prstGeom>
          <a:noFill/>
          <a:ln w="1016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_lined">
  <p:cSld name="Title_lined"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4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277" name="Google Shape;277;p4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278" name="Google Shape;278;p4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79" name="Google Shape;279;p45"/>
          <p:cNvSpPr txBox="1">
            <a:spLocks noGrp="1"/>
          </p:cNvSpPr>
          <p:nvPr>
            <p:ph type="title"/>
          </p:nvPr>
        </p:nvSpPr>
        <p:spPr>
          <a:xfrm>
            <a:off x="828261" y="1663451"/>
            <a:ext cx="10515600" cy="8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1616"/>
              </a:buClr>
              <a:buSzPts val="3900"/>
              <a:buFont typeface="Arial"/>
              <a:buNone/>
              <a:defRPr sz="39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280" name="Google Shape;280;p45"/>
          <p:cNvSpPr txBox="1">
            <a:spLocks noGrp="1"/>
          </p:cNvSpPr>
          <p:nvPr>
            <p:ph type="body" idx="1"/>
          </p:nvPr>
        </p:nvSpPr>
        <p:spPr>
          <a:xfrm>
            <a:off x="828259" y="2583004"/>
            <a:ext cx="10515600" cy="49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rgbClr val="535353"/>
              </a:buClr>
              <a:buSzPts val="2400"/>
              <a:buFont typeface="Lato"/>
              <a:buNone/>
              <a:defRPr sz="2400">
                <a:solidFill>
                  <a:srgbClr val="535353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500"/>
              <a:buFont typeface="Lato"/>
              <a:buNone/>
              <a:defRPr sz="1500">
                <a:latin typeface="Lato"/>
                <a:ea typeface="Lato"/>
                <a:cs typeface="Lato"/>
                <a:sym typeface="Lato"/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200"/>
              <a:buFont typeface="Lato"/>
              <a:buNone/>
              <a:defRPr sz="1200">
                <a:latin typeface="Lato"/>
                <a:ea typeface="Lato"/>
                <a:cs typeface="Lato"/>
                <a:sym typeface="Lato"/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100"/>
              <a:buFont typeface="Lato"/>
              <a:buNone/>
              <a:defRPr sz="1100">
                <a:latin typeface="Lato"/>
                <a:ea typeface="Lato"/>
                <a:cs typeface="Lato"/>
                <a:sym typeface="Lato"/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100"/>
              <a:buFont typeface="Lato"/>
              <a:buNone/>
              <a:defRPr sz="1100">
                <a:latin typeface="Lato"/>
                <a:ea typeface="Lato"/>
                <a:cs typeface="Lato"/>
                <a:sym typeface="Lato"/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None/>
              <a:defRPr sz="1100">
                <a:latin typeface="Lato"/>
                <a:ea typeface="Lato"/>
                <a:cs typeface="Lato"/>
                <a:sym typeface="Lato"/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None/>
              <a:defRPr sz="1100">
                <a:latin typeface="Lato"/>
                <a:ea typeface="Lato"/>
                <a:cs typeface="Lato"/>
                <a:sym typeface="Lato"/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None/>
              <a:defRPr sz="1100">
                <a:latin typeface="Lato"/>
                <a:ea typeface="Lato"/>
                <a:cs typeface="Lato"/>
                <a:sym typeface="Lato"/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None/>
              <a:defRPr sz="1100"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pic>
        <p:nvPicPr>
          <p:cNvPr id="281" name="Google Shape;281;p45" descr="A close up of a logo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78709" y="486408"/>
            <a:ext cx="3605530" cy="78342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82" name="Google Shape;282;p45"/>
          <p:cNvCxnSpPr/>
          <p:nvPr/>
        </p:nvCxnSpPr>
        <p:spPr>
          <a:xfrm rot="10800000">
            <a:off x="0" y="6811702"/>
            <a:ext cx="12192000" cy="0"/>
          </a:xfrm>
          <a:prstGeom prst="straightConnector1">
            <a:avLst/>
          </a:prstGeom>
          <a:noFill/>
          <a:ln w="1016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283" name="Google Shape;283;p45"/>
          <p:cNvCxnSpPr/>
          <p:nvPr/>
        </p:nvCxnSpPr>
        <p:spPr>
          <a:xfrm>
            <a:off x="778709" y="1476403"/>
            <a:ext cx="10515600" cy="0"/>
          </a:xfrm>
          <a:prstGeom prst="straightConnector1">
            <a:avLst/>
          </a:prstGeom>
          <a:noFill/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section " type="secHead">
  <p:cSld name="SECTION_HEADER">
    <p:bg>
      <p:bgPr>
        <a:solidFill>
          <a:schemeClr val="lt1"/>
        </a:solidFill>
        <a:effectLst/>
      </p:bgPr>
    </p:bg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46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1616"/>
              </a:buClr>
              <a:buSzPts val="4400"/>
              <a:buFont typeface="Arial"/>
              <a:buNone/>
              <a:defRPr sz="4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286" name="Google Shape;286;p46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Lato"/>
              <a:buNone/>
              <a:defRPr sz="2400">
                <a:solidFill>
                  <a:srgbClr val="7F7F7F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Lato"/>
              <a:buNone/>
              <a:defRPr sz="2000">
                <a:solidFill>
                  <a:srgbClr val="888888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900"/>
              <a:buFont typeface="Lato"/>
              <a:buNone/>
              <a:defRPr sz="1900">
                <a:solidFill>
                  <a:srgbClr val="888888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Lato"/>
              <a:buNone/>
              <a:defRPr sz="1600">
                <a:solidFill>
                  <a:srgbClr val="888888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Lato"/>
              <a:buNone/>
              <a:defRPr sz="1600">
                <a:solidFill>
                  <a:srgbClr val="888888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Lato"/>
              <a:buNone/>
              <a:defRPr sz="1600">
                <a:solidFill>
                  <a:srgbClr val="888888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Lato"/>
              <a:buNone/>
              <a:defRPr sz="1600">
                <a:solidFill>
                  <a:srgbClr val="888888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Lato"/>
              <a:buNone/>
              <a:defRPr sz="1600">
                <a:solidFill>
                  <a:srgbClr val="888888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Lato"/>
              <a:buNone/>
              <a:defRPr sz="1600">
                <a:solidFill>
                  <a:srgbClr val="888888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287" name="Google Shape;287;p4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288" name="Google Shape;288;p4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289" name="Google Shape;289;p4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290" name="Google Shape;290;p46" descr="A close up of a logo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78709" y="486408"/>
            <a:ext cx="3605530" cy="78342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91" name="Google Shape;291;p46"/>
          <p:cNvCxnSpPr/>
          <p:nvPr/>
        </p:nvCxnSpPr>
        <p:spPr>
          <a:xfrm rot="10800000">
            <a:off x="0" y="6811702"/>
            <a:ext cx="12192000" cy="0"/>
          </a:xfrm>
          <a:prstGeom prst="straightConnector1">
            <a:avLst/>
          </a:prstGeom>
          <a:noFill/>
          <a:ln w="1016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genda_with color">
  <p:cSld name="Agenda_with color"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47"/>
          <p:cNvSpPr txBox="1">
            <a:spLocks noGrp="1"/>
          </p:cNvSpPr>
          <p:nvPr>
            <p:ph type="title"/>
          </p:nvPr>
        </p:nvSpPr>
        <p:spPr>
          <a:xfrm>
            <a:off x="6097588" y="1195253"/>
            <a:ext cx="5256300" cy="91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1616"/>
              </a:buClr>
              <a:buSzPts val="3200"/>
              <a:buFont typeface="Arial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294" name="Google Shape;294;p47"/>
          <p:cNvSpPr txBox="1">
            <a:spLocks noGrp="1"/>
          </p:cNvSpPr>
          <p:nvPr>
            <p:ph type="body" idx="1"/>
          </p:nvPr>
        </p:nvSpPr>
        <p:spPr>
          <a:xfrm>
            <a:off x="6097588" y="2226365"/>
            <a:ext cx="5256300" cy="377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7465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rgbClr val="171616"/>
              </a:buClr>
              <a:buSzPts val="2300"/>
              <a:buFont typeface="Lato"/>
              <a:buChar char="•"/>
              <a:defRPr sz="2300">
                <a:latin typeface="Lato"/>
                <a:ea typeface="Lato"/>
                <a:cs typeface="Lato"/>
                <a:sym typeface="Lato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500"/>
              <a:buFont typeface="Lato"/>
              <a:buNone/>
              <a:defRPr sz="1500">
                <a:latin typeface="Lato"/>
                <a:ea typeface="Lato"/>
                <a:cs typeface="Lato"/>
                <a:sym typeface="Lato"/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200"/>
              <a:buFont typeface="Lato"/>
              <a:buNone/>
              <a:defRPr sz="1200">
                <a:latin typeface="Lato"/>
                <a:ea typeface="Lato"/>
                <a:cs typeface="Lato"/>
                <a:sym typeface="Lato"/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100"/>
              <a:buFont typeface="Lato"/>
              <a:buNone/>
              <a:defRPr sz="1100">
                <a:latin typeface="Lato"/>
                <a:ea typeface="Lato"/>
                <a:cs typeface="Lato"/>
                <a:sym typeface="Lato"/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100"/>
              <a:buFont typeface="Lato"/>
              <a:buNone/>
              <a:defRPr sz="1100">
                <a:latin typeface="Lato"/>
                <a:ea typeface="Lato"/>
                <a:cs typeface="Lato"/>
                <a:sym typeface="Lato"/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None/>
              <a:defRPr sz="1100">
                <a:latin typeface="Lato"/>
                <a:ea typeface="Lato"/>
                <a:cs typeface="Lato"/>
                <a:sym typeface="Lato"/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None/>
              <a:defRPr sz="1100">
                <a:latin typeface="Lato"/>
                <a:ea typeface="Lato"/>
                <a:cs typeface="Lato"/>
                <a:sym typeface="Lato"/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None/>
              <a:defRPr sz="1100">
                <a:latin typeface="Lato"/>
                <a:ea typeface="Lato"/>
                <a:cs typeface="Lato"/>
                <a:sym typeface="Lato"/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None/>
              <a:defRPr sz="1100"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295" name="Google Shape;295;p4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296" name="Google Shape;296;p4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297" name="Google Shape;297;p4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298" name="Google Shape;298;p47" descr="A picture containing light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914882" y="365125"/>
            <a:ext cx="877836" cy="830128"/>
          </a:xfrm>
          <a:prstGeom prst="rect">
            <a:avLst/>
          </a:prstGeom>
          <a:noFill/>
          <a:ln>
            <a:noFill/>
          </a:ln>
        </p:spPr>
      </p:pic>
      <p:sp>
        <p:nvSpPr>
          <p:cNvPr id="299" name="Google Shape;299;p47"/>
          <p:cNvSpPr/>
          <p:nvPr/>
        </p:nvSpPr>
        <p:spPr>
          <a:xfrm>
            <a:off x="1" y="0"/>
            <a:ext cx="5256300" cy="6858000"/>
          </a:xfrm>
          <a:prstGeom prst="rect">
            <a:avLst/>
          </a:prstGeom>
          <a:solidFill>
            <a:srgbClr val="A7C94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endParaRPr sz="19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_with picture_no bullet points">
  <p:cSld name="One column_with picture_no bullet points"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48"/>
          <p:cNvSpPr txBox="1">
            <a:spLocks noGrp="1"/>
          </p:cNvSpPr>
          <p:nvPr>
            <p:ph type="body" idx="1"/>
          </p:nvPr>
        </p:nvSpPr>
        <p:spPr>
          <a:xfrm>
            <a:off x="838200" y="1590263"/>
            <a:ext cx="3803100" cy="45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rgbClr val="171616"/>
              </a:buClr>
              <a:buSzPts val="2800"/>
              <a:buFont typeface="Lato"/>
              <a:buNone/>
              <a:defRPr>
                <a:latin typeface="Lato"/>
                <a:ea typeface="Lato"/>
                <a:cs typeface="Lato"/>
                <a:sym typeface="Lato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2400"/>
              <a:buFont typeface="Lato"/>
              <a:buNone/>
              <a:defRPr>
                <a:latin typeface="Lato"/>
                <a:ea typeface="Lato"/>
                <a:cs typeface="Lato"/>
                <a:sym typeface="Lato"/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2000"/>
              <a:buFont typeface="Lato"/>
              <a:buNone/>
              <a:defRPr>
                <a:latin typeface="Lato"/>
                <a:ea typeface="Lato"/>
                <a:cs typeface="Lato"/>
                <a:sym typeface="Lato"/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900"/>
              <a:buFont typeface="Lato"/>
              <a:buNone/>
              <a:defRPr>
                <a:latin typeface="Lato"/>
                <a:ea typeface="Lato"/>
                <a:cs typeface="Lato"/>
                <a:sym typeface="Lato"/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900"/>
              <a:buFont typeface="Lato"/>
              <a:buNone/>
              <a:defRPr>
                <a:latin typeface="Lato"/>
                <a:ea typeface="Lato"/>
                <a:cs typeface="Lato"/>
                <a:sym typeface="Lato"/>
              </a:defRPr>
            </a:lvl5pPr>
            <a:lvl6pPr marL="2743200" lvl="5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Lato"/>
              <a:buChar char="•"/>
              <a:defRPr>
                <a:latin typeface="Lato"/>
                <a:ea typeface="Lato"/>
                <a:cs typeface="Lato"/>
                <a:sym typeface="Lato"/>
              </a:defRPr>
            </a:lvl6pPr>
            <a:lvl7pPr marL="3200400" lvl="6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Lato"/>
              <a:buChar char="•"/>
              <a:defRPr>
                <a:latin typeface="Lato"/>
                <a:ea typeface="Lato"/>
                <a:cs typeface="Lato"/>
                <a:sym typeface="Lato"/>
              </a:defRPr>
            </a:lvl7pPr>
            <a:lvl8pPr marL="3657600" lvl="7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Lato"/>
              <a:buChar char="•"/>
              <a:defRPr>
                <a:latin typeface="Lato"/>
                <a:ea typeface="Lato"/>
                <a:cs typeface="Lato"/>
                <a:sym typeface="Lato"/>
              </a:defRPr>
            </a:lvl8pPr>
            <a:lvl9pPr marL="4114800" lvl="8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Lato"/>
              <a:buChar char="•"/>
              <a:defRPr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302" name="Google Shape;302;p4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303" name="Google Shape;303;p4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304" name="Google Shape;304;p4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05" name="Google Shape;305;p48"/>
          <p:cNvSpPr>
            <a:spLocks noGrp="1"/>
          </p:cNvSpPr>
          <p:nvPr>
            <p:ph type="pic" idx="2"/>
          </p:nvPr>
        </p:nvSpPr>
        <p:spPr>
          <a:xfrm>
            <a:off x="4849792" y="1590262"/>
            <a:ext cx="6504000" cy="45867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</p:sp>
      <p:sp>
        <p:nvSpPr>
          <p:cNvPr id="306" name="Google Shape;306;p48"/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9538500" cy="8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1616"/>
              </a:buClr>
              <a:buSzPts val="19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cxnSp>
        <p:nvCxnSpPr>
          <p:cNvPr id="307" name="Google Shape;307;p48"/>
          <p:cNvCxnSpPr/>
          <p:nvPr/>
        </p:nvCxnSpPr>
        <p:spPr>
          <a:xfrm>
            <a:off x="828261" y="1221757"/>
            <a:ext cx="10515600" cy="0"/>
          </a:xfrm>
          <a:prstGeom prst="straightConnector1">
            <a:avLst/>
          </a:prstGeom>
          <a:noFill/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308" name="Google Shape;308;p48" descr="A picture containing light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914882" y="365125"/>
            <a:ext cx="877836" cy="8301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lumns">
  <p:cSld name="Two columns">
    <p:spTree>
      <p:nvGrpSpPr>
        <p:cNvPr id="1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49"/>
          <p:cNvSpPr txBox="1">
            <a:spLocks noGrp="1"/>
          </p:cNvSpPr>
          <p:nvPr>
            <p:ph type="body" idx="1"/>
          </p:nvPr>
        </p:nvSpPr>
        <p:spPr>
          <a:xfrm>
            <a:off x="838200" y="1486801"/>
            <a:ext cx="5181600" cy="469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925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rgbClr val="171616"/>
              </a:buClr>
              <a:buSzPts val="1900"/>
              <a:buFont typeface="Lato"/>
              <a:buChar char="•"/>
              <a:defRPr>
                <a:latin typeface="Lato"/>
                <a:ea typeface="Lato"/>
                <a:cs typeface="Lato"/>
                <a:sym typeface="Lato"/>
              </a:defRPr>
            </a:lvl1pPr>
            <a:lvl2pPr marL="914400" lvl="1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900"/>
              <a:buFont typeface="Lato"/>
              <a:buChar char="•"/>
              <a:defRPr>
                <a:latin typeface="Lato"/>
                <a:ea typeface="Lato"/>
                <a:cs typeface="Lato"/>
                <a:sym typeface="Lato"/>
              </a:defRPr>
            </a:lvl2pPr>
            <a:lvl3pPr marL="1371600" lvl="2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900"/>
              <a:buFont typeface="Lato"/>
              <a:buChar char="•"/>
              <a:defRPr>
                <a:latin typeface="Lato"/>
                <a:ea typeface="Lato"/>
                <a:cs typeface="Lato"/>
                <a:sym typeface="Lato"/>
              </a:defRPr>
            </a:lvl3pPr>
            <a:lvl4pPr marL="1828800" lvl="3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900"/>
              <a:buFont typeface="Lato"/>
              <a:buChar char="•"/>
              <a:defRPr>
                <a:latin typeface="Lato"/>
                <a:ea typeface="Lato"/>
                <a:cs typeface="Lato"/>
                <a:sym typeface="Lato"/>
              </a:defRPr>
            </a:lvl4pPr>
            <a:lvl5pPr marL="2286000" lvl="4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900"/>
              <a:buFont typeface="Lato"/>
              <a:buChar char="•"/>
              <a:defRPr>
                <a:latin typeface="Lato"/>
                <a:ea typeface="Lato"/>
                <a:cs typeface="Lato"/>
                <a:sym typeface="Lato"/>
              </a:defRPr>
            </a:lvl5pPr>
            <a:lvl6pPr marL="2743200" lvl="5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Lato"/>
              <a:buChar char="•"/>
              <a:defRPr>
                <a:latin typeface="Lato"/>
                <a:ea typeface="Lato"/>
                <a:cs typeface="Lato"/>
                <a:sym typeface="Lato"/>
              </a:defRPr>
            </a:lvl6pPr>
            <a:lvl7pPr marL="3200400" lvl="6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Lato"/>
              <a:buChar char="•"/>
              <a:defRPr>
                <a:latin typeface="Lato"/>
                <a:ea typeface="Lato"/>
                <a:cs typeface="Lato"/>
                <a:sym typeface="Lato"/>
              </a:defRPr>
            </a:lvl7pPr>
            <a:lvl8pPr marL="3657600" lvl="7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Lato"/>
              <a:buChar char="•"/>
              <a:defRPr>
                <a:latin typeface="Lato"/>
                <a:ea typeface="Lato"/>
                <a:cs typeface="Lato"/>
                <a:sym typeface="Lato"/>
              </a:defRPr>
            </a:lvl8pPr>
            <a:lvl9pPr marL="4114800" lvl="8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Lato"/>
              <a:buChar char="•"/>
              <a:defRPr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311" name="Google Shape;311;p49"/>
          <p:cNvSpPr txBox="1">
            <a:spLocks noGrp="1"/>
          </p:cNvSpPr>
          <p:nvPr>
            <p:ph type="body" idx="2"/>
          </p:nvPr>
        </p:nvSpPr>
        <p:spPr>
          <a:xfrm>
            <a:off x="6172200" y="1486801"/>
            <a:ext cx="5181600" cy="469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925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rgbClr val="171616"/>
              </a:buClr>
              <a:buSzPts val="1900"/>
              <a:buFont typeface="Lato"/>
              <a:buChar char="•"/>
              <a:defRPr>
                <a:latin typeface="Lato"/>
                <a:ea typeface="Lato"/>
                <a:cs typeface="Lato"/>
                <a:sym typeface="Lato"/>
              </a:defRPr>
            </a:lvl1pPr>
            <a:lvl2pPr marL="914400" lvl="1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900"/>
              <a:buFont typeface="Lato"/>
              <a:buChar char="•"/>
              <a:defRPr>
                <a:latin typeface="Lato"/>
                <a:ea typeface="Lato"/>
                <a:cs typeface="Lato"/>
                <a:sym typeface="Lato"/>
              </a:defRPr>
            </a:lvl2pPr>
            <a:lvl3pPr marL="1371600" lvl="2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900"/>
              <a:buFont typeface="Lato"/>
              <a:buChar char="•"/>
              <a:defRPr>
                <a:latin typeface="Lato"/>
                <a:ea typeface="Lato"/>
                <a:cs typeface="Lato"/>
                <a:sym typeface="Lato"/>
              </a:defRPr>
            </a:lvl3pPr>
            <a:lvl4pPr marL="1828800" lvl="3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900"/>
              <a:buFont typeface="Lato"/>
              <a:buChar char="•"/>
              <a:defRPr>
                <a:latin typeface="Lato"/>
                <a:ea typeface="Lato"/>
                <a:cs typeface="Lato"/>
                <a:sym typeface="Lato"/>
              </a:defRPr>
            </a:lvl4pPr>
            <a:lvl5pPr marL="2286000" lvl="4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900"/>
              <a:buFont typeface="Lato"/>
              <a:buChar char="•"/>
              <a:defRPr>
                <a:latin typeface="Lato"/>
                <a:ea typeface="Lato"/>
                <a:cs typeface="Lato"/>
                <a:sym typeface="Lato"/>
              </a:defRPr>
            </a:lvl5pPr>
            <a:lvl6pPr marL="2743200" lvl="5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Lato"/>
              <a:buChar char="•"/>
              <a:defRPr>
                <a:latin typeface="Lato"/>
                <a:ea typeface="Lato"/>
                <a:cs typeface="Lato"/>
                <a:sym typeface="Lato"/>
              </a:defRPr>
            </a:lvl6pPr>
            <a:lvl7pPr marL="3200400" lvl="6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Lato"/>
              <a:buChar char="•"/>
              <a:defRPr>
                <a:latin typeface="Lato"/>
                <a:ea typeface="Lato"/>
                <a:cs typeface="Lato"/>
                <a:sym typeface="Lato"/>
              </a:defRPr>
            </a:lvl7pPr>
            <a:lvl8pPr marL="3657600" lvl="7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Lato"/>
              <a:buChar char="•"/>
              <a:defRPr>
                <a:latin typeface="Lato"/>
                <a:ea typeface="Lato"/>
                <a:cs typeface="Lato"/>
                <a:sym typeface="Lato"/>
              </a:defRPr>
            </a:lvl8pPr>
            <a:lvl9pPr marL="4114800" lvl="8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Lato"/>
              <a:buChar char="•"/>
              <a:defRPr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312" name="Google Shape;312;p4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313" name="Google Shape;313;p4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314" name="Google Shape;314;p4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15" name="Google Shape;315;p49"/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9538500" cy="8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1616"/>
              </a:buClr>
              <a:buSzPts val="19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pic>
        <p:nvPicPr>
          <p:cNvPr id="316" name="Google Shape;316;p49" descr="A picture containing light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914882" y="365125"/>
            <a:ext cx="877836" cy="83012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17" name="Google Shape;317;p49"/>
          <p:cNvCxnSpPr/>
          <p:nvPr/>
        </p:nvCxnSpPr>
        <p:spPr>
          <a:xfrm>
            <a:off x="828261" y="1221757"/>
            <a:ext cx="10515600" cy="0"/>
          </a:xfrm>
          <a:prstGeom prst="straightConnector1">
            <a:avLst/>
          </a:prstGeom>
          <a:noFill/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>
  <p:cSld name="Comparison"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50"/>
          <p:cNvSpPr txBox="1">
            <a:spLocks noGrp="1"/>
          </p:cNvSpPr>
          <p:nvPr>
            <p:ph type="body" idx="1"/>
          </p:nvPr>
        </p:nvSpPr>
        <p:spPr>
          <a:xfrm>
            <a:off x="839788" y="1596064"/>
            <a:ext cx="5157900" cy="50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rgbClr val="171616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900"/>
              <a:buNone/>
              <a:defRPr sz="19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20" name="Google Shape;320;p50"/>
          <p:cNvSpPr txBox="1">
            <a:spLocks noGrp="1"/>
          </p:cNvSpPr>
          <p:nvPr>
            <p:ph type="body" idx="2"/>
          </p:nvPr>
        </p:nvSpPr>
        <p:spPr>
          <a:xfrm>
            <a:off x="839788" y="2213113"/>
            <a:ext cx="5157900" cy="397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rgbClr val="171616"/>
              </a:buClr>
              <a:buSzPts val="2400"/>
              <a:buChar char="•"/>
              <a:defRPr sz="2400"/>
            </a:lvl1pPr>
            <a:lvl2pPr marL="914400" lvl="1" indent="-3746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2300"/>
              <a:buChar char="•"/>
              <a:defRPr sz="2300"/>
            </a:lvl2pPr>
            <a:lvl3pPr marL="1371600" lvl="2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900"/>
              <a:buChar char="•"/>
              <a:defRPr/>
            </a:lvl3pPr>
            <a:lvl4pPr marL="1828800" lvl="3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900"/>
              <a:buChar char="•"/>
              <a:defRPr/>
            </a:lvl4pPr>
            <a:lvl5pPr marL="2286000" lvl="4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900"/>
              <a:buChar char="•"/>
              <a:defRPr/>
            </a:lvl5pPr>
            <a:lvl6pPr marL="2743200" lvl="5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6pPr>
            <a:lvl7pPr marL="3200400" lvl="6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7pPr>
            <a:lvl8pPr marL="3657600" lvl="7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8pPr>
            <a:lvl9pPr marL="4114800" lvl="8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9pPr>
          </a:lstStyle>
          <a:p>
            <a:endParaRPr/>
          </a:p>
        </p:txBody>
      </p:sp>
      <p:sp>
        <p:nvSpPr>
          <p:cNvPr id="321" name="Google Shape;321;p50"/>
          <p:cNvSpPr txBox="1">
            <a:spLocks noGrp="1"/>
          </p:cNvSpPr>
          <p:nvPr>
            <p:ph type="body" idx="3"/>
          </p:nvPr>
        </p:nvSpPr>
        <p:spPr>
          <a:xfrm>
            <a:off x="6172200" y="1596064"/>
            <a:ext cx="5183100" cy="50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rgbClr val="171616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900"/>
              <a:buNone/>
              <a:defRPr sz="19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22" name="Google Shape;322;p50"/>
          <p:cNvSpPr txBox="1">
            <a:spLocks noGrp="1"/>
          </p:cNvSpPr>
          <p:nvPr>
            <p:ph type="body" idx="4"/>
          </p:nvPr>
        </p:nvSpPr>
        <p:spPr>
          <a:xfrm>
            <a:off x="6172200" y="2213113"/>
            <a:ext cx="5183100" cy="397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rgbClr val="171616"/>
              </a:buClr>
              <a:buSzPts val="2400"/>
              <a:buChar char="•"/>
              <a:defRPr sz="2400"/>
            </a:lvl1pPr>
            <a:lvl2pPr marL="914400" lvl="1" indent="-3746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2300"/>
              <a:buChar char="•"/>
              <a:defRPr sz="2300"/>
            </a:lvl2pPr>
            <a:lvl3pPr marL="1371600" lvl="2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900"/>
              <a:buChar char="•"/>
              <a:defRPr/>
            </a:lvl3pPr>
            <a:lvl4pPr marL="1828800" lvl="3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900"/>
              <a:buChar char="•"/>
              <a:defRPr/>
            </a:lvl4pPr>
            <a:lvl5pPr marL="2286000" lvl="4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900"/>
              <a:buChar char="•"/>
              <a:defRPr/>
            </a:lvl5pPr>
            <a:lvl6pPr marL="2743200" lvl="5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6pPr>
            <a:lvl7pPr marL="3200400" lvl="6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7pPr>
            <a:lvl8pPr marL="3657600" lvl="7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8pPr>
            <a:lvl9pPr marL="4114800" lvl="8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9pPr>
          </a:lstStyle>
          <a:p>
            <a:endParaRPr/>
          </a:p>
        </p:txBody>
      </p:sp>
      <p:sp>
        <p:nvSpPr>
          <p:cNvPr id="323" name="Google Shape;323;p5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324" name="Google Shape;324;p5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325" name="Google Shape;325;p5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26" name="Google Shape;326;p50"/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9538500" cy="8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1616"/>
              </a:buClr>
              <a:buSzPts val="19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pic>
        <p:nvPicPr>
          <p:cNvPr id="327" name="Google Shape;327;p50" descr="A picture containing light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914882" y="365125"/>
            <a:ext cx="877836" cy="83012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28" name="Google Shape;328;p50"/>
          <p:cNvCxnSpPr/>
          <p:nvPr/>
        </p:nvCxnSpPr>
        <p:spPr>
          <a:xfrm>
            <a:off x="828261" y="1221757"/>
            <a:ext cx="10515600" cy="0"/>
          </a:xfrm>
          <a:prstGeom prst="straightConnector1">
            <a:avLst/>
          </a:prstGeom>
          <a:noFill/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lumns_with picture">
  <p:cSld name="Two columns_with picture"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p5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331" name="Google Shape;331;p5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332" name="Google Shape;332;p5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33" name="Google Shape;333;p51"/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9538500" cy="8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1616"/>
              </a:buClr>
              <a:buSzPts val="19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pic>
        <p:nvPicPr>
          <p:cNvPr id="334" name="Google Shape;334;p51" descr="A picture containing light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914882" y="365125"/>
            <a:ext cx="877836" cy="83012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35" name="Google Shape;335;p51"/>
          <p:cNvCxnSpPr/>
          <p:nvPr/>
        </p:nvCxnSpPr>
        <p:spPr>
          <a:xfrm>
            <a:off x="828261" y="1221757"/>
            <a:ext cx="10515600" cy="0"/>
          </a:xfrm>
          <a:prstGeom prst="straightConnector1">
            <a:avLst/>
          </a:prstGeom>
          <a:noFill/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336" name="Google Shape;336;p51"/>
          <p:cNvSpPr txBox="1">
            <a:spLocks noGrp="1"/>
          </p:cNvSpPr>
          <p:nvPr>
            <p:ph type="body" idx="1"/>
          </p:nvPr>
        </p:nvSpPr>
        <p:spPr>
          <a:xfrm>
            <a:off x="838200" y="1590260"/>
            <a:ext cx="3144900" cy="45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rgbClr val="171616"/>
              </a:buClr>
              <a:buSzPts val="2400"/>
              <a:buChar char="•"/>
              <a:defRPr sz="2400"/>
            </a:lvl1pPr>
            <a:lvl2pPr marL="914400" lvl="1" indent="-3746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2300"/>
              <a:buChar char="•"/>
              <a:defRPr sz="2300"/>
            </a:lvl2pPr>
            <a:lvl3pPr marL="1371600" lvl="2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900"/>
              <a:buChar char="•"/>
              <a:defRPr/>
            </a:lvl3pPr>
            <a:lvl4pPr marL="1828800" lvl="3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900"/>
              <a:buChar char="•"/>
              <a:defRPr/>
            </a:lvl4pPr>
            <a:lvl5pPr marL="2286000" lvl="4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900"/>
              <a:buChar char="•"/>
              <a:defRPr/>
            </a:lvl5pPr>
            <a:lvl6pPr marL="2743200" lvl="5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6pPr>
            <a:lvl7pPr marL="3200400" lvl="6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7pPr>
            <a:lvl8pPr marL="3657600" lvl="7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8pPr>
            <a:lvl9pPr marL="4114800" lvl="8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9pPr>
          </a:lstStyle>
          <a:p>
            <a:endParaRPr/>
          </a:p>
        </p:txBody>
      </p:sp>
      <p:sp>
        <p:nvSpPr>
          <p:cNvPr id="337" name="Google Shape;337;p51"/>
          <p:cNvSpPr txBox="1">
            <a:spLocks noGrp="1"/>
          </p:cNvSpPr>
          <p:nvPr>
            <p:ph type="body" idx="2"/>
          </p:nvPr>
        </p:nvSpPr>
        <p:spPr>
          <a:xfrm>
            <a:off x="4495800" y="1587086"/>
            <a:ext cx="3144900" cy="45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rgbClr val="171616"/>
              </a:buClr>
              <a:buSzPts val="2400"/>
              <a:buChar char="•"/>
              <a:defRPr sz="2400"/>
            </a:lvl1pPr>
            <a:lvl2pPr marL="914400" lvl="1" indent="-3746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2300"/>
              <a:buChar char="•"/>
              <a:defRPr sz="2300"/>
            </a:lvl2pPr>
            <a:lvl3pPr marL="1371600" lvl="2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900"/>
              <a:buChar char="•"/>
              <a:defRPr/>
            </a:lvl3pPr>
            <a:lvl4pPr marL="1828800" lvl="3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900"/>
              <a:buChar char="•"/>
              <a:defRPr/>
            </a:lvl4pPr>
            <a:lvl5pPr marL="2286000" lvl="4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900"/>
              <a:buChar char="•"/>
              <a:defRPr/>
            </a:lvl5pPr>
            <a:lvl6pPr marL="2743200" lvl="5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6pPr>
            <a:lvl7pPr marL="3200400" lvl="6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7pPr>
            <a:lvl8pPr marL="3657600" lvl="7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8pPr>
            <a:lvl9pPr marL="4114800" lvl="8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9pPr>
          </a:lstStyle>
          <a:p>
            <a:endParaRPr/>
          </a:p>
        </p:txBody>
      </p:sp>
      <p:sp>
        <p:nvSpPr>
          <p:cNvPr id="338" name="Google Shape;338;p51"/>
          <p:cNvSpPr>
            <a:spLocks noGrp="1"/>
          </p:cNvSpPr>
          <p:nvPr>
            <p:ph type="pic" idx="3"/>
          </p:nvPr>
        </p:nvSpPr>
        <p:spPr>
          <a:xfrm>
            <a:off x="8153399" y="1587086"/>
            <a:ext cx="3148500" cy="45867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ree columns">
  <p:cSld name="Three columns">
    <p:spTree>
      <p:nvGrpSpPr>
        <p:cNvPr id="1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52"/>
          <p:cNvSpPr txBox="1">
            <a:spLocks noGrp="1"/>
          </p:cNvSpPr>
          <p:nvPr>
            <p:ph type="body" idx="1"/>
          </p:nvPr>
        </p:nvSpPr>
        <p:spPr>
          <a:xfrm>
            <a:off x="990571" y="1709532"/>
            <a:ext cx="3047700" cy="4269600"/>
          </a:xfrm>
          <a:prstGeom prst="rect">
            <a:avLst/>
          </a:prstGeom>
          <a:solidFill>
            <a:schemeClr val="accent5"/>
          </a:solidFill>
          <a:ln w="25400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925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rgbClr val="171616"/>
              </a:buClr>
              <a:buSzPts val="1900"/>
              <a:buChar char="•"/>
              <a:defRPr/>
            </a:lvl1pPr>
            <a:lvl2pPr marL="914400" lvl="1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900"/>
              <a:buChar char="•"/>
              <a:defRPr/>
            </a:lvl2pPr>
            <a:lvl3pPr marL="1371600" lvl="2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900"/>
              <a:buChar char="•"/>
              <a:defRPr/>
            </a:lvl3pPr>
            <a:lvl4pPr marL="1828800" lvl="3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900"/>
              <a:buChar char="•"/>
              <a:defRPr/>
            </a:lvl4pPr>
            <a:lvl5pPr marL="2286000" lvl="4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900"/>
              <a:buChar char="•"/>
              <a:defRPr/>
            </a:lvl5pPr>
            <a:lvl6pPr marL="2743200" lvl="5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6pPr>
            <a:lvl7pPr marL="3200400" lvl="6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7pPr>
            <a:lvl8pPr marL="3657600" lvl="7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8pPr>
            <a:lvl9pPr marL="4114800" lvl="8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9pPr>
          </a:lstStyle>
          <a:p>
            <a:endParaRPr/>
          </a:p>
        </p:txBody>
      </p:sp>
      <p:sp>
        <p:nvSpPr>
          <p:cNvPr id="341" name="Google Shape;341;p5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342" name="Google Shape;342;p5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343" name="Google Shape;343;p5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44" name="Google Shape;344;p52"/>
          <p:cNvSpPr txBox="1">
            <a:spLocks noGrp="1"/>
          </p:cNvSpPr>
          <p:nvPr>
            <p:ph type="body" idx="2"/>
          </p:nvPr>
        </p:nvSpPr>
        <p:spPr>
          <a:xfrm>
            <a:off x="4572291" y="1706357"/>
            <a:ext cx="3047700" cy="4269600"/>
          </a:xfrm>
          <a:prstGeom prst="rect">
            <a:avLst/>
          </a:prstGeom>
          <a:solidFill>
            <a:schemeClr val="accent5"/>
          </a:solidFill>
          <a:ln w="25400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925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rgbClr val="171616"/>
              </a:buClr>
              <a:buSzPts val="1900"/>
              <a:buChar char="•"/>
              <a:defRPr/>
            </a:lvl1pPr>
            <a:lvl2pPr marL="914400" lvl="1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900"/>
              <a:buChar char="•"/>
              <a:defRPr/>
            </a:lvl2pPr>
            <a:lvl3pPr marL="1371600" lvl="2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900"/>
              <a:buChar char="•"/>
              <a:defRPr/>
            </a:lvl3pPr>
            <a:lvl4pPr marL="1828800" lvl="3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900"/>
              <a:buChar char="•"/>
              <a:defRPr/>
            </a:lvl4pPr>
            <a:lvl5pPr marL="2286000" lvl="4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900"/>
              <a:buChar char="•"/>
              <a:defRPr/>
            </a:lvl5pPr>
            <a:lvl6pPr marL="2743200" lvl="5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6pPr>
            <a:lvl7pPr marL="3200400" lvl="6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7pPr>
            <a:lvl8pPr marL="3657600" lvl="7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8pPr>
            <a:lvl9pPr marL="4114800" lvl="8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9pPr>
          </a:lstStyle>
          <a:p>
            <a:endParaRPr/>
          </a:p>
        </p:txBody>
      </p:sp>
      <p:sp>
        <p:nvSpPr>
          <p:cNvPr id="345" name="Google Shape;345;p52"/>
          <p:cNvSpPr txBox="1">
            <a:spLocks noGrp="1"/>
          </p:cNvSpPr>
          <p:nvPr>
            <p:ph type="body" idx="3"/>
          </p:nvPr>
        </p:nvSpPr>
        <p:spPr>
          <a:xfrm>
            <a:off x="8154010" y="1706357"/>
            <a:ext cx="3047700" cy="4269600"/>
          </a:xfrm>
          <a:prstGeom prst="rect">
            <a:avLst/>
          </a:prstGeom>
          <a:solidFill>
            <a:schemeClr val="accent5"/>
          </a:solidFill>
          <a:ln w="25400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925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rgbClr val="171616"/>
              </a:buClr>
              <a:buSzPts val="1900"/>
              <a:buChar char="•"/>
              <a:defRPr/>
            </a:lvl1pPr>
            <a:lvl2pPr marL="914400" lvl="1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900"/>
              <a:buChar char="•"/>
              <a:defRPr/>
            </a:lvl2pPr>
            <a:lvl3pPr marL="1371600" lvl="2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900"/>
              <a:buChar char="•"/>
              <a:defRPr/>
            </a:lvl3pPr>
            <a:lvl4pPr marL="1828800" lvl="3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900"/>
              <a:buChar char="•"/>
              <a:defRPr/>
            </a:lvl4pPr>
            <a:lvl5pPr marL="2286000" lvl="4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900"/>
              <a:buChar char="•"/>
              <a:defRPr/>
            </a:lvl5pPr>
            <a:lvl6pPr marL="2743200" lvl="5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6pPr>
            <a:lvl7pPr marL="3200400" lvl="6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7pPr>
            <a:lvl8pPr marL="3657600" lvl="7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8pPr>
            <a:lvl9pPr marL="4114800" lvl="8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9pPr>
          </a:lstStyle>
          <a:p>
            <a:endParaRPr/>
          </a:p>
        </p:txBody>
      </p:sp>
      <p:sp>
        <p:nvSpPr>
          <p:cNvPr id="346" name="Google Shape;346;p52"/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9538500" cy="8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1616"/>
              </a:buClr>
              <a:buSzPts val="19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pic>
        <p:nvPicPr>
          <p:cNvPr id="347" name="Google Shape;347;p52" descr="A picture containing light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914882" y="365125"/>
            <a:ext cx="877836" cy="83012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48" name="Google Shape;348;p52"/>
          <p:cNvCxnSpPr/>
          <p:nvPr/>
        </p:nvCxnSpPr>
        <p:spPr>
          <a:xfrm>
            <a:off x="828261" y="1221757"/>
            <a:ext cx="10515600" cy="0"/>
          </a:xfrm>
          <a:prstGeom prst="straightConnector1">
            <a:avLst/>
          </a:prstGeom>
          <a:noFill/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genda_with picture">
  <p:cSld name="Agenda_with picture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23"/>
          <p:cNvSpPr txBox="1">
            <a:spLocks noGrp="1"/>
          </p:cNvSpPr>
          <p:nvPr>
            <p:ph type="title"/>
          </p:nvPr>
        </p:nvSpPr>
        <p:spPr>
          <a:xfrm>
            <a:off x="6097588" y="1195253"/>
            <a:ext cx="5256212" cy="917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1616"/>
              </a:buClr>
              <a:buSzPts val="3200"/>
              <a:buFont typeface="Arial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23"/>
          <p:cNvSpPr>
            <a:spLocks noGrp="1"/>
          </p:cNvSpPr>
          <p:nvPr>
            <p:ph type="pic" idx="2"/>
          </p:nvPr>
        </p:nvSpPr>
        <p:spPr>
          <a:xfrm>
            <a:off x="0" y="0"/>
            <a:ext cx="5224041" cy="685799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</p:sp>
      <p:sp>
        <p:nvSpPr>
          <p:cNvPr id="43" name="Google Shape;43;p23"/>
          <p:cNvSpPr txBox="1">
            <a:spLocks noGrp="1"/>
          </p:cNvSpPr>
          <p:nvPr>
            <p:ph type="body" idx="1"/>
          </p:nvPr>
        </p:nvSpPr>
        <p:spPr>
          <a:xfrm>
            <a:off x="6097588" y="2226365"/>
            <a:ext cx="5256212" cy="37740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683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71616"/>
              </a:buClr>
              <a:buSzPts val="2200"/>
              <a:buFont typeface="Arial"/>
              <a:buChar char="•"/>
              <a:defRPr sz="22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44" name="Google Shape;44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47" name="Google Shape;47;p23" descr="A picture containing light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914882" y="365125"/>
            <a:ext cx="877836" cy="8301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ix pictures">
  <p:cSld name="Six pictures">
    <p:spTree>
      <p:nvGrpSpPr>
        <p:cNvPr id="1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5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351" name="Google Shape;351;p5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352" name="Google Shape;352;p5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53" name="Google Shape;353;p53"/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9538500" cy="8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1616"/>
              </a:buClr>
              <a:buSzPts val="19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pic>
        <p:nvPicPr>
          <p:cNvPr id="354" name="Google Shape;354;p53" descr="A picture containing light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914882" y="365125"/>
            <a:ext cx="877836" cy="83012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55" name="Google Shape;355;p53"/>
          <p:cNvCxnSpPr/>
          <p:nvPr/>
        </p:nvCxnSpPr>
        <p:spPr>
          <a:xfrm>
            <a:off x="828261" y="1221757"/>
            <a:ext cx="10515600" cy="0"/>
          </a:xfrm>
          <a:prstGeom prst="straightConnector1">
            <a:avLst/>
          </a:prstGeom>
          <a:noFill/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356" name="Google Shape;356;p53"/>
          <p:cNvSpPr>
            <a:spLocks noGrp="1"/>
          </p:cNvSpPr>
          <p:nvPr>
            <p:ph type="pic" idx="2"/>
          </p:nvPr>
        </p:nvSpPr>
        <p:spPr>
          <a:xfrm>
            <a:off x="859397" y="1557868"/>
            <a:ext cx="3080400" cy="18681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</p:sp>
      <p:sp>
        <p:nvSpPr>
          <p:cNvPr id="357" name="Google Shape;357;p53"/>
          <p:cNvSpPr>
            <a:spLocks noGrp="1"/>
          </p:cNvSpPr>
          <p:nvPr>
            <p:ph type="pic" idx="3"/>
          </p:nvPr>
        </p:nvSpPr>
        <p:spPr>
          <a:xfrm>
            <a:off x="859397" y="3995264"/>
            <a:ext cx="3080400" cy="18681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</p:sp>
      <p:sp>
        <p:nvSpPr>
          <p:cNvPr id="358" name="Google Shape;358;p53"/>
          <p:cNvSpPr txBox="1">
            <a:spLocks noGrp="1"/>
          </p:cNvSpPr>
          <p:nvPr>
            <p:ph type="body" idx="1"/>
          </p:nvPr>
        </p:nvSpPr>
        <p:spPr>
          <a:xfrm>
            <a:off x="848140" y="3486702"/>
            <a:ext cx="3090300" cy="30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rgbClr val="171616"/>
              </a:buClr>
              <a:buSzPts val="1200"/>
              <a:buNone/>
              <a:defRPr sz="12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900"/>
              <a:buNone/>
              <a:defRPr sz="19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59" name="Google Shape;359;p53"/>
          <p:cNvSpPr txBox="1">
            <a:spLocks noGrp="1"/>
          </p:cNvSpPr>
          <p:nvPr>
            <p:ph type="body" idx="4"/>
          </p:nvPr>
        </p:nvSpPr>
        <p:spPr>
          <a:xfrm>
            <a:off x="848139" y="5930290"/>
            <a:ext cx="3090300" cy="30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rgbClr val="171616"/>
              </a:buClr>
              <a:buSzPts val="1200"/>
              <a:buNone/>
              <a:defRPr sz="12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900"/>
              <a:buNone/>
              <a:defRPr sz="19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60" name="Google Shape;360;p53"/>
          <p:cNvSpPr>
            <a:spLocks noGrp="1"/>
          </p:cNvSpPr>
          <p:nvPr>
            <p:ph type="pic" idx="5"/>
          </p:nvPr>
        </p:nvSpPr>
        <p:spPr>
          <a:xfrm>
            <a:off x="4567073" y="1557868"/>
            <a:ext cx="3080400" cy="18681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</p:sp>
      <p:sp>
        <p:nvSpPr>
          <p:cNvPr id="361" name="Google Shape;361;p53"/>
          <p:cNvSpPr>
            <a:spLocks noGrp="1"/>
          </p:cNvSpPr>
          <p:nvPr>
            <p:ph type="pic" idx="6"/>
          </p:nvPr>
        </p:nvSpPr>
        <p:spPr>
          <a:xfrm>
            <a:off x="4567073" y="3995264"/>
            <a:ext cx="3080400" cy="18681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</p:sp>
      <p:sp>
        <p:nvSpPr>
          <p:cNvPr id="362" name="Google Shape;362;p53"/>
          <p:cNvSpPr txBox="1">
            <a:spLocks noGrp="1"/>
          </p:cNvSpPr>
          <p:nvPr>
            <p:ph type="body" idx="7"/>
          </p:nvPr>
        </p:nvSpPr>
        <p:spPr>
          <a:xfrm>
            <a:off x="4555816" y="3486702"/>
            <a:ext cx="3090300" cy="30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rgbClr val="171616"/>
              </a:buClr>
              <a:buSzPts val="1200"/>
              <a:buNone/>
              <a:defRPr sz="12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900"/>
              <a:buNone/>
              <a:defRPr sz="19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63" name="Google Shape;363;p53"/>
          <p:cNvSpPr txBox="1">
            <a:spLocks noGrp="1"/>
          </p:cNvSpPr>
          <p:nvPr>
            <p:ph type="body" idx="8"/>
          </p:nvPr>
        </p:nvSpPr>
        <p:spPr>
          <a:xfrm>
            <a:off x="4555815" y="5930290"/>
            <a:ext cx="3090300" cy="30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rgbClr val="171616"/>
              </a:buClr>
              <a:buSzPts val="1200"/>
              <a:buNone/>
              <a:defRPr sz="12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900"/>
              <a:buNone/>
              <a:defRPr sz="19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64" name="Google Shape;364;p53"/>
          <p:cNvSpPr>
            <a:spLocks noGrp="1"/>
          </p:cNvSpPr>
          <p:nvPr>
            <p:ph type="pic" idx="9"/>
          </p:nvPr>
        </p:nvSpPr>
        <p:spPr>
          <a:xfrm>
            <a:off x="8263491" y="1557868"/>
            <a:ext cx="3080400" cy="18681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</p:sp>
      <p:sp>
        <p:nvSpPr>
          <p:cNvPr id="365" name="Google Shape;365;p53"/>
          <p:cNvSpPr>
            <a:spLocks noGrp="1"/>
          </p:cNvSpPr>
          <p:nvPr>
            <p:ph type="pic" idx="13"/>
          </p:nvPr>
        </p:nvSpPr>
        <p:spPr>
          <a:xfrm>
            <a:off x="8263491" y="3995264"/>
            <a:ext cx="3080400" cy="18681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</p:sp>
      <p:sp>
        <p:nvSpPr>
          <p:cNvPr id="366" name="Google Shape;366;p53"/>
          <p:cNvSpPr txBox="1">
            <a:spLocks noGrp="1"/>
          </p:cNvSpPr>
          <p:nvPr>
            <p:ph type="body" idx="14"/>
          </p:nvPr>
        </p:nvSpPr>
        <p:spPr>
          <a:xfrm>
            <a:off x="8263492" y="3509517"/>
            <a:ext cx="3090300" cy="30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rgbClr val="171616"/>
              </a:buClr>
              <a:buSzPts val="1200"/>
              <a:buNone/>
              <a:defRPr sz="12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900"/>
              <a:buNone/>
              <a:defRPr sz="19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67" name="Google Shape;367;p53"/>
          <p:cNvSpPr txBox="1">
            <a:spLocks noGrp="1"/>
          </p:cNvSpPr>
          <p:nvPr>
            <p:ph type="body" idx="15"/>
          </p:nvPr>
        </p:nvSpPr>
        <p:spPr>
          <a:xfrm>
            <a:off x="8263491" y="5953105"/>
            <a:ext cx="3090300" cy="30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rgbClr val="171616"/>
              </a:buClr>
              <a:buSzPts val="1200"/>
              <a:buNone/>
              <a:defRPr sz="12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900"/>
              <a:buNone/>
              <a:defRPr sz="19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_with video">
  <p:cSld name="Title_with video">
    <p:spTree>
      <p:nvGrpSpPr>
        <p:cNvPr id="1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p5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370" name="Google Shape;370;p5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371" name="Google Shape;371;p5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372" name="Google Shape;372;p54" descr="A picture containing light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914882" y="365125"/>
            <a:ext cx="877836" cy="830128"/>
          </a:xfrm>
          <a:prstGeom prst="rect">
            <a:avLst/>
          </a:prstGeom>
          <a:noFill/>
          <a:ln>
            <a:noFill/>
          </a:ln>
        </p:spPr>
      </p:pic>
      <p:sp>
        <p:nvSpPr>
          <p:cNvPr id="373" name="Google Shape;373;p54"/>
          <p:cNvSpPr>
            <a:spLocks noGrp="1"/>
          </p:cNvSpPr>
          <p:nvPr>
            <p:ph type="media" idx="2"/>
          </p:nvPr>
        </p:nvSpPr>
        <p:spPr>
          <a:xfrm>
            <a:off x="838200" y="1565345"/>
            <a:ext cx="7772400" cy="44208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rgbClr val="171616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17161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17161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17161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900"/>
              <a:buFont typeface="Arial"/>
              <a:buChar char="•"/>
              <a:defRPr sz="1900" b="0" i="0" u="none" strike="noStrike" cap="none">
                <a:solidFill>
                  <a:srgbClr val="17161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900"/>
              <a:buFont typeface="Arial"/>
              <a:buChar char="•"/>
              <a:defRPr sz="1900" b="0" i="0" u="none" strike="noStrike" cap="none">
                <a:solidFill>
                  <a:srgbClr val="17161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Char char="•"/>
              <a:defRPr sz="1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Char char="•"/>
              <a:defRPr sz="1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Char char="•"/>
              <a:defRPr sz="1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Char char="•"/>
              <a:defRPr sz="1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74" name="Google Shape;374;p54"/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9538500" cy="8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1616"/>
              </a:buClr>
              <a:buSzPts val="19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cxnSp>
        <p:nvCxnSpPr>
          <p:cNvPr id="375" name="Google Shape;375;p54"/>
          <p:cNvCxnSpPr/>
          <p:nvPr/>
        </p:nvCxnSpPr>
        <p:spPr>
          <a:xfrm>
            <a:off x="828261" y="1221757"/>
            <a:ext cx="10515600" cy="0"/>
          </a:xfrm>
          <a:prstGeom prst="straightConnector1">
            <a:avLst/>
          </a:prstGeom>
          <a:noFill/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ullscreen_picture">
  <p:cSld name="Fullscreen_picture">
    <p:spTree>
      <p:nvGrpSpPr>
        <p:cNvPr id="1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p5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378" name="Google Shape;378;p5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379" name="Google Shape;379;p5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380" name="Google Shape;380;p55" descr="A picture containing light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914882" y="365125"/>
            <a:ext cx="877836" cy="830128"/>
          </a:xfrm>
          <a:prstGeom prst="rect">
            <a:avLst/>
          </a:prstGeom>
          <a:noFill/>
          <a:ln>
            <a:noFill/>
          </a:ln>
        </p:spPr>
      </p:pic>
      <p:sp>
        <p:nvSpPr>
          <p:cNvPr id="381" name="Google Shape;381;p55"/>
          <p:cNvSpPr>
            <a:spLocks noGrp="1"/>
          </p:cNvSpPr>
          <p:nvPr>
            <p:ph type="pic" idx="2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ullscreen_video">
  <p:cSld name="Fullscreen_video">
    <p:spTree>
      <p:nvGrpSpPr>
        <p:cNvPr id="1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Google Shape;383;p5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384" name="Google Shape;384;p5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385" name="Google Shape;385;p5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386" name="Google Shape;386;p56" descr="A picture containing light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914882" y="365125"/>
            <a:ext cx="877836" cy="830128"/>
          </a:xfrm>
          <a:prstGeom prst="rect">
            <a:avLst/>
          </a:prstGeom>
          <a:noFill/>
          <a:ln>
            <a:noFill/>
          </a:ln>
        </p:spPr>
      </p:pic>
      <p:sp>
        <p:nvSpPr>
          <p:cNvPr id="387" name="Google Shape;387;p56"/>
          <p:cNvSpPr>
            <a:spLocks noGrp="1"/>
          </p:cNvSpPr>
          <p:nvPr>
            <p:ph type="media" idx="2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rgbClr val="171616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17161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17161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17161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900"/>
              <a:buFont typeface="Arial"/>
              <a:buChar char="•"/>
              <a:defRPr sz="1900" b="0" i="0" u="none" strike="noStrike" cap="none">
                <a:solidFill>
                  <a:srgbClr val="17161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900"/>
              <a:buFont typeface="Arial"/>
              <a:buChar char="•"/>
              <a:defRPr sz="1900" b="0" i="0" u="none" strike="noStrike" cap="none">
                <a:solidFill>
                  <a:srgbClr val="17161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Char char="•"/>
              <a:defRPr sz="1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Char char="•"/>
              <a:defRPr sz="1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Char char="•"/>
              <a:defRPr sz="1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Char char="•"/>
              <a:defRPr sz="1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_with our host unis">
  <p:cSld name="One column_with our host unis">
    <p:spTree>
      <p:nvGrpSpPr>
        <p:cNvPr id="1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p5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390" name="Google Shape;390;p5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391" name="Google Shape;391;p5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92" name="Google Shape;392;p57"/>
          <p:cNvSpPr txBox="1">
            <a:spLocks noGrp="1"/>
          </p:cNvSpPr>
          <p:nvPr>
            <p:ph type="body" idx="1"/>
          </p:nvPr>
        </p:nvSpPr>
        <p:spPr>
          <a:xfrm>
            <a:off x="838200" y="1620455"/>
            <a:ext cx="10515600" cy="455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rgbClr val="171616"/>
              </a:buClr>
              <a:buSzPts val="2800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9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900"/>
              <a:buNone/>
              <a:defRPr/>
            </a:lvl5pPr>
            <a:lvl6pPr marL="2743200" lvl="5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6pPr>
            <a:lvl7pPr marL="3200400" lvl="6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7pPr>
            <a:lvl8pPr marL="3657600" lvl="7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8pPr>
            <a:lvl9pPr marL="4114800" lvl="8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9pPr>
          </a:lstStyle>
          <a:p>
            <a:endParaRPr/>
          </a:p>
        </p:txBody>
      </p:sp>
      <p:cxnSp>
        <p:nvCxnSpPr>
          <p:cNvPr id="393" name="Google Shape;393;p57"/>
          <p:cNvCxnSpPr/>
          <p:nvPr/>
        </p:nvCxnSpPr>
        <p:spPr>
          <a:xfrm>
            <a:off x="778709" y="1395378"/>
            <a:ext cx="10515600" cy="0"/>
          </a:xfrm>
          <a:prstGeom prst="straightConnector1">
            <a:avLst/>
          </a:prstGeom>
          <a:noFill/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394" name="Google Shape;394;p57" descr="A picture containing food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295767" y="486408"/>
            <a:ext cx="3058036" cy="768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95" name="Google Shape;395;p57" descr="A close up of a logo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78709" y="486408"/>
            <a:ext cx="3605530" cy="78342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96" name="Google Shape;396;p57"/>
          <p:cNvCxnSpPr/>
          <p:nvPr/>
        </p:nvCxnSpPr>
        <p:spPr>
          <a:xfrm rot="10800000">
            <a:off x="0" y="6811702"/>
            <a:ext cx="12192000" cy="0"/>
          </a:xfrm>
          <a:prstGeom prst="straightConnector1">
            <a:avLst/>
          </a:prstGeom>
          <a:noFill/>
          <a:ln w="1016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Google Shape;398;p59"/>
          <p:cNvSpPr txBox="1">
            <a:spLocks noGrp="1"/>
          </p:cNvSpPr>
          <p:nvPr>
            <p:ph type="title"/>
          </p:nvPr>
        </p:nvSpPr>
        <p:spPr>
          <a:xfrm>
            <a:off x="719403" y="332656"/>
            <a:ext cx="10871100" cy="6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3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3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3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3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3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32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32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32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32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99" name="Google Shape;399;p59"/>
          <p:cNvSpPr txBox="1">
            <a:spLocks noGrp="1"/>
          </p:cNvSpPr>
          <p:nvPr>
            <p:ph type="body" idx="1"/>
          </p:nvPr>
        </p:nvSpPr>
        <p:spPr>
          <a:xfrm>
            <a:off x="711200" y="1525591"/>
            <a:ext cx="108711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marR="0" lvl="0" indent="-3810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Corbel"/>
              <a:buChar char="•"/>
              <a:defRPr sz="24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914400" marR="0" lvl="1" indent="-35560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Times"/>
              <a:buChar char="•"/>
              <a:defRPr sz="20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1371600" marR="0" lvl="2" indent="-35560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Times"/>
              <a:buChar char="•"/>
              <a:defRPr sz="20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1828800" marR="0" lvl="3" indent="-35560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Times"/>
              <a:buChar char="•"/>
              <a:defRPr sz="20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2286000" marR="0" lvl="4" indent="-35560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Times"/>
              <a:buChar char="•"/>
              <a:defRPr sz="20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2743200" marR="0" lvl="5" indent="-35560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Times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Times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Times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Times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400" name="Google Shape;400;p5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869243" y="5876800"/>
            <a:ext cx="1111100" cy="8426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_with picture">
  <p:cSld name="Title_with picture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52" name="Google Shape;52;p24" descr="A picture containing light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914882" y="365125"/>
            <a:ext cx="877836" cy="830128"/>
          </a:xfrm>
          <a:prstGeom prst="rect">
            <a:avLst/>
          </a:prstGeom>
          <a:noFill/>
          <a:ln>
            <a:noFill/>
          </a:ln>
        </p:spPr>
      </p:pic>
      <p:sp>
        <p:nvSpPr>
          <p:cNvPr id="53" name="Google Shape;53;p24"/>
          <p:cNvSpPr>
            <a:spLocks noGrp="1"/>
          </p:cNvSpPr>
          <p:nvPr>
            <p:ph type="pic" idx="2"/>
          </p:nvPr>
        </p:nvSpPr>
        <p:spPr>
          <a:xfrm>
            <a:off x="838200" y="1552092"/>
            <a:ext cx="7772775" cy="4420913"/>
          </a:xfrm>
          <a:prstGeom prst="rect">
            <a:avLst/>
          </a:prstGeom>
          <a:solidFill>
            <a:schemeClr val="accent5"/>
          </a:solidFill>
          <a:ln>
            <a:noFill/>
          </a:ln>
        </p:spPr>
      </p:sp>
      <p:sp>
        <p:nvSpPr>
          <p:cNvPr id="54" name="Google Shape;54;p24"/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9538252" cy="8301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161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55" name="Google Shape;55;p24"/>
          <p:cNvCxnSpPr/>
          <p:nvPr/>
        </p:nvCxnSpPr>
        <p:spPr>
          <a:xfrm>
            <a:off x="828261" y="1221757"/>
            <a:ext cx="10515600" cy="0"/>
          </a:xfrm>
          <a:prstGeom prst="straightConnector1">
            <a:avLst/>
          </a:prstGeom>
          <a:noFill/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_no bulletpoints">
  <p:cSld name="One column_no bulletpoints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26"/>
          <p:cNvSpPr txBox="1">
            <a:spLocks noGrp="1"/>
          </p:cNvSpPr>
          <p:nvPr>
            <p:ph type="body" idx="1"/>
          </p:nvPr>
        </p:nvSpPr>
        <p:spPr>
          <a:xfrm>
            <a:off x="838200" y="1486801"/>
            <a:ext cx="10515600" cy="46901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71616"/>
              </a:buClr>
              <a:buSzPts val="2800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8" name="Google Shape;58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61" name="Google Shape;61;p26"/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9538252" cy="8301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161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62" name="Google Shape;62;p26" descr="A picture containing light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914882" y="365125"/>
            <a:ext cx="877836" cy="83012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3" name="Google Shape;63;p26"/>
          <p:cNvCxnSpPr/>
          <p:nvPr/>
        </p:nvCxnSpPr>
        <p:spPr>
          <a:xfrm>
            <a:off x="828261" y="1221757"/>
            <a:ext cx="10515600" cy="0"/>
          </a:xfrm>
          <a:prstGeom prst="straightConnector1">
            <a:avLst/>
          </a:prstGeom>
          <a:noFill/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_with our host unis">
  <p:cSld name="Title_with our host unis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27"/>
          <p:cNvSpPr txBox="1">
            <a:spLocks noGrp="1"/>
          </p:cNvSpPr>
          <p:nvPr>
            <p:ph type="ctrTitle"/>
          </p:nvPr>
        </p:nvSpPr>
        <p:spPr>
          <a:xfrm>
            <a:off x="1524000" y="1254757"/>
            <a:ext cx="9144000" cy="2255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1616"/>
              </a:buClr>
              <a:buSzPts val="6000"/>
              <a:buFont typeface="Arial"/>
              <a:buNone/>
              <a:defRPr sz="6000">
                <a:solidFill>
                  <a:srgbClr val="171616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27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71616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67" name="Google Shape;67;p2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70" name="Google Shape;70;p27" descr="A picture containing food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295767" y="486408"/>
            <a:ext cx="3058033" cy="768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1" name="Google Shape;71;p27" descr="A close up of a logo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78709" y="486408"/>
            <a:ext cx="3605531" cy="78342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2" name="Google Shape;72;p27"/>
          <p:cNvCxnSpPr/>
          <p:nvPr/>
        </p:nvCxnSpPr>
        <p:spPr>
          <a:xfrm rot="10800000">
            <a:off x="0" y="6811702"/>
            <a:ext cx="12192000" cy="0"/>
          </a:xfrm>
          <a:prstGeom prst="straightConnector1">
            <a:avLst/>
          </a:prstGeom>
          <a:noFill/>
          <a:ln w="1016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_lined">
  <p:cSld name="Title_lined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2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2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7" name="Google Shape;77;p28"/>
          <p:cNvSpPr txBox="1">
            <a:spLocks noGrp="1"/>
          </p:cNvSpPr>
          <p:nvPr>
            <p:ph type="title"/>
          </p:nvPr>
        </p:nvSpPr>
        <p:spPr>
          <a:xfrm>
            <a:off x="828261" y="1663451"/>
            <a:ext cx="10515600" cy="8714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1616"/>
              </a:buClr>
              <a:buSzPts val="3800"/>
              <a:buFont typeface="Arial"/>
              <a:buNone/>
              <a:defRPr sz="3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28"/>
          <p:cNvSpPr txBox="1">
            <a:spLocks noGrp="1"/>
          </p:cNvSpPr>
          <p:nvPr>
            <p:ph type="body" idx="1"/>
          </p:nvPr>
        </p:nvSpPr>
        <p:spPr>
          <a:xfrm>
            <a:off x="828259" y="2583004"/>
            <a:ext cx="10515599" cy="4958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35353"/>
              </a:buClr>
              <a:buSzPts val="2400"/>
              <a:buFont typeface="Arial"/>
              <a:buNone/>
              <a:defRPr sz="2400">
                <a:solidFill>
                  <a:srgbClr val="535353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pic>
        <p:nvPicPr>
          <p:cNvPr id="79" name="Google Shape;79;p28" descr="A close up of a logo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78709" y="486408"/>
            <a:ext cx="3605531" cy="78342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80" name="Google Shape;80;p28"/>
          <p:cNvCxnSpPr/>
          <p:nvPr/>
        </p:nvCxnSpPr>
        <p:spPr>
          <a:xfrm rot="10800000">
            <a:off x="0" y="6811702"/>
            <a:ext cx="12192000" cy="0"/>
          </a:xfrm>
          <a:prstGeom prst="straightConnector1">
            <a:avLst/>
          </a:prstGeom>
          <a:noFill/>
          <a:ln w="1016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81" name="Google Shape;81;p28"/>
          <p:cNvCxnSpPr/>
          <p:nvPr/>
        </p:nvCxnSpPr>
        <p:spPr>
          <a:xfrm>
            <a:off x="778709" y="1476403"/>
            <a:ext cx="10515600" cy="0"/>
          </a:xfrm>
          <a:prstGeom prst="straightConnector1">
            <a:avLst/>
          </a:prstGeom>
          <a:noFill/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section " type="secHead">
  <p:cSld name="SECTION_HEADER">
    <p:bg>
      <p:bgPr>
        <a:solidFill>
          <a:schemeClr val="lt1"/>
        </a:solidFill>
        <a:effectLst/>
      </p:bgPr>
    </p:bg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29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1616"/>
              </a:buClr>
              <a:buSzPts val="4400"/>
              <a:buFont typeface="Arial"/>
              <a:buNone/>
              <a:defRPr sz="4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29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ts val="2400"/>
              <a:buNone/>
              <a:defRPr sz="2400">
                <a:solidFill>
                  <a:srgbClr val="7F7F7F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85" name="Google Shape;85;p2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2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2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88" name="Google Shape;88;p29" descr="A close up of a logo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78709" y="486408"/>
            <a:ext cx="3605531" cy="78342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89" name="Google Shape;89;p29"/>
          <p:cNvCxnSpPr/>
          <p:nvPr/>
        </p:nvCxnSpPr>
        <p:spPr>
          <a:xfrm rot="10800000">
            <a:off x="0" y="6811702"/>
            <a:ext cx="12192000" cy="0"/>
          </a:xfrm>
          <a:prstGeom prst="straightConnector1">
            <a:avLst/>
          </a:prstGeom>
          <a:noFill/>
          <a:ln w="1016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18" Type="http://schemas.openxmlformats.org/officeDocument/2006/relationships/slideLayout" Target="../slideLayouts/slideLayout40.xml"/><Relationship Id="rId3" Type="http://schemas.openxmlformats.org/officeDocument/2006/relationships/slideLayout" Target="../slideLayouts/slideLayout25.xml"/><Relationship Id="rId21" Type="http://schemas.openxmlformats.org/officeDocument/2006/relationships/slideLayout" Target="../slideLayouts/slideLayout43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17" Type="http://schemas.openxmlformats.org/officeDocument/2006/relationships/slideLayout" Target="../slideLayouts/slideLayout39.xml"/><Relationship Id="rId2" Type="http://schemas.openxmlformats.org/officeDocument/2006/relationships/slideLayout" Target="../slideLayouts/slideLayout24.xml"/><Relationship Id="rId16" Type="http://schemas.openxmlformats.org/officeDocument/2006/relationships/slideLayout" Target="../slideLayouts/slideLayout38.xml"/><Relationship Id="rId20" Type="http://schemas.openxmlformats.org/officeDocument/2006/relationships/slideLayout" Target="../slideLayouts/slideLayout42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24" Type="http://schemas.openxmlformats.org/officeDocument/2006/relationships/theme" Target="../theme/theme2.xml"/><Relationship Id="rId5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37.xml"/><Relationship Id="rId23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32.xml"/><Relationship Id="rId19" Type="http://schemas.openxmlformats.org/officeDocument/2006/relationships/slideLayout" Target="../slideLayouts/slideLayout41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Relationship Id="rId22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827685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1616"/>
              </a:buClr>
              <a:buSzPts val="3600"/>
              <a:buFont typeface="Lato"/>
              <a:buNone/>
              <a:defRPr sz="3600" b="1" i="0" u="none" strike="noStrike" cap="none">
                <a:solidFill>
                  <a:srgbClr val="171616"/>
                </a:solidFill>
                <a:latin typeface="Lato"/>
                <a:ea typeface="Lato"/>
                <a:cs typeface="Lato"/>
                <a:sym typeface="Lat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71616"/>
              </a:buClr>
              <a:buSzPts val="2800"/>
              <a:buFont typeface="Lato"/>
              <a:buChar char="•"/>
              <a:defRPr sz="2800" b="0" i="0" u="none" strike="noStrike" cap="none">
                <a:solidFill>
                  <a:srgbClr val="171616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2400"/>
              <a:buFont typeface="Lato"/>
              <a:buChar char="•"/>
              <a:defRPr sz="2400" b="0" i="0" u="none" strike="noStrike" cap="none">
                <a:solidFill>
                  <a:srgbClr val="171616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2000"/>
              <a:buFont typeface="Lato"/>
              <a:buChar char="•"/>
              <a:defRPr sz="2000" b="0" i="0" u="none" strike="noStrike" cap="none">
                <a:solidFill>
                  <a:srgbClr val="171616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800"/>
              <a:buFont typeface="Lato"/>
              <a:buChar char="•"/>
              <a:defRPr sz="1800" b="0" i="0" u="none" strike="noStrike" cap="none">
                <a:solidFill>
                  <a:srgbClr val="171616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800"/>
              <a:buFont typeface="Lato"/>
              <a:buChar char="•"/>
              <a:defRPr sz="1800" b="0" i="0" u="none" strike="noStrike" cap="none">
                <a:solidFill>
                  <a:srgbClr val="171616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"/>
              <a:buChar char="•"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"/>
              <a:buChar char="•"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"/>
              <a:buChar char="•"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"/>
              <a:buChar char="•"/>
              <a:defRPr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12" name="Google Shape;12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Google Shape;13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Google Shape;14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82767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1616"/>
              </a:buClr>
              <a:buSzPts val="3600"/>
              <a:buFont typeface="Lato"/>
              <a:buNone/>
              <a:defRPr sz="3600" b="1" i="0" u="none" strike="noStrike" cap="none">
                <a:solidFill>
                  <a:srgbClr val="171616"/>
                </a:solidFill>
                <a:latin typeface="Lato"/>
                <a:ea typeface="Lato"/>
                <a:cs typeface="Lato"/>
                <a:sym typeface="Lat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4" name="Google Shape;204;p1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rgbClr val="171616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17161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17161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17161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92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900"/>
              <a:buFont typeface="Arial"/>
              <a:buChar char="•"/>
              <a:defRPr sz="1900" b="0" i="0" u="none" strike="noStrike" cap="none">
                <a:solidFill>
                  <a:srgbClr val="17161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92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900"/>
              <a:buFont typeface="Arial"/>
              <a:buChar char="•"/>
              <a:defRPr sz="1900" b="0" i="0" u="none" strike="noStrike" cap="none">
                <a:solidFill>
                  <a:srgbClr val="17161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92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Char char="•"/>
              <a:defRPr sz="1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92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Char char="•"/>
              <a:defRPr sz="1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92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Char char="•"/>
              <a:defRPr sz="1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92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Char char="•"/>
              <a:defRPr sz="1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5" name="Google Shape;205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6" name="Google Shape;206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7" name="Google Shape;207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3" r:id="rId12"/>
    <p:sldLayoutId id="2147483684" r:id="rId13"/>
    <p:sldLayoutId id="2147483685" r:id="rId14"/>
    <p:sldLayoutId id="2147483686" r:id="rId15"/>
    <p:sldLayoutId id="2147483687" r:id="rId16"/>
    <p:sldLayoutId id="2147483688" r:id="rId17"/>
    <p:sldLayoutId id="2147483689" r:id="rId18"/>
    <p:sldLayoutId id="2147483690" r:id="rId19"/>
    <p:sldLayoutId id="2147483691" r:id="rId20"/>
    <p:sldLayoutId id="2147483692" r:id="rId21"/>
    <p:sldLayoutId id="2147483693" r:id="rId22"/>
    <p:sldLayoutId id="2147483694" r:id="rId2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data-management@scilifelab.se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dx.doi.org/10.1038/sdata.2016.18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fosteropenscience.eu/learning/assessing-the-fairness-of-data/#/id/5c52e8cf0d3def29462d8cb5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fosteropenscience.eu/learning/assessing-the-fairness-of-data/#/id/5c52e8cf0d3def29462d8cb5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fosteropenscience.eu/learning/assessing-the-fairness-of-data/#/id/5c52e8cf0d3def29462d8cb5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fosteropenscience.eu/learning/assessing-the-fairness-of-data/#/id/5c52e8cf0d3def29462d8cb5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fosteropenscience.eu/learning/assessing-the-fairness-of-data/#/id/5c52e8cf0d3def29462d8cb5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8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9.png"/><Relationship Id="rId5" Type="http://schemas.openxmlformats.org/officeDocument/2006/relationships/hyperlink" Target="https://youtu.be/HY2DVnNGkAs" TargetMode="External"/><Relationship Id="rId4" Type="http://schemas.openxmlformats.org/officeDocument/2006/relationships/hyperlink" Target="https://dsw.scilifelab.se" TargetMode="External"/><Relationship Id="rId9" Type="http://schemas.openxmlformats.org/officeDocument/2006/relationships/image" Target="../media/image2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data-guidelines.scilifelab.se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s://nbisweden.github.io/module-metadata-dm-practices/01-what-is-the-problem/index.html" TargetMode="Externa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s://nbisweden.github.io/module-metadata-dm-practices/01-what-is-the-problem/index.html" TargetMode="Externa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s://nbisweden.github.io/module-metadata-dm-practices/01-what-is-the-problem/index.html" TargetMode="External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s://nbisweden.github.io/module-metadata-dm-practices/01-what-is-the-problem/index.html" TargetMode="External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s://nbisweden.github.io/module-metadata-dm-practices/01-what-is-the-problem/index.html" TargetMode="External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https://nbisweden.github.io/module-metadata-dm-practices/01-what-is-the-problem/index.html" TargetMode="External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dataedo.com/blog/data-vs-metadata" TargetMode="External"/><Relationship Id="rId4" Type="http://schemas.openxmlformats.org/officeDocument/2006/relationships/image" Target="../media/image26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data-guidelines.scilifelab.se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unsplash.com/photos/photo-of-5-story-library-building-PkbZahEG2Ng?utm_content=creditCopyText&amp;utm_medium=referral&amp;utm_source=unsplash" TargetMode="External"/><Relationship Id="rId4" Type="http://schemas.openxmlformats.org/officeDocument/2006/relationships/hyperlink" Target="https://unsplash.com/@tofi?utm_content=creditCopyText&amp;utm_medium=referral&amp;utm_source=unsplash" TargetMode="Externa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unsplash.com/photos/photo-of-5-story-library-building-PkbZahEG2Ng?utm_content=creditCopyText&amp;utm_medium=referral&amp;utm_source=unsplash" TargetMode="External"/><Relationship Id="rId4" Type="http://schemas.openxmlformats.org/officeDocument/2006/relationships/hyperlink" Target="https://unsplash.com/@tofi?utm_content=creditCopyText&amp;utm_medium=referral&amp;utm_source=unsplash" TargetMode="Externa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unsplash.com/photos/photo-of-5-story-library-building-PkbZahEG2Ng?utm_content=creditCopyText&amp;utm_medium=referral&amp;utm_source=unsplash" TargetMode="External"/><Relationship Id="rId4" Type="http://schemas.openxmlformats.org/officeDocument/2006/relationships/hyperlink" Target="https://unsplash.com/@tofi?utm_content=creditCopyText&amp;utm_medium=referral&amp;utm_source=unsplash" TargetMode="Externa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unsplash.com/photos/photo-of-5-story-library-building-PkbZahEG2Ng?utm_content=creditCopyText&amp;utm_medium=referral&amp;utm_source=unsplash" TargetMode="External"/><Relationship Id="rId4" Type="http://schemas.openxmlformats.org/officeDocument/2006/relationships/hyperlink" Target="https://unsplash.com/@tofi?utm_content=creditCopyText&amp;utm_medium=referral&amp;utm_source=unsplash" TargetMode="Externa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phdcomics.com/" TargetMode="Externa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phdcomics.com/" TargetMode="Externa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phdcomics.com/" TargetMode="Externa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phdcomics.com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data-guidelines.scilifelab.se" TargetMode="External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0.png"/><Relationship Id="rId5" Type="http://schemas.openxmlformats.org/officeDocument/2006/relationships/image" Target="../media/image8.png"/><Relationship Id="rId4" Type="http://schemas.openxmlformats.org/officeDocument/2006/relationships/hyperlink" Target="mailto:data-management@scilifelab.se" TargetMode="Externa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3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3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3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3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3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3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3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3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33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3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4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3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3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34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extflow.io/index.html" TargetMode="External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hyperlink" Target="https://snakemake.readthedocs.io/en/stable/" TargetMode="Externa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hyperlink" Target="https://nbis.se/training/future" TargetMode="External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38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hyperlink" Target="https://nf-co.re/" TargetMode="External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hyperlink" Target="https://nf-co.re/rnaseq/3.12.0/docs/output" TargetMode="External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41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hyperlink" Target="https://workflowhub.eu/" TargetMode="External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42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reativecommons.org/licenses/by/4.0/" TargetMode="External"/><Relationship Id="rId5" Type="http://schemas.openxmlformats.org/officeDocument/2006/relationships/hyperlink" Target="http://www.openaire.eu/blogs/research-data-management-rdm-support-at-the-university-of-vienna" TargetMode="External"/><Relationship Id="rId4" Type="http://schemas.openxmlformats.org/officeDocument/2006/relationships/image" Target="../media/image4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g"/><Relationship Id="rId13" Type="http://schemas.openxmlformats.org/officeDocument/2006/relationships/image" Target="../media/image55.png"/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12" Type="http://schemas.openxmlformats.org/officeDocument/2006/relationships/image" Target="../media/image54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11" Type="http://schemas.openxmlformats.org/officeDocument/2006/relationships/image" Target="../media/image53.png"/><Relationship Id="rId5" Type="http://schemas.openxmlformats.org/officeDocument/2006/relationships/image" Target="../media/image47.png"/><Relationship Id="rId10" Type="http://schemas.openxmlformats.org/officeDocument/2006/relationships/image" Target="../media/image52.png"/><Relationship Id="rId4" Type="http://schemas.openxmlformats.org/officeDocument/2006/relationships/image" Target="../media/image46.png"/><Relationship Id="rId9" Type="http://schemas.openxmlformats.org/officeDocument/2006/relationships/image" Target="../media/image51.png"/><Relationship Id="rId14" Type="http://schemas.openxmlformats.org/officeDocument/2006/relationships/image" Target="../media/image56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bi.ac.uk/submission/" TargetMode="External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airsharing.org/databases/" TargetMode="External"/><Relationship Id="rId4" Type="http://schemas.openxmlformats.org/officeDocument/2006/relationships/hyperlink" Target="https://elixir-europe.org/platforms/data/elixir-deposition-databases" TargetMode="Externa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hyperlink" Target="https://figshare.com/" TargetMode="External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hyperlink" Target="https://r8844d6ec.serve.scilifelab.se/" TargetMode="External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43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hyperlink" Target="https://data-guidelines.scilifelab.se/" TargetMode="External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62.png"/><Relationship Id="rId5" Type="http://schemas.openxmlformats.org/officeDocument/2006/relationships/hyperlink" Target="https://www.scilifelab.se/event/data-management-plans-in-practise/" TargetMode="External"/><Relationship Id="rId4" Type="http://schemas.openxmlformats.org/officeDocument/2006/relationships/hyperlink" Target="mailto:data-management@scilifelab.se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Google Shape;405;p1"/>
          <p:cNvSpPr txBox="1">
            <a:spLocks noGrp="1"/>
          </p:cNvSpPr>
          <p:nvPr>
            <p:ph type="subTitle" idx="1"/>
          </p:nvPr>
        </p:nvSpPr>
        <p:spPr>
          <a:xfrm>
            <a:off x="1083900" y="4256225"/>
            <a:ext cx="3630600" cy="143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1616"/>
              </a:buClr>
              <a:buSzPts val="2400"/>
              <a:buFont typeface="Arial"/>
              <a:buNone/>
            </a:pPr>
            <a:r>
              <a:rPr lang="en-US" sz="2100">
                <a:latin typeface="Lato"/>
                <a:ea typeface="Lato"/>
                <a:cs typeface="Lato"/>
                <a:sym typeface="Lato"/>
              </a:rPr>
              <a:t>Erik Hedman</a:t>
            </a:r>
            <a:endParaRPr sz="2100"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1616"/>
              </a:buClr>
              <a:buSzPts val="2400"/>
              <a:buFont typeface="Arial"/>
              <a:buNone/>
            </a:pPr>
            <a:endParaRPr sz="600"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1616"/>
              </a:buClr>
              <a:buSzPts val="2400"/>
              <a:buFont typeface="Arial"/>
              <a:buNone/>
            </a:pPr>
            <a:r>
              <a:rPr lang="en-US" sz="2100" b="1">
                <a:latin typeface="Lato"/>
                <a:ea typeface="Lato"/>
                <a:cs typeface="Lato"/>
                <a:sym typeface="Lato"/>
              </a:rPr>
              <a:t>National Bioinformatics Infrastructure Sweden</a:t>
            </a:r>
            <a:r>
              <a:rPr lang="en-US" sz="2100">
                <a:latin typeface="Lato"/>
                <a:ea typeface="Lato"/>
                <a:cs typeface="Lato"/>
                <a:sym typeface="Lato"/>
              </a:rPr>
              <a:t> </a:t>
            </a:r>
            <a:endParaRPr sz="2100" b="1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06" name="Google Shape;406;p1"/>
          <p:cNvSpPr txBox="1">
            <a:spLocks noGrp="1"/>
          </p:cNvSpPr>
          <p:nvPr>
            <p:ph type="subTitle" idx="1"/>
          </p:nvPr>
        </p:nvSpPr>
        <p:spPr>
          <a:xfrm>
            <a:off x="8127375" y="4256225"/>
            <a:ext cx="3590700" cy="11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1616"/>
              </a:buClr>
              <a:buSzPts val="2400"/>
              <a:buFont typeface="Arial"/>
              <a:buNone/>
            </a:pPr>
            <a:r>
              <a:rPr lang="en-US" sz="2100">
                <a:latin typeface="Lato"/>
                <a:ea typeface="Lato"/>
                <a:cs typeface="Lato"/>
                <a:sym typeface="Lato"/>
              </a:rPr>
              <a:t>Elisabeth Sundström</a:t>
            </a:r>
            <a:endParaRPr sz="2100"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1616"/>
              </a:buClr>
              <a:buSzPts val="2400"/>
              <a:buFont typeface="Arial"/>
              <a:buNone/>
            </a:pPr>
            <a:br>
              <a:rPr lang="en-US" sz="600">
                <a:latin typeface="Lato"/>
                <a:ea typeface="Lato"/>
                <a:cs typeface="Lato"/>
                <a:sym typeface="Lato"/>
              </a:rPr>
            </a:br>
            <a:r>
              <a:rPr lang="en-US" sz="2100" b="1">
                <a:latin typeface="Lato"/>
                <a:ea typeface="Lato"/>
                <a:cs typeface="Lato"/>
                <a:sym typeface="Lato"/>
              </a:rPr>
              <a:t>SciLifeLab</a:t>
            </a:r>
            <a:r>
              <a:rPr lang="en-US" sz="2100"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n-US" sz="2100" b="1">
                <a:latin typeface="Lato"/>
                <a:ea typeface="Lato"/>
                <a:cs typeface="Lato"/>
                <a:sym typeface="Lato"/>
              </a:rPr>
              <a:t>Data Centre</a:t>
            </a:r>
            <a:endParaRPr sz="2100" b="1"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100" b="1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07" name="Google Shape;407;p1"/>
          <p:cNvSpPr txBox="1">
            <a:spLocks noGrp="1"/>
          </p:cNvSpPr>
          <p:nvPr>
            <p:ph type="ctrTitle"/>
          </p:nvPr>
        </p:nvSpPr>
        <p:spPr>
          <a:xfrm>
            <a:off x="1083900" y="2206675"/>
            <a:ext cx="10920600" cy="151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1616"/>
              </a:buClr>
              <a:buSzPct val="125580"/>
              <a:buFont typeface="Arial"/>
              <a:buNone/>
            </a:pPr>
            <a:r>
              <a:rPr lang="en-US" sz="4300" dirty="0">
                <a:latin typeface="Lato"/>
                <a:ea typeface="Lato"/>
                <a:cs typeface="Lato"/>
                <a:sym typeface="Lato"/>
              </a:rPr>
              <a:t>Data Management at </a:t>
            </a:r>
            <a:r>
              <a:rPr lang="en-US" sz="4300" dirty="0" err="1">
                <a:latin typeface="Lato"/>
                <a:ea typeface="Lato"/>
                <a:cs typeface="Lato"/>
                <a:sym typeface="Lato"/>
              </a:rPr>
              <a:t>SciLifeLab</a:t>
            </a:r>
            <a:endParaRPr sz="4300" dirty="0"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1616"/>
              </a:buClr>
              <a:buSzPts val="4860"/>
              <a:buFont typeface="Arial"/>
              <a:buNone/>
            </a:pPr>
            <a:endParaRPr sz="1100" dirty="0"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1616"/>
              </a:buClr>
              <a:buSzPct val="203772"/>
              <a:buFont typeface="Arial"/>
              <a:buNone/>
            </a:pPr>
            <a:r>
              <a:rPr lang="en-US" sz="2650" dirty="0">
                <a:latin typeface="Lato"/>
                <a:ea typeface="Lato"/>
                <a:cs typeface="Lato"/>
                <a:sym typeface="Lato"/>
              </a:rPr>
              <a:t>Swedish Bioinformatics Workshop</a:t>
            </a:r>
            <a:endParaRPr sz="2650" dirty="0"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1616"/>
              </a:buClr>
              <a:buSzPts val="4860"/>
              <a:buFont typeface="Arial"/>
              <a:buNone/>
            </a:pPr>
            <a:endParaRPr sz="1100" dirty="0"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1616"/>
              </a:buClr>
              <a:buSzPct val="270000"/>
              <a:buFont typeface="Arial"/>
              <a:buNone/>
            </a:pPr>
            <a:r>
              <a:rPr lang="en-US" sz="2000" dirty="0">
                <a:latin typeface="Lato"/>
                <a:ea typeface="Lato"/>
                <a:cs typeface="Lato"/>
                <a:sym typeface="Lato"/>
              </a:rPr>
              <a:t>2023-11-07</a:t>
            </a:r>
            <a:endParaRPr sz="2000" dirty="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08" name="Google Shape;408;p1"/>
          <p:cNvSpPr txBox="1">
            <a:spLocks noGrp="1"/>
          </p:cNvSpPr>
          <p:nvPr>
            <p:ph type="subTitle" idx="1"/>
          </p:nvPr>
        </p:nvSpPr>
        <p:spPr>
          <a:xfrm>
            <a:off x="1083900" y="6071525"/>
            <a:ext cx="45474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n-US" sz="2100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3"/>
              </a:rPr>
              <a:t>data-management@scilifelab.se</a:t>
            </a:r>
            <a:r>
              <a:rPr lang="en-US" sz="2100"/>
              <a:t> </a:t>
            </a:r>
            <a:endParaRPr sz="2100" b="1"/>
          </a:p>
        </p:txBody>
      </p:sp>
      <p:sp>
        <p:nvSpPr>
          <p:cNvPr id="409" name="Google Shape;409;p1"/>
          <p:cNvSpPr txBox="1">
            <a:spLocks noGrp="1"/>
          </p:cNvSpPr>
          <p:nvPr>
            <p:ph type="subTitle" idx="1"/>
          </p:nvPr>
        </p:nvSpPr>
        <p:spPr>
          <a:xfrm>
            <a:off x="4605638" y="4256225"/>
            <a:ext cx="3630600" cy="143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100">
                <a:latin typeface="Lato"/>
                <a:ea typeface="Lato"/>
                <a:cs typeface="Lato"/>
                <a:sym typeface="Lato"/>
              </a:rPr>
              <a:t>Angela Fuentes Pardo</a:t>
            </a:r>
            <a:endParaRPr sz="2100"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600"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100" b="1">
                <a:latin typeface="Lato"/>
                <a:ea typeface="Lato"/>
                <a:cs typeface="Lato"/>
                <a:sym typeface="Lato"/>
              </a:rPr>
              <a:t>SciLifeLab Data Centre</a:t>
            </a:r>
            <a:endParaRPr sz="2100" b="1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" name="Google Shape;489;g297110c4bf7_1_7"/>
          <p:cNvSpPr txBox="1">
            <a:spLocks noGrp="1"/>
          </p:cNvSpPr>
          <p:nvPr>
            <p:ph type="body" idx="1"/>
          </p:nvPr>
        </p:nvSpPr>
        <p:spPr>
          <a:xfrm>
            <a:off x="838200" y="1396525"/>
            <a:ext cx="7475700" cy="526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55600" algn="l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●"/>
            </a:pPr>
            <a:r>
              <a:rPr lang="en-US" sz="2000" b="1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Democracy and transparency</a:t>
            </a:r>
            <a:endParaRPr sz="2000" b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914400" lvl="1" indent="-355600" algn="l" rtl="0">
              <a:lnSpc>
                <a:spcPct val="105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○"/>
            </a:pPr>
            <a:r>
              <a:rPr lang="en-US"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Publicly funded research data should be accessible to all</a:t>
            </a:r>
            <a:endParaRPr sz="2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914400" lvl="1" indent="-355600" algn="l" rtl="0">
              <a:lnSpc>
                <a:spcPct val="105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○"/>
            </a:pPr>
            <a:r>
              <a:rPr lang="en-US"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Published results and conclusions should be possible to check by others</a:t>
            </a:r>
            <a:endParaRPr sz="2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lvl="0" indent="-355600" algn="l" rtl="0">
              <a:lnSpc>
                <a:spcPct val="105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●"/>
            </a:pPr>
            <a:r>
              <a:rPr lang="en-US" sz="2000" b="1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Research</a:t>
            </a:r>
            <a:endParaRPr sz="2000" b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914400" lvl="1" indent="-355600" algn="l" rtl="0">
              <a:lnSpc>
                <a:spcPct val="105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○"/>
            </a:pPr>
            <a:r>
              <a:rPr lang="en-US"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Enables others to combine data, address new questions, and develop new analytical methods</a:t>
            </a:r>
            <a:endParaRPr sz="2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914400" lvl="1" indent="-355600" algn="l" rtl="0">
              <a:lnSpc>
                <a:spcPct val="105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○"/>
            </a:pPr>
            <a:r>
              <a:rPr lang="en-US"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Reduce duplication and waste</a:t>
            </a:r>
            <a:endParaRPr sz="2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lvl="0" indent="0" algn="l" rtl="0">
              <a:lnSpc>
                <a:spcPct val="105000"/>
              </a:lnSpc>
              <a:spcBef>
                <a:spcPts val="700"/>
              </a:spcBef>
              <a:spcAft>
                <a:spcPts val="700"/>
              </a:spcAft>
              <a:buSzPts val="1800"/>
              <a:buNone/>
            </a:pPr>
            <a:endParaRPr sz="2000"/>
          </a:p>
        </p:txBody>
      </p:sp>
      <p:sp>
        <p:nvSpPr>
          <p:cNvPr id="490" name="Google Shape;490;g297110c4bf7_1_7"/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9538200" cy="8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3600">
                <a:latin typeface="Lato"/>
                <a:ea typeface="Lato"/>
                <a:cs typeface="Lato"/>
                <a:sym typeface="Lato"/>
              </a:rPr>
              <a:t>Why does Open Science matter?</a:t>
            </a:r>
            <a:endParaRPr sz="36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491" name="Google Shape;491;g297110c4bf7_1_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162825" y="1644375"/>
            <a:ext cx="5927025" cy="4035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92" name="Google Shape;492;g297110c4bf7_1_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319525" y="6129438"/>
            <a:ext cx="2819400" cy="457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" name="Google Shape;498;g297110c4bf7_1_15"/>
          <p:cNvSpPr txBox="1">
            <a:spLocks noGrp="1"/>
          </p:cNvSpPr>
          <p:nvPr>
            <p:ph type="body" idx="1"/>
          </p:nvPr>
        </p:nvSpPr>
        <p:spPr>
          <a:xfrm>
            <a:off x="838200" y="1396525"/>
            <a:ext cx="7493100" cy="526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55600" algn="l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●"/>
            </a:pPr>
            <a:r>
              <a:rPr lang="en-US" sz="2000" b="1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Democracy and transparency</a:t>
            </a:r>
            <a:endParaRPr sz="2000" b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914400" lvl="1" indent="-355600" algn="l" rtl="0">
              <a:lnSpc>
                <a:spcPct val="105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○"/>
            </a:pPr>
            <a:r>
              <a:rPr lang="en-US"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Publicly funded research data should be accessible to all</a:t>
            </a:r>
            <a:endParaRPr sz="2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914400" lvl="1" indent="-355600" algn="l" rtl="0">
              <a:lnSpc>
                <a:spcPct val="105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○"/>
            </a:pPr>
            <a:r>
              <a:rPr lang="en-US"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Published results and conclusions should be possible to check by others</a:t>
            </a:r>
            <a:endParaRPr sz="2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lvl="0" indent="-355600" algn="l" rtl="0">
              <a:lnSpc>
                <a:spcPct val="105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●"/>
            </a:pPr>
            <a:r>
              <a:rPr lang="en-US" sz="2000" b="1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Research</a:t>
            </a:r>
            <a:endParaRPr sz="2000" b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914400" lvl="1" indent="-355600" algn="l" rtl="0">
              <a:lnSpc>
                <a:spcPct val="105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○"/>
            </a:pPr>
            <a:r>
              <a:rPr lang="en-US"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Enables others to combine data, address new questions, and develop new analytical methods</a:t>
            </a:r>
            <a:endParaRPr sz="2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914400" lvl="1" indent="-355600" algn="l" rtl="0">
              <a:lnSpc>
                <a:spcPct val="105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○"/>
            </a:pPr>
            <a:r>
              <a:rPr lang="en-US"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Reduce duplication and waste</a:t>
            </a:r>
            <a:endParaRPr sz="2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lvl="0" indent="-355600" algn="l" rtl="0">
              <a:lnSpc>
                <a:spcPct val="105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●"/>
            </a:pPr>
            <a:r>
              <a:rPr lang="en-US" sz="2000" b="1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Innovation and utilization outside research</a:t>
            </a:r>
            <a:endParaRPr sz="2000" b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914400" lvl="1" indent="-355600" algn="l" rtl="0">
              <a:lnSpc>
                <a:spcPct val="105000"/>
              </a:lnSpc>
              <a:spcBef>
                <a:spcPts val="700"/>
              </a:spcBef>
              <a:spcAft>
                <a:spcPts val="700"/>
              </a:spcAft>
              <a:buClr>
                <a:schemeClr val="dk1"/>
              </a:buClr>
              <a:buSzPts val="2000"/>
              <a:buFont typeface="Lato"/>
              <a:buChar char="○"/>
            </a:pPr>
            <a:r>
              <a:rPr lang="en-US"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Public authorities, companies, and private persons outside research can make use of the data</a:t>
            </a:r>
            <a:endParaRPr sz="2000"/>
          </a:p>
        </p:txBody>
      </p:sp>
      <p:sp>
        <p:nvSpPr>
          <p:cNvPr id="499" name="Google Shape;499;g297110c4bf7_1_15"/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9538200" cy="8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3600">
                <a:latin typeface="Lato"/>
                <a:ea typeface="Lato"/>
                <a:cs typeface="Lato"/>
                <a:sym typeface="Lato"/>
              </a:rPr>
              <a:t>Why does Open Science matter?</a:t>
            </a:r>
            <a:endParaRPr sz="36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500" name="Google Shape;500;g297110c4bf7_1_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162825" y="1644375"/>
            <a:ext cx="5927025" cy="4035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01" name="Google Shape;501;g297110c4bf7_1_1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319525" y="6129438"/>
            <a:ext cx="2819400" cy="457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7" name="Google Shape;507;g294cd25aee0_3_21"/>
          <p:cNvSpPr txBox="1">
            <a:spLocks noGrp="1"/>
          </p:cNvSpPr>
          <p:nvPr>
            <p:ph type="body" idx="1"/>
          </p:nvPr>
        </p:nvSpPr>
        <p:spPr>
          <a:xfrm>
            <a:off x="838200" y="1486800"/>
            <a:ext cx="6943800" cy="537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355600" algn="l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●"/>
            </a:pPr>
            <a:r>
              <a:rPr lang="en-US" sz="2000" b="1">
                <a:solidFill>
                  <a:schemeClr val="dk1"/>
                </a:solidFill>
              </a:rPr>
              <a:t>Citation</a:t>
            </a:r>
            <a:endParaRPr sz="2000" b="1">
              <a:solidFill>
                <a:schemeClr val="dk1"/>
              </a:solidFill>
            </a:endParaRPr>
          </a:p>
          <a:p>
            <a:pPr marL="914400" lvl="1" indent="-355600" algn="l" rtl="0">
              <a:lnSpc>
                <a:spcPct val="105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000"/>
              <a:buChar char="○"/>
            </a:pPr>
            <a:r>
              <a:rPr lang="en-US" sz="2000">
                <a:solidFill>
                  <a:schemeClr val="dk1"/>
                </a:solidFill>
              </a:rPr>
              <a:t>Citation of data will be a merit for the researcher that produced it</a:t>
            </a:r>
            <a:endParaRPr sz="2000" b="1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/>
          </a:p>
        </p:txBody>
      </p:sp>
      <p:sp>
        <p:nvSpPr>
          <p:cNvPr id="508" name="Google Shape;508;g294cd25aee0_3_21"/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9538200" cy="8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3600">
                <a:latin typeface="Lato"/>
                <a:ea typeface="Lato"/>
                <a:cs typeface="Lato"/>
                <a:sym typeface="Lato"/>
              </a:rPr>
              <a:t>Why does Open Science matter?</a:t>
            </a:r>
            <a:endParaRPr sz="36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509" name="Google Shape;509;g294cd25aee0_3_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162825" y="1644375"/>
            <a:ext cx="5927025" cy="4035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10" name="Google Shape;510;g294cd25aee0_3_2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319525" y="6129438"/>
            <a:ext cx="2819400" cy="457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" name="Google Shape;516;g297110c4bf7_1_23"/>
          <p:cNvSpPr txBox="1">
            <a:spLocks noGrp="1"/>
          </p:cNvSpPr>
          <p:nvPr>
            <p:ph type="body" idx="1"/>
          </p:nvPr>
        </p:nvSpPr>
        <p:spPr>
          <a:xfrm>
            <a:off x="838200" y="1486800"/>
            <a:ext cx="6943800" cy="537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355600" algn="l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●"/>
            </a:pPr>
            <a:r>
              <a:rPr lang="en-US" sz="2000" b="1">
                <a:solidFill>
                  <a:schemeClr val="dk1"/>
                </a:solidFill>
              </a:rPr>
              <a:t>Citation</a:t>
            </a:r>
            <a:endParaRPr sz="2000" b="1">
              <a:solidFill>
                <a:schemeClr val="dk1"/>
              </a:solidFill>
            </a:endParaRPr>
          </a:p>
          <a:p>
            <a:pPr marL="914400" lvl="1" indent="-355600" algn="l" rtl="0">
              <a:lnSpc>
                <a:spcPct val="105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000"/>
              <a:buChar char="○"/>
            </a:pPr>
            <a:r>
              <a:rPr lang="en-US" sz="2000">
                <a:solidFill>
                  <a:schemeClr val="dk1"/>
                </a:solidFill>
              </a:rPr>
              <a:t>Citation of data will be a merit for the researcher that produced it</a:t>
            </a:r>
            <a:endParaRPr sz="2000" b="1">
              <a:solidFill>
                <a:schemeClr val="dk1"/>
              </a:solidFill>
            </a:endParaRPr>
          </a:p>
          <a:p>
            <a:pPr marL="457200" lvl="0" indent="-3556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●"/>
            </a:pPr>
            <a:r>
              <a:rPr lang="en-US" sz="2000" b="1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Ethical</a:t>
            </a:r>
            <a:endParaRPr sz="2000" b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800"/>
              <a:buNone/>
            </a:pPr>
            <a:r>
              <a:rPr lang="en-US" sz="2000" i="1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Doing “sloppy” science &amp; not being open and transparent, could result in:</a:t>
            </a:r>
            <a:endParaRPr sz="2000" i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lvl="0" indent="-3556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-"/>
            </a:pPr>
            <a:r>
              <a:rPr lang="en-US"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Waste of resources</a:t>
            </a:r>
            <a:endParaRPr sz="2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lvl="0" indent="-3556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-"/>
            </a:pPr>
            <a:r>
              <a:rPr lang="en-US"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Contributing to the current research credibility crisis</a:t>
            </a:r>
            <a:endParaRPr sz="2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lvl="0" indent="-3556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-"/>
            </a:pPr>
            <a:r>
              <a:rPr lang="en-US"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Contributing to the current reproducibility crisis</a:t>
            </a:r>
            <a:endParaRPr sz="2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lvl="0" indent="-3556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-"/>
            </a:pPr>
            <a:r>
              <a:rPr lang="en-US"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Harming the profession</a:t>
            </a:r>
            <a:endParaRPr sz="2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lvl="0" indent="-3556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-"/>
            </a:pPr>
            <a:r>
              <a:rPr lang="en-US"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Harming public trust in research</a:t>
            </a:r>
            <a:endParaRPr sz="2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800"/>
              <a:buNone/>
            </a:pPr>
            <a:endParaRPr sz="2000" b="1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/>
          </a:p>
        </p:txBody>
      </p:sp>
      <p:sp>
        <p:nvSpPr>
          <p:cNvPr id="517" name="Google Shape;517;g297110c4bf7_1_23"/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9538200" cy="8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3600">
                <a:latin typeface="Lato"/>
                <a:ea typeface="Lato"/>
                <a:cs typeface="Lato"/>
                <a:sym typeface="Lato"/>
              </a:rPr>
              <a:t>Why does Open Science matter?</a:t>
            </a:r>
            <a:endParaRPr sz="36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518" name="Google Shape;518;g297110c4bf7_1_2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71550" y="5767500"/>
            <a:ext cx="6591300" cy="819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19" name="Google Shape;519;g297110c4bf7_1_2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162825" y="1644375"/>
            <a:ext cx="5927025" cy="4035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20" name="Google Shape;520;g297110c4bf7_1_2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319525" y="6129438"/>
            <a:ext cx="2819400" cy="457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Google Shape;526;g294cd25aee0_4_42"/>
          <p:cNvSpPr txBox="1">
            <a:spLocks noGrp="1"/>
          </p:cNvSpPr>
          <p:nvPr>
            <p:ph type="body" idx="1"/>
          </p:nvPr>
        </p:nvSpPr>
        <p:spPr>
          <a:xfrm>
            <a:off x="838200" y="1410601"/>
            <a:ext cx="10515600" cy="469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Wilkinson, Mark et al.</a:t>
            </a:r>
            <a:r>
              <a:rPr lang="en-US" sz="2000" i="1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“The FAIR Guiding Principles for scientific data management and stewardship”</a:t>
            </a:r>
            <a:r>
              <a:rPr lang="en-US"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. Scientific Data 3, Article number: 160018 (2016) </a:t>
            </a:r>
            <a:r>
              <a:rPr lang="en-US" sz="2000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3"/>
              </a:rPr>
              <a:t>http://dx.doi.org/10.1038/sdata.2016.18</a:t>
            </a:r>
            <a:endParaRPr sz="2000" u="sng">
              <a:solidFill>
                <a:schemeClr val="hlink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/>
          </a:p>
        </p:txBody>
      </p:sp>
      <p:sp>
        <p:nvSpPr>
          <p:cNvPr id="527" name="Google Shape;527;g294cd25aee0_4_42"/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9538200" cy="8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0554"/>
              <a:buFont typeface="Arial"/>
              <a:buNone/>
            </a:pPr>
            <a:r>
              <a:rPr lang="en-US">
                <a:latin typeface="Lato"/>
                <a:ea typeface="Lato"/>
                <a:cs typeface="Lato"/>
                <a:sym typeface="Lato"/>
              </a:rPr>
              <a:t>FAIR principles</a:t>
            </a:r>
            <a:endParaRPr>
              <a:latin typeface="Lato"/>
              <a:ea typeface="Lato"/>
              <a:cs typeface="Lato"/>
              <a:sym typeface="Lato"/>
            </a:endParaRPr>
          </a:p>
          <a:p>
            <a:pPr marL="457200" lvl="0" indent="-35433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Lato"/>
              <a:buChar char="-"/>
            </a:pPr>
            <a:r>
              <a:rPr lang="en-US" sz="2200">
                <a:solidFill>
                  <a:schemeClr val="dk1"/>
                </a:solidFill>
              </a:rPr>
              <a:t>To be useful for others, data should be FAIR</a:t>
            </a:r>
            <a:endParaRPr sz="2200"/>
          </a:p>
        </p:txBody>
      </p:sp>
      <p:pic>
        <p:nvPicPr>
          <p:cNvPr id="528" name="Google Shape;528;g294cd25aee0_4_4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93489" y="2842275"/>
            <a:ext cx="10805011" cy="4015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" name="Google Shape;534;g297110c4bf7_1_142"/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9538200" cy="8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55554"/>
              <a:buNone/>
            </a:pPr>
            <a:r>
              <a:rPr lang="en-US">
                <a:latin typeface="Lato"/>
                <a:ea typeface="Lato"/>
                <a:cs typeface="Lato"/>
                <a:sym typeface="Lato"/>
              </a:rPr>
              <a:t>FAIR principles</a:t>
            </a:r>
            <a:endParaRPr>
              <a:latin typeface="Lato"/>
              <a:ea typeface="Lato"/>
              <a:cs typeface="Lato"/>
              <a:sym typeface="Lato"/>
            </a:endParaRPr>
          </a:p>
          <a:p>
            <a:pPr marL="457200" lvl="0" indent="-35433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Lato"/>
              <a:buChar char="-"/>
            </a:pPr>
            <a:r>
              <a:rPr lang="en-US" sz="2200">
                <a:solidFill>
                  <a:schemeClr val="dk1"/>
                </a:solidFill>
              </a:rPr>
              <a:t>To be useful for others, data should be FAIR</a:t>
            </a:r>
            <a:endParaRPr sz="2200"/>
          </a:p>
        </p:txBody>
      </p:sp>
      <p:pic>
        <p:nvPicPr>
          <p:cNvPr id="535" name="Google Shape;535;g297110c4bf7_1_142"/>
          <p:cNvPicPr preferRelativeResize="0"/>
          <p:nvPr/>
        </p:nvPicPr>
        <p:blipFill rotWithShape="1">
          <a:blip r:embed="rId3">
            <a:alphaModFix/>
          </a:blip>
          <a:srcRect l="4404" t="26713" r="73669" b="16785"/>
          <a:stretch/>
        </p:blipFill>
        <p:spPr>
          <a:xfrm>
            <a:off x="620350" y="1741354"/>
            <a:ext cx="1975224" cy="1516334"/>
          </a:xfrm>
          <a:prstGeom prst="rect">
            <a:avLst/>
          </a:prstGeom>
          <a:noFill/>
          <a:ln>
            <a:noFill/>
          </a:ln>
        </p:spPr>
      </p:pic>
      <p:sp>
        <p:nvSpPr>
          <p:cNvPr id="536" name="Google Shape;536;g297110c4bf7_1_142"/>
          <p:cNvSpPr txBox="1"/>
          <p:nvPr/>
        </p:nvSpPr>
        <p:spPr>
          <a:xfrm>
            <a:off x="3092925" y="6556075"/>
            <a:ext cx="89562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Image source: </a:t>
            </a:r>
            <a:r>
              <a:rPr lang="en-US" sz="1000" b="0" i="0" u="sng" strike="noStrike" cap="none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4"/>
              </a:rPr>
              <a:t>https://www.fosteropenscience.eu/learning/assessing-the-fairness-of-data/#/id/5c52e8cf0d3def29462d8cb5</a:t>
            </a:r>
            <a:r>
              <a:rPr lang="en-US" sz="10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,</a:t>
            </a:r>
            <a:r>
              <a:rPr lang="en-US" sz="1000" b="0" i="0" u="none" strike="noStrike" cap="none">
                <a:solidFill>
                  <a:srgbClr val="000000"/>
                </a:solidFill>
                <a:highlight>
                  <a:schemeClr val="lt1"/>
                </a:highlight>
                <a:latin typeface="Lato"/>
                <a:ea typeface="Lato"/>
                <a:cs typeface="Lato"/>
                <a:sym typeface="Lato"/>
              </a:rPr>
              <a:t> License: Creative Commons CC</a:t>
            </a:r>
            <a:r>
              <a:rPr lang="en-US" sz="1000" b="0" i="0" u="none" strike="noStrike" cap="none">
                <a:solidFill>
                  <a:srgbClr val="333333"/>
                </a:solidFill>
                <a:highlight>
                  <a:schemeClr val="lt1"/>
                </a:highlight>
                <a:latin typeface="Lato"/>
                <a:ea typeface="Lato"/>
                <a:cs typeface="Lato"/>
                <a:sym typeface="Lato"/>
              </a:rPr>
              <a:t>0</a:t>
            </a:r>
            <a:endParaRPr sz="1000" b="0" i="0" u="none" strike="noStrike" cap="none">
              <a:solidFill>
                <a:srgbClr val="000000"/>
              </a:solidFill>
              <a:highlight>
                <a:schemeClr val="lt1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37" name="Google Shape;537;g297110c4bf7_1_142"/>
          <p:cNvSpPr txBox="1"/>
          <p:nvPr/>
        </p:nvSpPr>
        <p:spPr>
          <a:xfrm>
            <a:off x="877175" y="1179238"/>
            <a:ext cx="1602000" cy="53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en-US" sz="2700" b="1" i="0" u="sng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F</a:t>
            </a:r>
            <a:r>
              <a:rPr lang="en-US" sz="27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indable</a:t>
            </a:r>
            <a:endParaRPr sz="2700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38" name="Google Shape;538;g297110c4bf7_1_142"/>
          <p:cNvSpPr txBox="1"/>
          <p:nvPr/>
        </p:nvSpPr>
        <p:spPr>
          <a:xfrm>
            <a:off x="163650" y="3318975"/>
            <a:ext cx="2904600" cy="310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rgbClr val="172B4D"/>
                </a:solidFill>
                <a:latin typeface="Lato"/>
                <a:ea typeface="Lato"/>
                <a:cs typeface="Lato"/>
                <a:sym typeface="Lato"/>
              </a:rPr>
              <a:t>●</a:t>
            </a:r>
            <a:r>
              <a:rPr lang="en-US" sz="1800" b="0" i="0" u="none" strike="noStrike" cap="none">
                <a:solidFill>
                  <a:srgbClr val="333333"/>
                </a:solidFill>
                <a:latin typeface="Lato"/>
                <a:ea typeface="Lato"/>
                <a:cs typeface="Lato"/>
                <a:sym typeface="Lato"/>
              </a:rPr>
              <a:t> Data should be easily found by both, humans and machines</a:t>
            </a:r>
            <a:endParaRPr sz="1800" b="0" i="0" u="none" strike="noStrike" cap="none">
              <a:solidFill>
                <a:srgbClr val="333333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rgbClr val="172B4D"/>
                </a:solidFill>
                <a:latin typeface="Lato"/>
                <a:ea typeface="Lato"/>
                <a:cs typeface="Lato"/>
                <a:sym typeface="Lato"/>
              </a:rPr>
              <a:t>●</a:t>
            </a:r>
            <a:r>
              <a:rPr lang="en-US" sz="1800" b="0" i="0" u="none" strike="noStrike" cap="none">
                <a:solidFill>
                  <a:srgbClr val="333333"/>
                </a:solidFill>
                <a:latin typeface="Lato"/>
                <a:ea typeface="Lato"/>
                <a:cs typeface="Lato"/>
                <a:sym typeface="Lato"/>
              </a:rPr>
              <a:t> Data </a:t>
            </a:r>
            <a:r>
              <a:rPr lang="en-US" sz="1800" b="0" i="0" u="none" strike="noStrike" cap="none">
                <a:solidFill>
                  <a:srgbClr val="172B4D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have a globally unique persistent identifier (</a:t>
            </a:r>
            <a:r>
              <a:rPr lang="en-US" sz="1800" b="0" i="1" u="none" strike="noStrike" cap="none">
                <a:solidFill>
                  <a:srgbClr val="172B4D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e.g. a DOI)</a:t>
            </a:r>
            <a:endParaRPr sz="1800" b="0" i="1" u="none" strike="noStrike" cap="none">
              <a:solidFill>
                <a:srgbClr val="172B4D"/>
              </a:solidFill>
              <a:highlight>
                <a:srgbClr val="FFFFFF"/>
              </a:highlight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rgbClr val="172B4D"/>
                </a:solidFill>
                <a:latin typeface="Lato"/>
                <a:ea typeface="Lato"/>
                <a:cs typeface="Lato"/>
                <a:sym typeface="Lato"/>
              </a:rPr>
              <a:t>● Data are </a:t>
            </a:r>
            <a:r>
              <a:rPr lang="en-US" sz="1800" b="0" i="0" u="none" strike="noStrike" cap="none">
                <a:solidFill>
                  <a:srgbClr val="172B4D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described by metadata (</a:t>
            </a:r>
            <a:r>
              <a:rPr lang="en-US" sz="1800" b="0" i="1" u="none" strike="noStrike" cap="none">
                <a:solidFill>
                  <a:srgbClr val="172B4D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data about data)</a:t>
            </a:r>
            <a:endParaRPr sz="1800" b="0" i="0" u="none" strike="noStrike" cap="none">
              <a:solidFill>
                <a:srgbClr val="333333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Google Shape;544;g297d9664814_0_36"/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9538200" cy="8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55554"/>
              <a:buNone/>
            </a:pPr>
            <a:r>
              <a:rPr lang="en-US">
                <a:latin typeface="Lato"/>
                <a:ea typeface="Lato"/>
                <a:cs typeface="Lato"/>
                <a:sym typeface="Lato"/>
              </a:rPr>
              <a:t>FAIR principles</a:t>
            </a:r>
            <a:endParaRPr>
              <a:latin typeface="Lato"/>
              <a:ea typeface="Lato"/>
              <a:cs typeface="Lato"/>
              <a:sym typeface="Lato"/>
            </a:endParaRPr>
          </a:p>
          <a:p>
            <a:pPr marL="457200" lvl="0" indent="-35433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Lato"/>
              <a:buChar char="-"/>
            </a:pPr>
            <a:r>
              <a:rPr lang="en-US" sz="2200">
                <a:solidFill>
                  <a:schemeClr val="dk1"/>
                </a:solidFill>
              </a:rPr>
              <a:t>To be useful for others, data should be FAIR</a:t>
            </a:r>
            <a:endParaRPr sz="2200"/>
          </a:p>
        </p:txBody>
      </p:sp>
      <p:pic>
        <p:nvPicPr>
          <p:cNvPr id="545" name="Google Shape;545;g297d9664814_0_36"/>
          <p:cNvPicPr preferRelativeResize="0"/>
          <p:nvPr/>
        </p:nvPicPr>
        <p:blipFill rotWithShape="1">
          <a:blip r:embed="rId3">
            <a:alphaModFix/>
          </a:blip>
          <a:srcRect l="4404" t="26713" r="73669" b="16785"/>
          <a:stretch/>
        </p:blipFill>
        <p:spPr>
          <a:xfrm>
            <a:off x="620350" y="1741354"/>
            <a:ext cx="1975224" cy="1516334"/>
          </a:xfrm>
          <a:prstGeom prst="rect">
            <a:avLst/>
          </a:prstGeom>
          <a:noFill/>
          <a:ln>
            <a:noFill/>
          </a:ln>
        </p:spPr>
      </p:pic>
      <p:sp>
        <p:nvSpPr>
          <p:cNvPr id="546" name="Google Shape;546;g297d9664814_0_36"/>
          <p:cNvSpPr txBox="1"/>
          <p:nvPr/>
        </p:nvSpPr>
        <p:spPr>
          <a:xfrm>
            <a:off x="3092925" y="6556075"/>
            <a:ext cx="89562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Image source: </a:t>
            </a:r>
            <a:r>
              <a:rPr lang="en-US" sz="1000" b="0" i="0" u="sng" strike="noStrike" cap="none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4"/>
              </a:rPr>
              <a:t>https://www.fosteropenscience.eu/learning/assessing-the-fairness-of-data/#/id/5c52e8cf0d3def29462d8cb5</a:t>
            </a:r>
            <a:r>
              <a:rPr lang="en-US" sz="10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,</a:t>
            </a:r>
            <a:r>
              <a:rPr lang="en-US" sz="1000" b="0" i="0" u="none" strike="noStrike" cap="none">
                <a:solidFill>
                  <a:srgbClr val="000000"/>
                </a:solidFill>
                <a:highlight>
                  <a:schemeClr val="lt1"/>
                </a:highlight>
                <a:latin typeface="Lato"/>
                <a:ea typeface="Lato"/>
                <a:cs typeface="Lato"/>
                <a:sym typeface="Lato"/>
              </a:rPr>
              <a:t> License: Creative Commons CC</a:t>
            </a:r>
            <a:r>
              <a:rPr lang="en-US" sz="1000" b="0" i="0" u="none" strike="noStrike" cap="none">
                <a:solidFill>
                  <a:srgbClr val="333333"/>
                </a:solidFill>
                <a:highlight>
                  <a:schemeClr val="lt1"/>
                </a:highlight>
                <a:latin typeface="Lato"/>
                <a:ea typeface="Lato"/>
                <a:cs typeface="Lato"/>
                <a:sym typeface="Lato"/>
              </a:rPr>
              <a:t>0</a:t>
            </a:r>
            <a:endParaRPr sz="1000" b="0" i="0" u="none" strike="noStrike" cap="none">
              <a:solidFill>
                <a:srgbClr val="000000"/>
              </a:solidFill>
              <a:highlight>
                <a:schemeClr val="lt1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47" name="Google Shape;547;g297d9664814_0_36"/>
          <p:cNvSpPr txBox="1"/>
          <p:nvPr/>
        </p:nvSpPr>
        <p:spPr>
          <a:xfrm>
            <a:off x="877175" y="1179238"/>
            <a:ext cx="1602000" cy="53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en-US" sz="2700" b="1" i="0" u="sng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F</a:t>
            </a:r>
            <a:r>
              <a:rPr lang="en-US" sz="27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indable</a:t>
            </a:r>
            <a:endParaRPr sz="2700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48" name="Google Shape;548;g297d9664814_0_36"/>
          <p:cNvSpPr txBox="1"/>
          <p:nvPr/>
        </p:nvSpPr>
        <p:spPr>
          <a:xfrm>
            <a:off x="3570842" y="1179238"/>
            <a:ext cx="2000400" cy="53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en-US" sz="2700" b="1" i="0" u="sng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A</a:t>
            </a:r>
            <a:r>
              <a:rPr lang="en-US" sz="27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ccessible</a:t>
            </a:r>
            <a:endParaRPr sz="2700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549" name="Google Shape;549;g297d9664814_0_36"/>
          <p:cNvPicPr preferRelativeResize="0"/>
          <p:nvPr/>
        </p:nvPicPr>
        <p:blipFill rotWithShape="1">
          <a:blip r:embed="rId3">
            <a:alphaModFix/>
          </a:blip>
          <a:srcRect l="31448" t="14989" r="44956" b="20759"/>
          <a:stretch/>
        </p:blipFill>
        <p:spPr>
          <a:xfrm>
            <a:off x="3550415" y="1699807"/>
            <a:ext cx="1920333" cy="1557881"/>
          </a:xfrm>
          <a:prstGeom prst="rect">
            <a:avLst/>
          </a:prstGeom>
          <a:noFill/>
          <a:ln>
            <a:noFill/>
          </a:ln>
        </p:spPr>
      </p:pic>
      <p:sp>
        <p:nvSpPr>
          <p:cNvPr id="550" name="Google Shape;550;g297d9664814_0_36"/>
          <p:cNvSpPr txBox="1"/>
          <p:nvPr/>
        </p:nvSpPr>
        <p:spPr>
          <a:xfrm>
            <a:off x="163650" y="3318975"/>
            <a:ext cx="2904600" cy="310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rPr>
              <a:t>● Data should be easily found by both, humans and machines</a:t>
            </a:r>
            <a:endParaRPr sz="1800" b="0" i="0" u="none" strike="noStrike" cap="none">
              <a:solidFill>
                <a:schemeClr val="lt2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rPr>
              <a:t>● Data </a:t>
            </a:r>
            <a:r>
              <a:rPr lang="en-US" sz="1800" b="0" i="0" u="none" strike="noStrike" cap="none">
                <a:solidFill>
                  <a:schemeClr val="lt2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have a globally unique persistent identifier (</a:t>
            </a:r>
            <a:r>
              <a:rPr lang="en-US" sz="1800" b="0" i="1" u="none" strike="noStrike" cap="none">
                <a:solidFill>
                  <a:schemeClr val="lt2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e.g. a DOI)</a:t>
            </a:r>
            <a:endParaRPr sz="1800" b="0" i="1" u="none" strike="noStrike" cap="none">
              <a:solidFill>
                <a:schemeClr val="lt2"/>
              </a:solidFill>
              <a:highlight>
                <a:srgbClr val="FFFFFF"/>
              </a:highlight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rPr>
              <a:t>● Data are </a:t>
            </a:r>
            <a:r>
              <a:rPr lang="en-US" sz="1800" b="0" i="0" u="none" strike="noStrike" cap="none">
                <a:solidFill>
                  <a:schemeClr val="lt2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described by metadata (</a:t>
            </a:r>
            <a:r>
              <a:rPr lang="en-US" sz="1800" b="0" i="1" u="none" strike="noStrike" cap="none">
                <a:solidFill>
                  <a:schemeClr val="lt2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data about data)</a:t>
            </a:r>
            <a:endParaRPr sz="1800" b="0" i="0" u="none" strike="noStrike" cap="none">
              <a:solidFill>
                <a:schemeClr val="lt2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51" name="Google Shape;551;g297d9664814_0_36"/>
          <p:cNvSpPr txBox="1"/>
          <p:nvPr/>
        </p:nvSpPr>
        <p:spPr>
          <a:xfrm>
            <a:off x="3016450" y="3318975"/>
            <a:ext cx="3108600" cy="323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rgbClr val="172B4D"/>
                </a:solidFill>
                <a:latin typeface="Lato"/>
                <a:ea typeface="Lato"/>
                <a:cs typeface="Lato"/>
                <a:sym typeface="Lato"/>
              </a:rPr>
              <a:t>●</a:t>
            </a:r>
            <a:r>
              <a:rPr lang="en-US" sz="1800" b="0" i="0" u="none" strike="noStrike" cap="none">
                <a:solidFill>
                  <a:srgbClr val="333333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n-US" sz="1800" b="0" i="0" u="none" strike="noStrike" cap="none">
                <a:solidFill>
                  <a:srgbClr val="172B4D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Data is retrievable through a standardised communication protocol (open, free, allowing authentication &amp; authorisation where necessary) (</a:t>
            </a:r>
            <a:r>
              <a:rPr lang="en-US" sz="1800" b="0" i="1" u="none" strike="noStrike" cap="none">
                <a:solidFill>
                  <a:srgbClr val="172B4D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e.g. http, sftp, etc.</a:t>
            </a:r>
            <a:r>
              <a:rPr lang="en-US" sz="1800" b="0" i="0" u="none" strike="noStrike" cap="none">
                <a:solidFill>
                  <a:srgbClr val="172B4D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)</a:t>
            </a:r>
            <a:endParaRPr sz="1800" b="0" i="0" u="none" strike="noStrike" cap="none">
              <a:solidFill>
                <a:srgbClr val="172B4D"/>
              </a:solidFill>
              <a:highlight>
                <a:srgbClr val="FFFFFF"/>
              </a:highlight>
              <a:latin typeface="Lato"/>
              <a:ea typeface="Lato"/>
              <a:cs typeface="Lato"/>
              <a:sym typeface="Lato"/>
            </a:endParaRPr>
          </a:p>
          <a:p>
            <a:pPr marL="1270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rgbClr val="172B4D"/>
                </a:solidFill>
                <a:latin typeface="Lato"/>
                <a:ea typeface="Lato"/>
                <a:cs typeface="Lato"/>
                <a:sym typeface="Lato"/>
              </a:rPr>
              <a:t>● </a:t>
            </a:r>
            <a:r>
              <a:rPr lang="en-US" sz="1800" b="0" i="0" u="none" strike="noStrike" cap="none">
                <a:solidFill>
                  <a:srgbClr val="172B4D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Metadata are accessible, even if data is no longer available</a:t>
            </a:r>
            <a:endParaRPr sz="1800" b="0" i="0" u="none" strike="noStrike" cap="none">
              <a:solidFill>
                <a:srgbClr val="172B4D"/>
              </a:solidFill>
              <a:highlight>
                <a:srgbClr val="FFFFFF"/>
              </a:highlight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333333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" name="Google Shape;557;g297d9664814_0_54"/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9538200" cy="8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55554"/>
              <a:buNone/>
            </a:pPr>
            <a:r>
              <a:rPr lang="en-US">
                <a:latin typeface="Lato"/>
                <a:ea typeface="Lato"/>
                <a:cs typeface="Lato"/>
                <a:sym typeface="Lato"/>
              </a:rPr>
              <a:t>FAIR principles</a:t>
            </a:r>
            <a:endParaRPr>
              <a:latin typeface="Lato"/>
              <a:ea typeface="Lato"/>
              <a:cs typeface="Lato"/>
              <a:sym typeface="Lato"/>
            </a:endParaRPr>
          </a:p>
          <a:p>
            <a:pPr marL="457200" lvl="0" indent="-35433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Lato"/>
              <a:buChar char="-"/>
            </a:pPr>
            <a:r>
              <a:rPr lang="en-US" sz="2200">
                <a:solidFill>
                  <a:schemeClr val="dk1"/>
                </a:solidFill>
              </a:rPr>
              <a:t>To be useful for others, data should be FAIR</a:t>
            </a:r>
            <a:endParaRPr sz="2200"/>
          </a:p>
        </p:txBody>
      </p:sp>
      <p:pic>
        <p:nvPicPr>
          <p:cNvPr id="558" name="Google Shape;558;g297d9664814_0_54"/>
          <p:cNvPicPr preferRelativeResize="0"/>
          <p:nvPr/>
        </p:nvPicPr>
        <p:blipFill rotWithShape="1">
          <a:blip r:embed="rId3">
            <a:alphaModFix/>
          </a:blip>
          <a:srcRect l="4404" t="26713" r="73669" b="16785"/>
          <a:stretch/>
        </p:blipFill>
        <p:spPr>
          <a:xfrm>
            <a:off x="620350" y="1741354"/>
            <a:ext cx="1975224" cy="1516334"/>
          </a:xfrm>
          <a:prstGeom prst="rect">
            <a:avLst/>
          </a:prstGeom>
          <a:noFill/>
          <a:ln>
            <a:noFill/>
          </a:ln>
        </p:spPr>
      </p:pic>
      <p:sp>
        <p:nvSpPr>
          <p:cNvPr id="559" name="Google Shape;559;g297d9664814_0_54"/>
          <p:cNvSpPr txBox="1"/>
          <p:nvPr/>
        </p:nvSpPr>
        <p:spPr>
          <a:xfrm>
            <a:off x="3092925" y="6556075"/>
            <a:ext cx="89562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Image source: </a:t>
            </a:r>
            <a:r>
              <a:rPr lang="en-US" sz="1000" b="0" i="0" u="sng" strike="noStrike" cap="none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4"/>
              </a:rPr>
              <a:t>https://www.fosteropenscience.eu/learning/assessing-the-fairness-of-data/#/id/5c52e8cf0d3def29462d8cb5</a:t>
            </a:r>
            <a:r>
              <a:rPr lang="en-US" sz="10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,</a:t>
            </a:r>
            <a:r>
              <a:rPr lang="en-US" sz="1000" b="0" i="0" u="none" strike="noStrike" cap="none">
                <a:solidFill>
                  <a:srgbClr val="000000"/>
                </a:solidFill>
                <a:highlight>
                  <a:schemeClr val="lt1"/>
                </a:highlight>
                <a:latin typeface="Lato"/>
                <a:ea typeface="Lato"/>
                <a:cs typeface="Lato"/>
                <a:sym typeface="Lato"/>
              </a:rPr>
              <a:t> License: Creative Commons CC</a:t>
            </a:r>
            <a:r>
              <a:rPr lang="en-US" sz="1000" b="0" i="0" u="none" strike="noStrike" cap="none">
                <a:solidFill>
                  <a:srgbClr val="333333"/>
                </a:solidFill>
                <a:highlight>
                  <a:schemeClr val="lt1"/>
                </a:highlight>
                <a:latin typeface="Lato"/>
                <a:ea typeface="Lato"/>
                <a:cs typeface="Lato"/>
                <a:sym typeface="Lato"/>
              </a:rPr>
              <a:t>0</a:t>
            </a:r>
            <a:endParaRPr sz="1000" b="0" i="0" u="none" strike="noStrike" cap="none">
              <a:solidFill>
                <a:srgbClr val="000000"/>
              </a:solidFill>
              <a:highlight>
                <a:schemeClr val="lt1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60" name="Google Shape;560;g297d9664814_0_54"/>
          <p:cNvSpPr txBox="1"/>
          <p:nvPr/>
        </p:nvSpPr>
        <p:spPr>
          <a:xfrm>
            <a:off x="877175" y="1179238"/>
            <a:ext cx="1602000" cy="53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en-US" sz="2700" b="1" i="0" u="sng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F</a:t>
            </a:r>
            <a:r>
              <a:rPr lang="en-US" sz="27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indable</a:t>
            </a:r>
            <a:endParaRPr sz="2700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61" name="Google Shape;561;g297d9664814_0_54"/>
          <p:cNvSpPr txBox="1"/>
          <p:nvPr/>
        </p:nvSpPr>
        <p:spPr>
          <a:xfrm>
            <a:off x="3570842" y="1179238"/>
            <a:ext cx="2000400" cy="53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en-US" sz="2700" b="1" i="0" u="sng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A</a:t>
            </a:r>
            <a:r>
              <a:rPr lang="en-US" sz="27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ccessible</a:t>
            </a:r>
            <a:endParaRPr sz="2700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62" name="Google Shape;562;g297d9664814_0_54"/>
          <p:cNvSpPr txBox="1"/>
          <p:nvPr/>
        </p:nvSpPr>
        <p:spPr>
          <a:xfrm>
            <a:off x="6510499" y="1179250"/>
            <a:ext cx="2430600" cy="53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en-US" sz="2700" b="1" i="0" u="sng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I</a:t>
            </a:r>
            <a:r>
              <a:rPr lang="en-US" sz="27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nteroperable</a:t>
            </a:r>
            <a:endParaRPr sz="2700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563" name="Google Shape;563;g297d9664814_0_54"/>
          <p:cNvPicPr preferRelativeResize="0"/>
          <p:nvPr/>
        </p:nvPicPr>
        <p:blipFill rotWithShape="1">
          <a:blip r:embed="rId3">
            <a:alphaModFix/>
          </a:blip>
          <a:srcRect l="31448" t="14989" r="44956" b="20759"/>
          <a:stretch/>
        </p:blipFill>
        <p:spPr>
          <a:xfrm>
            <a:off x="3550415" y="1699807"/>
            <a:ext cx="1920333" cy="1557881"/>
          </a:xfrm>
          <a:prstGeom prst="rect">
            <a:avLst/>
          </a:prstGeom>
          <a:noFill/>
          <a:ln>
            <a:noFill/>
          </a:ln>
        </p:spPr>
      </p:pic>
      <p:pic>
        <p:nvPicPr>
          <p:cNvPr id="564" name="Google Shape;564;g297d9664814_0_54"/>
          <p:cNvPicPr preferRelativeResize="0"/>
          <p:nvPr/>
        </p:nvPicPr>
        <p:blipFill rotWithShape="1">
          <a:blip r:embed="rId3">
            <a:alphaModFix/>
          </a:blip>
          <a:srcRect l="55802" t="16980" r="22689" b="18767"/>
          <a:stretch/>
        </p:blipFill>
        <p:spPr>
          <a:xfrm>
            <a:off x="6733602" y="1662332"/>
            <a:ext cx="1847795" cy="1644417"/>
          </a:xfrm>
          <a:prstGeom prst="rect">
            <a:avLst/>
          </a:prstGeom>
          <a:noFill/>
          <a:ln>
            <a:noFill/>
          </a:ln>
        </p:spPr>
      </p:pic>
      <p:sp>
        <p:nvSpPr>
          <p:cNvPr id="565" name="Google Shape;565;g297d9664814_0_54"/>
          <p:cNvSpPr txBox="1"/>
          <p:nvPr/>
        </p:nvSpPr>
        <p:spPr>
          <a:xfrm>
            <a:off x="163650" y="3318975"/>
            <a:ext cx="2904600" cy="310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rPr>
              <a:t>● Data should be easily found by both, humans and machines</a:t>
            </a:r>
            <a:endParaRPr sz="1800" b="0" i="0" u="none" strike="noStrike" cap="none">
              <a:solidFill>
                <a:schemeClr val="lt2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rPr>
              <a:t>● Data </a:t>
            </a:r>
            <a:r>
              <a:rPr lang="en-US" sz="1800" b="0" i="0" u="none" strike="noStrike" cap="none">
                <a:solidFill>
                  <a:schemeClr val="lt2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have a globally unique persistent identifier (</a:t>
            </a:r>
            <a:r>
              <a:rPr lang="en-US" sz="1800" b="0" i="1" u="none" strike="noStrike" cap="none">
                <a:solidFill>
                  <a:schemeClr val="lt2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e.g. a DOI)</a:t>
            </a:r>
            <a:endParaRPr sz="1800" b="0" i="1" u="none" strike="noStrike" cap="none">
              <a:solidFill>
                <a:schemeClr val="lt2"/>
              </a:solidFill>
              <a:highlight>
                <a:srgbClr val="FFFFFF"/>
              </a:highlight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rPr>
              <a:t>● Data are </a:t>
            </a:r>
            <a:r>
              <a:rPr lang="en-US" sz="1800" b="0" i="0" u="none" strike="noStrike" cap="none">
                <a:solidFill>
                  <a:schemeClr val="lt2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described by metadata (</a:t>
            </a:r>
            <a:r>
              <a:rPr lang="en-US" sz="1800" b="0" i="1" u="none" strike="noStrike" cap="none">
                <a:solidFill>
                  <a:schemeClr val="lt2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data about data)</a:t>
            </a:r>
            <a:endParaRPr sz="1800" b="0" i="0" u="none" strike="noStrike" cap="none">
              <a:solidFill>
                <a:schemeClr val="lt2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66" name="Google Shape;566;g297d9664814_0_54"/>
          <p:cNvSpPr txBox="1"/>
          <p:nvPr/>
        </p:nvSpPr>
        <p:spPr>
          <a:xfrm>
            <a:off x="3016450" y="3318975"/>
            <a:ext cx="3108600" cy="323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rPr>
              <a:t>● </a:t>
            </a:r>
            <a:r>
              <a:rPr lang="en-US" sz="1800" b="0" i="0" u="none" strike="noStrike" cap="none">
                <a:solidFill>
                  <a:schemeClr val="lt2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Data is retrievable through a standardised communication protocol (open, free, allowing authentication &amp; authorisation where necessary) (</a:t>
            </a:r>
            <a:r>
              <a:rPr lang="en-US" sz="1800" b="0" i="1" u="none" strike="noStrike" cap="none">
                <a:solidFill>
                  <a:schemeClr val="lt2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e.g. http, sftp, etc.</a:t>
            </a:r>
            <a:r>
              <a:rPr lang="en-US" sz="1800" b="0" i="0" u="none" strike="noStrike" cap="none">
                <a:solidFill>
                  <a:schemeClr val="lt2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)</a:t>
            </a:r>
            <a:endParaRPr sz="1800" b="0" i="0" u="none" strike="noStrike" cap="none">
              <a:solidFill>
                <a:schemeClr val="lt2"/>
              </a:solidFill>
              <a:highlight>
                <a:srgbClr val="FFFFFF"/>
              </a:highlight>
              <a:latin typeface="Lato"/>
              <a:ea typeface="Lato"/>
              <a:cs typeface="Lato"/>
              <a:sym typeface="Lato"/>
            </a:endParaRPr>
          </a:p>
          <a:p>
            <a:pPr marL="1270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rPr>
              <a:t>● </a:t>
            </a:r>
            <a:r>
              <a:rPr lang="en-US" sz="1800" b="0" i="0" u="none" strike="noStrike" cap="none">
                <a:solidFill>
                  <a:schemeClr val="lt2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Metadata are accessible, even if data is no longer available</a:t>
            </a:r>
            <a:endParaRPr sz="1800" b="0" i="0" u="none" strike="noStrike" cap="none">
              <a:solidFill>
                <a:schemeClr val="lt2"/>
              </a:solidFill>
              <a:highlight>
                <a:srgbClr val="FFFFFF"/>
              </a:highlight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2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67" name="Google Shape;567;g297d9664814_0_54"/>
          <p:cNvSpPr txBox="1"/>
          <p:nvPr/>
        </p:nvSpPr>
        <p:spPr>
          <a:xfrm>
            <a:off x="6124975" y="3318975"/>
            <a:ext cx="3024000" cy="301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rgbClr val="172B4D"/>
                </a:solidFill>
                <a:latin typeface="Lato"/>
                <a:ea typeface="Lato"/>
                <a:cs typeface="Lato"/>
                <a:sym typeface="Lato"/>
              </a:rPr>
              <a:t>● </a:t>
            </a:r>
            <a:r>
              <a:rPr lang="en-US" sz="1800" b="0" i="0" u="none" strike="noStrike" cap="none">
                <a:solidFill>
                  <a:srgbClr val="333333"/>
                </a:solidFill>
                <a:latin typeface="Lato"/>
                <a:ea typeface="Lato"/>
                <a:cs typeface="Lato"/>
                <a:sym typeface="Lato"/>
              </a:rPr>
              <a:t>Data can be easily integrated with other data, so it can be utilised by other applications (analysis, storage, processing)</a:t>
            </a:r>
            <a:endParaRPr sz="1800" b="0" i="0" u="none" strike="noStrike" cap="none">
              <a:solidFill>
                <a:srgbClr val="333333"/>
              </a:solidFill>
              <a:latin typeface="Lato"/>
              <a:ea typeface="Lato"/>
              <a:cs typeface="Lato"/>
              <a:sym typeface="Lato"/>
            </a:endParaRPr>
          </a:p>
          <a:p>
            <a:pPr marL="1270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rgbClr val="172B4D"/>
                </a:solidFill>
                <a:latin typeface="Lato"/>
                <a:ea typeface="Lato"/>
                <a:cs typeface="Lato"/>
                <a:sym typeface="Lato"/>
              </a:rPr>
              <a:t>● </a:t>
            </a:r>
            <a:r>
              <a:rPr lang="en-US" sz="1800" b="0" i="0" u="none" strike="noStrike" cap="none">
                <a:solidFill>
                  <a:srgbClr val="172B4D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Metadata use vocabularies that follow the FAIR principles (</a:t>
            </a:r>
            <a:r>
              <a:rPr lang="en-US" sz="1800" b="0" i="0" u="none" strike="noStrike" cap="none">
                <a:solidFill>
                  <a:srgbClr val="172B4D"/>
                </a:solidFill>
                <a:latin typeface="Lato"/>
                <a:ea typeface="Lato"/>
                <a:cs typeface="Lato"/>
                <a:sym typeface="Lato"/>
              </a:rPr>
              <a:t>s</a:t>
            </a:r>
            <a:r>
              <a:rPr lang="en-US" sz="1800" b="0" i="1" u="none" strike="noStrike" cap="none">
                <a:solidFill>
                  <a:srgbClr val="172B4D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tandardised ways of capturing information about the data</a:t>
            </a:r>
            <a:r>
              <a:rPr lang="en-US" sz="1800" b="0" i="0" u="none" strike="noStrike" cap="none">
                <a:solidFill>
                  <a:srgbClr val="172B4D"/>
                </a:solidFill>
                <a:latin typeface="Lato"/>
                <a:ea typeface="Lato"/>
                <a:cs typeface="Lato"/>
                <a:sym typeface="Lato"/>
              </a:rPr>
              <a:t>)</a:t>
            </a:r>
            <a:endParaRPr sz="1800" b="0" i="0" u="none" strike="noStrike" cap="none">
              <a:solidFill>
                <a:srgbClr val="333333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" name="Google Shape;573;g297d9664814_0_18"/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9538200" cy="8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55554"/>
              <a:buNone/>
            </a:pPr>
            <a:r>
              <a:rPr lang="en-US">
                <a:latin typeface="Lato"/>
                <a:ea typeface="Lato"/>
                <a:cs typeface="Lato"/>
                <a:sym typeface="Lato"/>
              </a:rPr>
              <a:t>FAIR principles</a:t>
            </a:r>
            <a:endParaRPr>
              <a:latin typeface="Lato"/>
              <a:ea typeface="Lato"/>
              <a:cs typeface="Lato"/>
              <a:sym typeface="Lato"/>
            </a:endParaRPr>
          </a:p>
          <a:p>
            <a:pPr marL="457200" lvl="0" indent="-35433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Lato"/>
              <a:buChar char="-"/>
            </a:pPr>
            <a:r>
              <a:rPr lang="en-US" sz="2200">
                <a:solidFill>
                  <a:schemeClr val="dk1"/>
                </a:solidFill>
              </a:rPr>
              <a:t>To be useful for others, data should be FAIR</a:t>
            </a:r>
            <a:endParaRPr sz="2200"/>
          </a:p>
        </p:txBody>
      </p:sp>
      <p:pic>
        <p:nvPicPr>
          <p:cNvPr id="574" name="Google Shape;574;g297d9664814_0_18"/>
          <p:cNvPicPr preferRelativeResize="0"/>
          <p:nvPr/>
        </p:nvPicPr>
        <p:blipFill rotWithShape="1">
          <a:blip r:embed="rId3">
            <a:alphaModFix/>
          </a:blip>
          <a:srcRect l="4404" t="26713" r="73669" b="16785"/>
          <a:stretch/>
        </p:blipFill>
        <p:spPr>
          <a:xfrm>
            <a:off x="620350" y="1741354"/>
            <a:ext cx="1975224" cy="1516334"/>
          </a:xfrm>
          <a:prstGeom prst="rect">
            <a:avLst/>
          </a:prstGeom>
          <a:noFill/>
          <a:ln>
            <a:noFill/>
          </a:ln>
        </p:spPr>
      </p:pic>
      <p:sp>
        <p:nvSpPr>
          <p:cNvPr id="575" name="Google Shape;575;g297d9664814_0_18"/>
          <p:cNvSpPr txBox="1"/>
          <p:nvPr/>
        </p:nvSpPr>
        <p:spPr>
          <a:xfrm>
            <a:off x="3092925" y="6556075"/>
            <a:ext cx="89562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Image source: </a:t>
            </a:r>
            <a:r>
              <a:rPr lang="en-US" sz="1000" b="0" i="0" u="sng" strike="noStrike" cap="none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4"/>
              </a:rPr>
              <a:t>https://www.fosteropenscience.eu/learning/assessing-the-fairness-of-data/#/id/5c52e8cf0d3def29462d8cb5</a:t>
            </a:r>
            <a:r>
              <a:rPr lang="en-US" sz="10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,</a:t>
            </a:r>
            <a:r>
              <a:rPr lang="en-US" sz="1000" b="0" i="0" u="none" strike="noStrike" cap="none">
                <a:solidFill>
                  <a:srgbClr val="000000"/>
                </a:solidFill>
                <a:highlight>
                  <a:schemeClr val="lt1"/>
                </a:highlight>
                <a:latin typeface="Lato"/>
                <a:ea typeface="Lato"/>
                <a:cs typeface="Lato"/>
                <a:sym typeface="Lato"/>
              </a:rPr>
              <a:t> License: Creative Commons CC</a:t>
            </a:r>
            <a:r>
              <a:rPr lang="en-US" sz="1000" b="0" i="0" u="none" strike="noStrike" cap="none">
                <a:solidFill>
                  <a:srgbClr val="333333"/>
                </a:solidFill>
                <a:highlight>
                  <a:schemeClr val="lt1"/>
                </a:highlight>
                <a:latin typeface="Lato"/>
                <a:ea typeface="Lato"/>
                <a:cs typeface="Lato"/>
                <a:sym typeface="Lato"/>
              </a:rPr>
              <a:t>0</a:t>
            </a:r>
            <a:endParaRPr sz="1000" b="0" i="0" u="none" strike="noStrike" cap="none">
              <a:solidFill>
                <a:srgbClr val="000000"/>
              </a:solidFill>
              <a:highlight>
                <a:schemeClr val="lt1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76" name="Google Shape;576;g297d9664814_0_18"/>
          <p:cNvSpPr txBox="1"/>
          <p:nvPr/>
        </p:nvSpPr>
        <p:spPr>
          <a:xfrm>
            <a:off x="877175" y="1179238"/>
            <a:ext cx="1602000" cy="53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en-US" sz="2700" b="1" i="0" u="sng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F</a:t>
            </a:r>
            <a:r>
              <a:rPr lang="en-US" sz="27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indable</a:t>
            </a:r>
            <a:endParaRPr sz="2700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77" name="Google Shape;577;g297d9664814_0_18"/>
          <p:cNvSpPr txBox="1"/>
          <p:nvPr/>
        </p:nvSpPr>
        <p:spPr>
          <a:xfrm>
            <a:off x="3570842" y="1179238"/>
            <a:ext cx="2000400" cy="53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en-US" sz="2700" b="1" i="0" u="sng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A</a:t>
            </a:r>
            <a:r>
              <a:rPr lang="en-US" sz="27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ccessible</a:t>
            </a:r>
            <a:endParaRPr sz="2700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78" name="Google Shape;578;g297d9664814_0_18"/>
          <p:cNvSpPr txBox="1"/>
          <p:nvPr/>
        </p:nvSpPr>
        <p:spPr>
          <a:xfrm>
            <a:off x="6510499" y="1179250"/>
            <a:ext cx="2430600" cy="53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en-US" sz="2700" b="1" i="0" u="sng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I</a:t>
            </a:r>
            <a:r>
              <a:rPr lang="en-US" sz="27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nteroperable</a:t>
            </a:r>
            <a:endParaRPr sz="2700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79" name="Google Shape;579;g297d9664814_0_18"/>
          <p:cNvSpPr txBox="1"/>
          <p:nvPr/>
        </p:nvSpPr>
        <p:spPr>
          <a:xfrm>
            <a:off x="9744475" y="1179238"/>
            <a:ext cx="1938900" cy="53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en-US" sz="2700" b="1" i="0" u="sng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R</a:t>
            </a:r>
            <a:r>
              <a:rPr lang="en-US" sz="27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eusable</a:t>
            </a:r>
            <a:endParaRPr sz="2700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580" name="Google Shape;580;g297d9664814_0_18"/>
          <p:cNvPicPr preferRelativeResize="0"/>
          <p:nvPr/>
        </p:nvPicPr>
        <p:blipFill rotWithShape="1">
          <a:blip r:embed="rId3">
            <a:alphaModFix/>
          </a:blip>
          <a:srcRect l="31448" t="14989" r="44956" b="20759"/>
          <a:stretch/>
        </p:blipFill>
        <p:spPr>
          <a:xfrm>
            <a:off x="3550415" y="1699807"/>
            <a:ext cx="1920333" cy="1557881"/>
          </a:xfrm>
          <a:prstGeom prst="rect">
            <a:avLst/>
          </a:prstGeom>
          <a:noFill/>
          <a:ln>
            <a:noFill/>
          </a:ln>
        </p:spPr>
      </p:pic>
      <p:pic>
        <p:nvPicPr>
          <p:cNvPr id="581" name="Google Shape;581;g297d9664814_0_18"/>
          <p:cNvPicPr preferRelativeResize="0"/>
          <p:nvPr/>
        </p:nvPicPr>
        <p:blipFill rotWithShape="1">
          <a:blip r:embed="rId3">
            <a:alphaModFix/>
          </a:blip>
          <a:srcRect l="55802" t="16980" r="22689" b="18767"/>
          <a:stretch/>
        </p:blipFill>
        <p:spPr>
          <a:xfrm>
            <a:off x="6733602" y="1662332"/>
            <a:ext cx="1847795" cy="1644417"/>
          </a:xfrm>
          <a:prstGeom prst="rect">
            <a:avLst/>
          </a:prstGeom>
          <a:noFill/>
          <a:ln>
            <a:noFill/>
          </a:ln>
        </p:spPr>
      </p:pic>
      <p:pic>
        <p:nvPicPr>
          <p:cNvPr id="582" name="Google Shape;582;g297d9664814_0_18"/>
          <p:cNvPicPr preferRelativeResize="0"/>
          <p:nvPr/>
        </p:nvPicPr>
        <p:blipFill rotWithShape="1">
          <a:blip r:embed="rId3">
            <a:alphaModFix/>
          </a:blip>
          <a:srcRect l="77258" t="13249" b="13462"/>
          <a:stretch/>
        </p:blipFill>
        <p:spPr>
          <a:xfrm>
            <a:off x="9824845" y="1632400"/>
            <a:ext cx="1726331" cy="1657282"/>
          </a:xfrm>
          <a:prstGeom prst="rect">
            <a:avLst/>
          </a:prstGeom>
          <a:noFill/>
          <a:ln>
            <a:noFill/>
          </a:ln>
        </p:spPr>
      </p:pic>
      <p:sp>
        <p:nvSpPr>
          <p:cNvPr id="583" name="Google Shape;583;g297d9664814_0_18"/>
          <p:cNvSpPr txBox="1"/>
          <p:nvPr/>
        </p:nvSpPr>
        <p:spPr>
          <a:xfrm>
            <a:off x="163650" y="3318975"/>
            <a:ext cx="2904600" cy="310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rPr>
              <a:t>● Data should be easily found by both, humans and machines</a:t>
            </a:r>
            <a:endParaRPr sz="1800" b="0" i="0" u="none" strike="noStrike" cap="none">
              <a:solidFill>
                <a:schemeClr val="lt2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rPr>
              <a:t>● Data </a:t>
            </a:r>
            <a:r>
              <a:rPr lang="en-US" sz="1800" b="0" i="0" u="none" strike="noStrike" cap="none">
                <a:solidFill>
                  <a:schemeClr val="lt2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have a globally unique persistent identifier (</a:t>
            </a:r>
            <a:r>
              <a:rPr lang="en-US" sz="1800" b="0" i="1" u="none" strike="noStrike" cap="none">
                <a:solidFill>
                  <a:schemeClr val="lt2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e.g. a DOI)</a:t>
            </a:r>
            <a:endParaRPr sz="1800" b="0" i="1" u="none" strike="noStrike" cap="none">
              <a:solidFill>
                <a:schemeClr val="lt2"/>
              </a:solidFill>
              <a:highlight>
                <a:srgbClr val="FFFFFF"/>
              </a:highlight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rPr>
              <a:t>● Data are </a:t>
            </a:r>
            <a:r>
              <a:rPr lang="en-US" sz="1800" b="0" i="0" u="none" strike="noStrike" cap="none">
                <a:solidFill>
                  <a:schemeClr val="lt2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described by metadata (</a:t>
            </a:r>
            <a:r>
              <a:rPr lang="en-US" sz="1800" b="0" i="1" u="none" strike="noStrike" cap="none">
                <a:solidFill>
                  <a:schemeClr val="lt2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data about data)</a:t>
            </a:r>
            <a:endParaRPr sz="1800" b="0" i="0" u="none" strike="noStrike" cap="none">
              <a:solidFill>
                <a:schemeClr val="lt2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84" name="Google Shape;584;g297d9664814_0_18"/>
          <p:cNvSpPr txBox="1"/>
          <p:nvPr/>
        </p:nvSpPr>
        <p:spPr>
          <a:xfrm>
            <a:off x="3016450" y="3318975"/>
            <a:ext cx="3108600" cy="323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rPr>
              <a:t>● </a:t>
            </a:r>
            <a:r>
              <a:rPr lang="en-US" sz="1800" b="0" i="0" u="none" strike="noStrike" cap="none">
                <a:solidFill>
                  <a:schemeClr val="lt2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Data is retrievable through a standardised communication protocol (open, free, allowing authentication &amp; authorisation where necessary) (</a:t>
            </a:r>
            <a:r>
              <a:rPr lang="en-US" sz="1800" b="0" i="1" u="none" strike="noStrike" cap="none">
                <a:solidFill>
                  <a:schemeClr val="lt2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e.g. http, sftp, etc.</a:t>
            </a:r>
            <a:r>
              <a:rPr lang="en-US" sz="1800" b="0" i="0" u="none" strike="noStrike" cap="none">
                <a:solidFill>
                  <a:schemeClr val="lt2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)</a:t>
            </a:r>
            <a:endParaRPr sz="1800" b="0" i="0" u="none" strike="noStrike" cap="none">
              <a:solidFill>
                <a:schemeClr val="lt2"/>
              </a:solidFill>
              <a:highlight>
                <a:srgbClr val="FFFFFF"/>
              </a:highlight>
              <a:latin typeface="Lato"/>
              <a:ea typeface="Lato"/>
              <a:cs typeface="Lato"/>
              <a:sym typeface="Lato"/>
            </a:endParaRPr>
          </a:p>
          <a:p>
            <a:pPr marL="1270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rPr>
              <a:t>● </a:t>
            </a:r>
            <a:r>
              <a:rPr lang="en-US" sz="1800" b="0" i="0" u="none" strike="noStrike" cap="none">
                <a:solidFill>
                  <a:schemeClr val="lt2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Metadata are accessible, even if data is no longer available</a:t>
            </a:r>
            <a:endParaRPr sz="1800" b="0" i="0" u="none" strike="noStrike" cap="none">
              <a:solidFill>
                <a:schemeClr val="lt2"/>
              </a:solidFill>
              <a:highlight>
                <a:srgbClr val="FFFFFF"/>
              </a:highlight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2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85" name="Google Shape;585;g297d9664814_0_18"/>
          <p:cNvSpPr txBox="1"/>
          <p:nvPr/>
        </p:nvSpPr>
        <p:spPr>
          <a:xfrm>
            <a:off x="6124975" y="3318975"/>
            <a:ext cx="3024000" cy="301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rPr>
              <a:t>● Data can be easily integrated with other data, so it can be utilised by other applications (analysis, storage, processing)</a:t>
            </a:r>
            <a:endParaRPr sz="1800" b="0" i="0" u="none" strike="noStrike" cap="none">
              <a:solidFill>
                <a:schemeClr val="lt2"/>
              </a:solidFill>
              <a:latin typeface="Lato"/>
              <a:ea typeface="Lato"/>
              <a:cs typeface="Lato"/>
              <a:sym typeface="Lato"/>
            </a:endParaRPr>
          </a:p>
          <a:p>
            <a:pPr marL="1270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rPr>
              <a:t>● </a:t>
            </a:r>
            <a:r>
              <a:rPr lang="en-US" sz="1800" b="0" i="0" u="none" strike="noStrike" cap="none">
                <a:solidFill>
                  <a:schemeClr val="lt2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Metadata use vocabularies that follow the FAIR principles (</a:t>
            </a:r>
            <a:r>
              <a:rPr lang="en-US" sz="1800" b="0" i="0" u="none" strike="noStrike" cap="non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rPr>
              <a:t>s</a:t>
            </a:r>
            <a:r>
              <a:rPr lang="en-US" sz="1800" b="0" i="1" u="none" strike="noStrike" cap="none">
                <a:solidFill>
                  <a:schemeClr val="lt2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tandardised ways of capturing information about the data</a:t>
            </a:r>
            <a:r>
              <a:rPr lang="en-US" sz="1800" b="0" i="0" u="none" strike="noStrike" cap="non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rPr>
              <a:t>)</a:t>
            </a:r>
            <a:endParaRPr sz="1800" b="0" i="0" u="none" strike="noStrike" cap="none">
              <a:solidFill>
                <a:schemeClr val="lt2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86" name="Google Shape;586;g297d9664814_0_18"/>
          <p:cNvSpPr txBox="1"/>
          <p:nvPr/>
        </p:nvSpPr>
        <p:spPr>
          <a:xfrm>
            <a:off x="9219550" y="3318975"/>
            <a:ext cx="2904600" cy="284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800" b="0" i="0" u="none" strike="noStrike" cap="none">
                <a:solidFill>
                  <a:srgbClr val="172B4D"/>
                </a:solidFill>
                <a:latin typeface="Lato"/>
                <a:ea typeface="Lato"/>
                <a:cs typeface="Lato"/>
                <a:sym typeface="Lato"/>
              </a:rPr>
              <a:t>● </a:t>
            </a:r>
            <a:r>
              <a:rPr lang="en-US" sz="1800" b="0" i="0" u="none" strike="noStrike" cap="none">
                <a:solidFill>
                  <a:srgbClr val="333333"/>
                </a:solidFill>
                <a:latin typeface="Lato"/>
                <a:ea typeface="Lato"/>
                <a:cs typeface="Lato"/>
                <a:sym typeface="Lato"/>
              </a:rPr>
              <a:t>Data and related metadata should be well described, so the data can be reused, replicated and/or combined in different settings</a:t>
            </a:r>
            <a:endParaRPr sz="1800" b="0" i="0" u="none" strike="noStrike" cap="none">
              <a:solidFill>
                <a:srgbClr val="333333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800" b="0" i="0" u="none" strike="noStrike" cap="none">
                <a:solidFill>
                  <a:srgbClr val="172B4D"/>
                </a:solidFill>
                <a:latin typeface="Lato"/>
                <a:ea typeface="Lato"/>
                <a:cs typeface="Lato"/>
                <a:sym typeface="Lato"/>
              </a:rPr>
              <a:t>● </a:t>
            </a:r>
            <a:r>
              <a:rPr lang="en-US" sz="1800" b="0" i="0" u="none" strike="noStrike" cap="none">
                <a:solidFill>
                  <a:srgbClr val="172B4D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Data have a clear data usage license (</a:t>
            </a:r>
            <a:r>
              <a:rPr lang="en-US" sz="1800" b="0" i="1" u="none" strike="noStrike" cap="none">
                <a:solidFill>
                  <a:srgbClr val="172B4D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under what conditions it can be reused)</a:t>
            </a:r>
            <a:endParaRPr sz="1800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2" name="Google Shape;592;g297d9664814_0_0"/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9538200" cy="8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55554"/>
              <a:buNone/>
            </a:pPr>
            <a:r>
              <a:rPr lang="en-US">
                <a:latin typeface="Lato"/>
                <a:ea typeface="Lato"/>
                <a:cs typeface="Lato"/>
                <a:sym typeface="Lato"/>
              </a:rPr>
              <a:t>FAIR principles</a:t>
            </a:r>
            <a:endParaRPr>
              <a:latin typeface="Lato"/>
              <a:ea typeface="Lato"/>
              <a:cs typeface="Lato"/>
              <a:sym typeface="Lato"/>
            </a:endParaRPr>
          </a:p>
          <a:p>
            <a:pPr marL="457200" lvl="0" indent="-35433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Lato"/>
              <a:buChar char="-"/>
            </a:pPr>
            <a:r>
              <a:rPr lang="en-US" sz="2200">
                <a:solidFill>
                  <a:schemeClr val="dk1"/>
                </a:solidFill>
              </a:rPr>
              <a:t>To be useful for others, data should be FAIR</a:t>
            </a:r>
            <a:endParaRPr sz="2200"/>
          </a:p>
        </p:txBody>
      </p:sp>
      <p:pic>
        <p:nvPicPr>
          <p:cNvPr id="593" name="Google Shape;593;g297d9664814_0_0"/>
          <p:cNvPicPr preferRelativeResize="0"/>
          <p:nvPr/>
        </p:nvPicPr>
        <p:blipFill rotWithShape="1">
          <a:blip r:embed="rId3">
            <a:alphaModFix/>
          </a:blip>
          <a:srcRect l="4404" t="26713" r="73669" b="16785"/>
          <a:stretch/>
        </p:blipFill>
        <p:spPr>
          <a:xfrm>
            <a:off x="620350" y="1741354"/>
            <a:ext cx="1975224" cy="1516334"/>
          </a:xfrm>
          <a:prstGeom prst="rect">
            <a:avLst/>
          </a:prstGeom>
          <a:noFill/>
          <a:ln>
            <a:noFill/>
          </a:ln>
        </p:spPr>
      </p:pic>
      <p:sp>
        <p:nvSpPr>
          <p:cNvPr id="594" name="Google Shape;594;g297d9664814_0_0"/>
          <p:cNvSpPr txBox="1"/>
          <p:nvPr/>
        </p:nvSpPr>
        <p:spPr>
          <a:xfrm>
            <a:off x="3092925" y="6556075"/>
            <a:ext cx="89562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Image source: </a:t>
            </a:r>
            <a:r>
              <a:rPr lang="en-US" sz="1000" b="0" i="0" u="sng" strike="noStrike" cap="none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4"/>
              </a:rPr>
              <a:t>https://www.fosteropenscience.eu/learning/assessing-the-fairness-of-data/#/id/5c52e8cf0d3def29462d8cb5</a:t>
            </a:r>
            <a:r>
              <a:rPr lang="en-US" sz="10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,</a:t>
            </a:r>
            <a:r>
              <a:rPr lang="en-US" sz="1000" b="0" i="0" u="none" strike="noStrike" cap="none">
                <a:solidFill>
                  <a:srgbClr val="000000"/>
                </a:solidFill>
                <a:highlight>
                  <a:schemeClr val="lt1"/>
                </a:highlight>
                <a:latin typeface="Lato"/>
                <a:ea typeface="Lato"/>
                <a:cs typeface="Lato"/>
                <a:sym typeface="Lato"/>
              </a:rPr>
              <a:t> License: Creative Commons CC</a:t>
            </a:r>
            <a:r>
              <a:rPr lang="en-US" sz="1000" b="0" i="0" u="none" strike="noStrike" cap="none">
                <a:solidFill>
                  <a:srgbClr val="333333"/>
                </a:solidFill>
                <a:highlight>
                  <a:schemeClr val="lt1"/>
                </a:highlight>
                <a:latin typeface="Lato"/>
                <a:ea typeface="Lato"/>
                <a:cs typeface="Lato"/>
                <a:sym typeface="Lato"/>
              </a:rPr>
              <a:t>0</a:t>
            </a:r>
            <a:endParaRPr sz="1000" b="0" i="0" u="none" strike="noStrike" cap="none">
              <a:solidFill>
                <a:srgbClr val="000000"/>
              </a:solidFill>
              <a:highlight>
                <a:schemeClr val="lt1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95" name="Google Shape;595;g297d9664814_0_0"/>
          <p:cNvSpPr txBox="1"/>
          <p:nvPr/>
        </p:nvSpPr>
        <p:spPr>
          <a:xfrm>
            <a:off x="877175" y="1179238"/>
            <a:ext cx="1602000" cy="53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en-US" sz="2700" b="1" i="0" u="sng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F</a:t>
            </a:r>
            <a:r>
              <a:rPr lang="en-US" sz="27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indable</a:t>
            </a:r>
            <a:endParaRPr sz="2700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96" name="Google Shape;596;g297d9664814_0_0"/>
          <p:cNvSpPr txBox="1"/>
          <p:nvPr/>
        </p:nvSpPr>
        <p:spPr>
          <a:xfrm>
            <a:off x="3570842" y="1179238"/>
            <a:ext cx="2000400" cy="53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en-US" sz="2700" b="1" i="0" u="sng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A</a:t>
            </a:r>
            <a:r>
              <a:rPr lang="en-US" sz="27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ccessible</a:t>
            </a:r>
            <a:endParaRPr sz="2700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97" name="Google Shape;597;g297d9664814_0_0"/>
          <p:cNvSpPr txBox="1"/>
          <p:nvPr/>
        </p:nvSpPr>
        <p:spPr>
          <a:xfrm>
            <a:off x="6510499" y="1179250"/>
            <a:ext cx="2430600" cy="53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en-US" sz="2700" b="1" i="0" u="sng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I</a:t>
            </a:r>
            <a:r>
              <a:rPr lang="en-US" sz="27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nteroperable</a:t>
            </a:r>
            <a:endParaRPr sz="2700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98" name="Google Shape;598;g297d9664814_0_0"/>
          <p:cNvSpPr txBox="1"/>
          <p:nvPr/>
        </p:nvSpPr>
        <p:spPr>
          <a:xfrm>
            <a:off x="9744475" y="1179238"/>
            <a:ext cx="1938900" cy="53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en-US" sz="2700" b="1" i="0" u="sng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R</a:t>
            </a:r>
            <a:r>
              <a:rPr lang="en-US" sz="27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eusable</a:t>
            </a:r>
            <a:endParaRPr sz="2700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599" name="Google Shape;599;g297d9664814_0_0"/>
          <p:cNvPicPr preferRelativeResize="0"/>
          <p:nvPr/>
        </p:nvPicPr>
        <p:blipFill rotWithShape="1">
          <a:blip r:embed="rId3">
            <a:alphaModFix/>
          </a:blip>
          <a:srcRect l="31448" t="14989" r="44956" b="20759"/>
          <a:stretch/>
        </p:blipFill>
        <p:spPr>
          <a:xfrm>
            <a:off x="3550415" y="1699807"/>
            <a:ext cx="1920333" cy="1557881"/>
          </a:xfrm>
          <a:prstGeom prst="rect">
            <a:avLst/>
          </a:prstGeom>
          <a:noFill/>
          <a:ln>
            <a:noFill/>
          </a:ln>
        </p:spPr>
      </p:pic>
      <p:pic>
        <p:nvPicPr>
          <p:cNvPr id="600" name="Google Shape;600;g297d9664814_0_0"/>
          <p:cNvPicPr preferRelativeResize="0"/>
          <p:nvPr/>
        </p:nvPicPr>
        <p:blipFill rotWithShape="1">
          <a:blip r:embed="rId3">
            <a:alphaModFix/>
          </a:blip>
          <a:srcRect l="55802" t="16980" r="22689" b="18767"/>
          <a:stretch/>
        </p:blipFill>
        <p:spPr>
          <a:xfrm>
            <a:off x="6733602" y="1662332"/>
            <a:ext cx="1847795" cy="1644417"/>
          </a:xfrm>
          <a:prstGeom prst="rect">
            <a:avLst/>
          </a:prstGeom>
          <a:noFill/>
          <a:ln>
            <a:noFill/>
          </a:ln>
        </p:spPr>
      </p:pic>
      <p:pic>
        <p:nvPicPr>
          <p:cNvPr id="601" name="Google Shape;601;g297d9664814_0_0"/>
          <p:cNvPicPr preferRelativeResize="0"/>
          <p:nvPr/>
        </p:nvPicPr>
        <p:blipFill rotWithShape="1">
          <a:blip r:embed="rId3">
            <a:alphaModFix/>
          </a:blip>
          <a:srcRect l="77258" t="13249" b="13462"/>
          <a:stretch/>
        </p:blipFill>
        <p:spPr>
          <a:xfrm>
            <a:off x="9824845" y="1632400"/>
            <a:ext cx="1726331" cy="1657282"/>
          </a:xfrm>
          <a:prstGeom prst="rect">
            <a:avLst/>
          </a:prstGeom>
          <a:noFill/>
          <a:ln>
            <a:noFill/>
          </a:ln>
        </p:spPr>
      </p:pic>
      <p:sp>
        <p:nvSpPr>
          <p:cNvPr id="602" name="Google Shape;602;g297d9664814_0_0"/>
          <p:cNvSpPr txBox="1"/>
          <p:nvPr/>
        </p:nvSpPr>
        <p:spPr>
          <a:xfrm>
            <a:off x="163650" y="3318975"/>
            <a:ext cx="2904600" cy="310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rgbClr val="172B4D"/>
                </a:solidFill>
                <a:latin typeface="Lato"/>
                <a:ea typeface="Lato"/>
                <a:cs typeface="Lato"/>
                <a:sym typeface="Lato"/>
              </a:rPr>
              <a:t>●</a:t>
            </a:r>
            <a:r>
              <a:rPr lang="en-US" sz="1800" b="0" i="0" u="none" strike="noStrike" cap="none">
                <a:solidFill>
                  <a:srgbClr val="333333"/>
                </a:solidFill>
                <a:latin typeface="Lato"/>
                <a:ea typeface="Lato"/>
                <a:cs typeface="Lato"/>
                <a:sym typeface="Lato"/>
              </a:rPr>
              <a:t> Data should be easily found by both, humans and machines</a:t>
            </a:r>
            <a:endParaRPr sz="1800" b="0" i="0" u="none" strike="noStrike" cap="none">
              <a:solidFill>
                <a:srgbClr val="333333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rgbClr val="172B4D"/>
                </a:solidFill>
                <a:latin typeface="Lato"/>
                <a:ea typeface="Lato"/>
                <a:cs typeface="Lato"/>
                <a:sym typeface="Lato"/>
              </a:rPr>
              <a:t>●</a:t>
            </a:r>
            <a:r>
              <a:rPr lang="en-US" sz="1800" b="0" i="0" u="none" strike="noStrike" cap="none">
                <a:solidFill>
                  <a:srgbClr val="333333"/>
                </a:solidFill>
                <a:latin typeface="Lato"/>
                <a:ea typeface="Lato"/>
                <a:cs typeface="Lato"/>
                <a:sym typeface="Lato"/>
              </a:rPr>
              <a:t> Data </a:t>
            </a:r>
            <a:r>
              <a:rPr lang="en-US" sz="1800" b="0" i="0" u="none" strike="noStrike" cap="none">
                <a:solidFill>
                  <a:srgbClr val="172B4D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have a globally unique persistent identifier (</a:t>
            </a:r>
            <a:r>
              <a:rPr lang="en-US" sz="1800" b="0" i="1" u="none" strike="noStrike" cap="none">
                <a:solidFill>
                  <a:srgbClr val="172B4D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e.g. a DOI)</a:t>
            </a:r>
            <a:endParaRPr sz="1800" b="0" i="1" u="none" strike="noStrike" cap="none">
              <a:solidFill>
                <a:srgbClr val="172B4D"/>
              </a:solidFill>
              <a:highlight>
                <a:srgbClr val="FFFFFF"/>
              </a:highlight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rgbClr val="172B4D"/>
                </a:solidFill>
                <a:latin typeface="Lato"/>
                <a:ea typeface="Lato"/>
                <a:cs typeface="Lato"/>
                <a:sym typeface="Lato"/>
              </a:rPr>
              <a:t>● Data are </a:t>
            </a:r>
            <a:r>
              <a:rPr lang="en-US" sz="1800" b="0" i="0" u="none" strike="noStrike" cap="none">
                <a:solidFill>
                  <a:srgbClr val="172B4D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described by metadata (</a:t>
            </a:r>
            <a:r>
              <a:rPr lang="en-US" sz="1800" b="0" i="1" u="none" strike="noStrike" cap="none">
                <a:solidFill>
                  <a:srgbClr val="172B4D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data about data)</a:t>
            </a:r>
            <a:endParaRPr sz="1800" b="0" i="0" u="none" strike="noStrike" cap="none">
              <a:solidFill>
                <a:srgbClr val="333333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03" name="Google Shape;603;g297d9664814_0_0"/>
          <p:cNvSpPr txBox="1"/>
          <p:nvPr/>
        </p:nvSpPr>
        <p:spPr>
          <a:xfrm>
            <a:off x="3016450" y="3318975"/>
            <a:ext cx="3108600" cy="323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rgbClr val="172B4D"/>
                </a:solidFill>
                <a:latin typeface="Lato"/>
                <a:ea typeface="Lato"/>
                <a:cs typeface="Lato"/>
                <a:sym typeface="Lato"/>
              </a:rPr>
              <a:t>●</a:t>
            </a:r>
            <a:r>
              <a:rPr lang="en-US" sz="1800" b="0" i="0" u="none" strike="noStrike" cap="none">
                <a:solidFill>
                  <a:srgbClr val="333333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n-US" sz="1800" b="0" i="0" u="none" strike="noStrike" cap="none">
                <a:solidFill>
                  <a:srgbClr val="172B4D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Data is retrievable through a standardised communication protocol (open, free, allowing authentication &amp; authorisation where necessary) (</a:t>
            </a:r>
            <a:r>
              <a:rPr lang="en-US" sz="1800" b="0" i="1" u="none" strike="noStrike" cap="none">
                <a:solidFill>
                  <a:srgbClr val="172B4D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e.g. http, sftp, etc.</a:t>
            </a:r>
            <a:r>
              <a:rPr lang="en-US" sz="1800" b="0" i="0" u="none" strike="noStrike" cap="none">
                <a:solidFill>
                  <a:srgbClr val="172B4D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)</a:t>
            </a:r>
            <a:endParaRPr sz="1800" b="0" i="0" u="none" strike="noStrike" cap="none">
              <a:solidFill>
                <a:srgbClr val="172B4D"/>
              </a:solidFill>
              <a:highlight>
                <a:srgbClr val="FFFFFF"/>
              </a:highlight>
              <a:latin typeface="Lato"/>
              <a:ea typeface="Lato"/>
              <a:cs typeface="Lato"/>
              <a:sym typeface="Lato"/>
            </a:endParaRPr>
          </a:p>
          <a:p>
            <a:pPr marL="1270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rgbClr val="172B4D"/>
                </a:solidFill>
                <a:latin typeface="Lato"/>
                <a:ea typeface="Lato"/>
                <a:cs typeface="Lato"/>
                <a:sym typeface="Lato"/>
              </a:rPr>
              <a:t>● </a:t>
            </a:r>
            <a:r>
              <a:rPr lang="en-US" sz="1800" b="0" i="0" u="none" strike="noStrike" cap="none">
                <a:solidFill>
                  <a:srgbClr val="172B4D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Metadata are accessible, even if data is no longer available</a:t>
            </a:r>
            <a:endParaRPr sz="1800" b="0" i="0" u="none" strike="noStrike" cap="none">
              <a:solidFill>
                <a:srgbClr val="172B4D"/>
              </a:solidFill>
              <a:highlight>
                <a:srgbClr val="FFFFFF"/>
              </a:highlight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333333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04" name="Google Shape;604;g297d9664814_0_0"/>
          <p:cNvSpPr txBox="1"/>
          <p:nvPr/>
        </p:nvSpPr>
        <p:spPr>
          <a:xfrm>
            <a:off x="6124975" y="3318975"/>
            <a:ext cx="3024000" cy="301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rgbClr val="172B4D"/>
                </a:solidFill>
                <a:latin typeface="Lato"/>
                <a:ea typeface="Lato"/>
                <a:cs typeface="Lato"/>
                <a:sym typeface="Lato"/>
              </a:rPr>
              <a:t>● </a:t>
            </a:r>
            <a:r>
              <a:rPr lang="en-US" sz="1800" b="0" i="0" u="none" strike="noStrike" cap="none">
                <a:solidFill>
                  <a:srgbClr val="333333"/>
                </a:solidFill>
                <a:latin typeface="Lato"/>
                <a:ea typeface="Lato"/>
                <a:cs typeface="Lato"/>
                <a:sym typeface="Lato"/>
              </a:rPr>
              <a:t>Data can be easily integrated with other data, so it can be utilised by other applications (analysis, storage, processing)</a:t>
            </a:r>
            <a:endParaRPr sz="1800" b="0" i="0" u="none" strike="noStrike" cap="none">
              <a:solidFill>
                <a:srgbClr val="333333"/>
              </a:solidFill>
              <a:latin typeface="Lato"/>
              <a:ea typeface="Lato"/>
              <a:cs typeface="Lato"/>
              <a:sym typeface="Lato"/>
            </a:endParaRPr>
          </a:p>
          <a:p>
            <a:pPr marL="1270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rgbClr val="172B4D"/>
                </a:solidFill>
                <a:latin typeface="Lato"/>
                <a:ea typeface="Lato"/>
                <a:cs typeface="Lato"/>
                <a:sym typeface="Lato"/>
              </a:rPr>
              <a:t>● </a:t>
            </a:r>
            <a:r>
              <a:rPr lang="en-US" sz="1800" b="0" i="0" u="none" strike="noStrike" cap="none">
                <a:solidFill>
                  <a:srgbClr val="172B4D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Metadata use vocabularies that follow the FAIR principles (</a:t>
            </a:r>
            <a:r>
              <a:rPr lang="en-US" sz="1800" b="0" i="0" u="none" strike="noStrike" cap="none">
                <a:solidFill>
                  <a:srgbClr val="172B4D"/>
                </a:solidFill>
                <a:latin typeface="Lato"/>
                <a:ea typeface="Lato"/>
                <a:cs typeface="Lato"/>
                <a:sym typeface="Lato"/>
              </a:rPr>
              <a:t>s</a:t>
            </a:r>
            <a:r>
              <a:rPr lang="en-US" sz="1800" b="0" i="1" u="none" strike="noStrike" cap="none">
                <a:solidFill>
                  <a:srgbClr val="172B4D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tandardised ways of capturing information about the data</a:t>
            </a:r>
            <a:r>
              <a:rPr lang="en-US" sz="1800" b="0" i="0" u="none" strike="noStrike" cap="none">
                <a:solidFill>
                  <a:srgbClr val="172B4D"/>
                </a:solidFill>
                <a:latin typeface="Lato"/>
                <a:ea typeface="Lato"/>
                <a:cs typeface="Lato"/>
                <a:sym typeface="Lato"/>
              </a:rPr>
              <a:t>)</a:t>
            </a:r>
            <a:endParaRPr sz="1800" b="0" i="0" u="none" strike="noStrike" cap="none">
              <a:solidFill>
                <a:srgbClr val="333333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05" name="Google Shape;605;g297d9664814_0_0"/>
          <p:cNvSpPr txBox="1"/>
          <p:nvPr/>
        </p:nvSpPr>
        <p:spPr>
          <a:xfrm>
            <a:off x="9219550" y="3318975"/>
            <a:ext cx="2904600" cy="284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800" b="0" i="0" u="none" strike="noStrike" cap="none">
                <a:solidFill>
                  <a:srgbClr val="172B4D"/>
                </a:solidFill>
                <a:latin typeface="Lato"/>
                <a:ea typeface="Lato"/>
                <a:cs typeface="Lato"/>
                <a:sym typeface="Lato"/>
              </a:rPr>
              <a:t>● </a:t>
            </a:r>
            <a:r>
              <a:rPr lang="en-US" sz="1800" b="0" i="0" u="none" strike="noStrike" cap="none">
                <a:solidFill>
                  <a:srgbClr val="333333"/>
                </a:solidFill>
                <a:latin typeface="Lato"/>
                <a:ea typeface="Lato"/>
                <a:cs typeface="Lato"/>
                <a:sym typeface="Lato"/>
              </a:rPr>
              <a:t>Data and related metadata should be well described, so the data can be reused, replicated and/or combined in different settings</a:t>
            </a:r>
            <a:endParaRPr sz="1800" b="0" i="0" u="none" strike="noStrike" cap="none">
              <a:solidFill>
                <a:srgbClr val="333333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800" b="0" i="0" u="none" strike="noStrike" cap="none">
                <a:solidFill>
                  <a:srgbClr val="172B4D"/>
                </a:solidFill>
                <a:latin typeface="Lato"/>
                <a:ea typeface="Lato"/>
                <a:cs typeface="Lato"/>
                <a:sym typeface="Lato"/>
              </a:rPr>
              <a:t>● </a:t>
            </a:r>
            <a:r>
              <a:rPr lang="en-US" sz="1800" b="0" i="0" u="none" strike="noStrike" cap="none">
                <a:solidFill>
                  <a:srgbClr val="172B4D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Data have a clear data usage license (</a:t>
            </a:r>
            <a:r>
              <a:rPr lang="en-US" sz="1800" b="0" i="1" u="none" strike="noStrike" cap="none">
                <a:solidFill>
                  <a:srgbClr val="172B4D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under what conditions it can be reused)</a:t>
            </a:r>
            <a:endParaRPr sz="1800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Google Shape;414;g2473c6213da_0_209"/>
          <p:cNvSpPr txBox="1">
            <a:spLocks noGrp="1"/>
          </p:cNvSpPr>
          <p:nvPr>
            <p:ph type="title"/>
          </p:nvPr>
        </p:nvSpPr>
        <p:spPr>
          <a:xfrm>
            <a:off x="3388475" y="308275"/>
            <a:ext cx="7332600" cy="8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1616"/>
              </a:buClr>
              <a:buSzPts val="3600"/>
              <a:buFont typeface="Lato"/>
              <a:buNone/>
            </a:pPr>
            <a:r>
              <a:rPr lang="en-US" sz="3200">
                <a:latin typeface="Lato"/>
                <a:ea typeface="Lato"/>
                <a:cs typeface="Lato"/>
                <a:sym typeface="Lato"/>
              </a:rPr>
              <a:t>What is </a:t>
            </a:r>
            <a:r>
              <a:rPr lang="en-US" sz="32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SciLifeLab Data Management?</a:t>
            </a:r>
            <a:endParaRPr sz="3200"/>
          </a:p>
        </p:txBody>
      </p:sp>
      <p:pic>
        <p:nvPicPr>
          <p:cNvPr id="415" name="Google Shape;415;g2473c6213da_0_209"/>
          <p:cNvPicPr preferRelativeResize="0"/>
          <p:nvPr/>
        </p:nvPicPr>
        <p:blipFill rotWithShape="1">
          <a:blip r:embed="rId3">
            <a:alphaModFix/>
          </a:blip>
          <a:srcRect l="26644" r="47069"/>
          <a:stretch/>
        </p:blipFill>
        <p:spPr>
          <a:xfrm>
            <a:off x="0" y="-31175"/>
            <a:ext cx="3146924" cy="6966549"/>
          </a:xfrm>
          <a:prstGeom prst="rect">
            <a:avLst/>
          </a:prstGeom>
          <a:noFill/>
          <a:ln>
            <a:noFill/>
          </a:ln>
        </p:spPr>
      </p:pic>
      <p:sp>
        <p:nvSpPr>
          <p:cNvPr id="416" name="Google Shape;416;g2473c6213da_0_209"/>
          <p:cNvSpPr txBox="1"/>
          <p:nvPr/>
        </p:nvSpPr>
        <p:spPr>
          <a:xfrm>
            <a:off x="3333925" y="1367400"/>
            <a:ext cx="8444700" cy="438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●"/>
            </a:pPr>
            <a:r>
              <a:rPr lang="en-US" sz="20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A collaborative activity between </a:t>
            </a:r>
            <a:r>
              <a:rPr lang="en-US" sz="2000" b="1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SciLifeLab Data Centre</a:t>
            </a:r>
            <a:r>
              <a:rPr lang="en-US" sz="20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and the </a:t>
            </a:r>
            <a:r>
              <a:rPr lang="en-US" sz="2000" b="1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Data Management team </a:t>
            </a:r>
            <a:r>
              <a:rPr lang="en-US" sz="20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at</a:t>
            </a:r>
            <a:r>
              <a:rPr lang="en-US" sz="2000" b="1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NBIS</a:t>
            </a:r>
            <a:r>
              <a:rPr lang="en-US" sz="20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.</a:t>
            </a:r>
            <a:endParaRPr sz="2000" b="0" i="0" u="none" strike="noStrike" cap="non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marR="0" lvl="0" indent="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marR="0" lvl="0" indent="-355600" algn="l" rtl="0">
              <a:lnSpc>
                <a:spcPct val="115000"/>
              </a:lnSpc>
              <a:spcBef>
                <a:spcPts val="700"/>
              </a:spcBef>
              <a:spcAft>
                <a:spcPts val="700"/>
              </a:spcAft>
              <a:buClr>
                <a:schemeClr val="dk1"/>
              </a:buClr>
              <a:buSzPts val="2000"/>
              <a:buFont typeface="Lato"/>
              <a:buChar char="●"/>
            </a:pPr>
            <a:r>
              <a:rPr lang="en-US" sz="20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Right now, 17 Project Leaders and Data Stewards working with different aspects of RDM.</a:t>
            </a:r>
            <a:endParaRPr sz="2000" b="0" i="0" u="none" strike="noStrike" cap="non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417" name="Google Shape;417;g2473c6213da_0_20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267200" y="5671611"/>
            <a:ext cx="2548372" cy="971826"/>
          </a:xfrm>
          <a:prstGeom prst="rect">
            <a:avLst/>
          </a:prstGeom>
          <a:noFill/>
          <a:ln>
            <a:noFill/>
          </a:ln>
        </p:spPr>
      </p:pic>
      <p:pic>
        <p:nvPicPr>
          <p:cNvPr id="418" name="Google Shape;418;g2473c6213da_0_20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125565" y="5671612"/>
            <a:ext cx="1877859" cy="9718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1" name="Google Shape;611;g294cd25aee0_0_75"/>
          <p:cNvSpPr/>
          <p:nvPr/>
        </p:nvSpPr>
        <p:spPr>
          <a:xfrm>
            <a:off x="417971" y="1262666"/>
            <a:ext cx="11327904" cy="2918592"/>
          </a:xfrm>
          <a:prstGeom prst="cloud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12" name="Google Shape;612;g294cd25aee0_0_75"/>
          <p:cNvGrpSpPr/>
          <p:nvPr/>
        </p:nvGrpSpPr>
        <p:grpSpPr>
          <a:xfrm>
            <a:off x="5040585" y="4630861"/>
            <a:ext cx="1147844" cy="716073"/>
            <a:chOff x="2452250" y="1604150"/>
            <a:chExt cx="2421100" cy="1805075"/>
          </a:xfrm>
        </p:grpSpPr>
        <p:sp>
          <p:nvSpPr>
            <p:cNvPr id="613" name="Google Shape;613;g294cd25aee0_0_75"/>
            <p:cNvSpPr/>
            <p:nvPr/>
          </p:nvSpPr>
          <p:spPr>
            <a:xfrm>
              <a:off x="2452250" y="1604150"/>
              <a:ext cx="2421100" cy="1394300"/>
            </a:xfrm>
            <a:prstGeom prst="flowChartMerge">
              <a:avLst/>
            </a:prstGeom>
            <a:solidFill>
              <a:srgbClr val="B7B7B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4" name="Google Shape;614;g294cd25aee0_0_75"/>
            <p:cNvSpPr/>
            <p:nvPr/>
          </p:nvSpPr>
          <p:spPr>
            <a:xfrm>
              <a:off x="3435825" y="2706625"/>
              <a:ext cx="443100" cy="702600"/>
            </a:xfrm>
            <a:prstGeom prst="rect">
              <a:avLst/>
            </a:prstGeom>
            <a:solidFill>
              <a:srgbClr val="B7B7B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15" name="Google Shape;615;g294cd25aee0_0_75"/>
          <p:cNvGrpSpPr/>
          <p:nvPr/>
        </p:nvGrpSpPr>
        <p:grpSpPr>
          <a:xfrm>
            <a:off x="4980337" y="5361478"/>
            <a:ext cx="1268368" cy="1445547"/>
            <a:chOff x="3057525" y="3243788"/>
            <a:chExt cx="951300" cy="1084187"/>
          </a:xfrm>
        </p:grpSpPr>
        <p:sp>
          <p:nvSpPr>
            <p:cNvPr id="616" name="Google Shape;616;g294cd25aee0_0_75"/>
            <p:cNvSpPr/>
            <p:nvPr/>
          </p:nvSpPr>
          <p:spPr>
            <a:xfrm>
              <a:off x="3057525" y="3290275"/>
              <a:ext cx="951300" cy="1037700"/>
            </a:xfrm>
            <a:prstGeom prst="foldedCorner">
              <a:avLst>
                <a:gd name="adj" fmla="val 16667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7" name="Google Shape;617;g294cd25aee0_0_75"/>
            <p:cNvSpPr txBox="1"/>
            <p:nvPr/>
          </p:nvSpPr>
          <p:spPr>
            <a:xfrm>
              <a:off x="3078675" y="3243788"/>
              <a:ext cx="897000" cy="404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r>
                <a:rPr lang="en-US" sz="1900" b="1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DMP</a:t>
              </a:r>
              <a:endParaRPr sz="19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618" name="Google Shape;618;g294cd25aee0_0_75"/>
            <p:cNvCxnSpPr/>
            <p:nvPr/>
          </p:nvCxnSpPr>
          <p:spPr>
            <a:xfrm>
              <a:off x="3175875" y="3646425"/>
              <a:ext cx="702600" cy="216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619" name="Google Shape;619;g294cd25aee0_0_75"/>
            <p:cNvCxnSpPr/>
            <p:nvPr/>
          </p:nvCxnSpPr>
          <p:spPr>
            <a:xfrm>
              <a:off x="3175875" y="3722625"/>
              <a:ext cx="702600" cy="216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620" name="Google Shape;620;g294cd25aee0_0_75"/>
            <p:cNvCxnSpPr/>
            <p:nvPr/>
          </p:nvCxnSpPr>
          <p:spPr>
            <a:xfrm>
              <a:off x="3175875" y="3798825"/>
              <a:ext cx="702600" cy="216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621" name="Google Shape;621;g294cd25aee0_0_75"/>
            <p:cNvCxnSpPr/>
            <p:nvPr/>
          </p:nvCxnSpPr>
          <p:spPr>
            <a:xfrm>
              <a:off x="3175875" y="3875025"/>
              <a:ext cx="702600" cy="216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622" name="Google Shape;622;g294cd25aee0_0_75"/>
            <p:cNvCxnSpPr/>
            <p:nvPr/>
          </p:nvCxnSpPr>
          <p:spPr>
            <a:xfrm>
              <a:off x="3175875" y="3951225"/>
              <a:ext cx="702600" cy="216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623" name="Google Shape;623;g294cd25aee0_0_75"/>
            <p:cNvCxnSpPr/>
            <p:nvPr/>
          </p:nvCxnSpPr>
          <p:spPr>
            <a:xfrm>
              <a:off x="3175875" y="4027425"/>
              <a:ext cx="702600" cy="216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624" name="Google Shape;624;g294cd25aee0_0_75"/>
            <p:cNvCxnSpPr/>
            <p:nvPr/>
          </p:nvCxnSpPr>
          <p:spPr>
            <a:xfrm>
              <a:off x="3175875" y="4103625"/>
              <a:ext cx="702600" cy="216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625" name="Google Shape;625;g294cd25aee0_0_75"/>
          <p:cNvSpPr txBox="1"/>
          <p:nvPr/>
        </p:nvSpPr>
        <p:spPr>
          <a:xfrm>
            <a:off x="785271" y="1793667"/>
            <a:ext cx="36576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6" name="Google Shape;626;g294cd25aee0_0_75"/>
          <p:cNvSpPr txBox="1"/>
          <p:nvPr/>
        </p:nvSpPr>
        <p:spPr>
          <a:xfrm rot="-1449277">
            <a:off x="1393718" y="2872727"/>
            <a:ext cx="1371700" cy="5386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lang="en-US" sz="1900" b="0" i="0" u="none" strike="noStrike" cap="none">
                <a:solidFill>
                  <a:srgbClr val="9900FF"/>
                </a:solidFill>
                <a:latin typeface="Comic Sans MS"/>
                <a:ea typeface="Comic Sans MS"/>
                <a:cs typeface="Comic Sans MS"/>
                <a:sym typeface="Comic Sans MS"/>
              </a:rPr>
              <a:t>Metadata</a:t>
            </a:r>
            <a:endParaRPr sz="1900" b="0" i="0" u="none" strike="noStrike" cap="none">
              <a:solidFill>
                <a:srgbClr val="9900FF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627" name="Google Shape;627;g294cd25aee0_0_75"/>
          <p:cNvSpPr txBox="1"/>
          <p:nvPr/>
        </p:nvSpPr>
        <p:spPr>
          <a:xfrm rot="588373">
            <a:off x="5173589" y="2515958"/>
            <a:ext cx="1717392" cy="5385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lang="en-US" sz="1900" b="0" i="0" u="none" strike="noStrike" cap="none">
                <a:solidFill>
                  <a:srgbClr val="0000FF"/>
                </a:solidFill>
                <a:latin typeface="Comic Sans MS"/>
                <a:ea typeface="Comic Sans MS"/>
                <a:cs typeface="Comic Sans MS"/>
                <a:sym typeface="Comic Sans MS"/>
              </a:rPr>
              <a:t>Versioning</a:t>
            </a:r>
            <a:endParaRPr sz="1900" b="0" i="0" u="none" strike="noStrike" cap="none">
              <a:solidFill>
                <a:srgbClr val="0000FF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628" name="Google Shape;628;g294cd25aee0_0_75"/>
          <p:cNvSpPr txBox="1"/>
          <p:nvPr/>
        </p:nvSpPr>
        <p:spPr>
          <a:xfrm>
            <a:off x="5506738" y="2235700"/>
            <a:ext cx="25401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9" name="Google Shape;629;g294cd25aee0_0_75"/>
          <p:cNvSpPr txBox="1"/>
          <p:nvPr/>
        </p:nvSpPr>
        <p:spPr>
          <a:xfrm rot="-715592">
            <a:off x="1665151" y="1525745"/>
            <a:ext cx="1612815" cy="8312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</a:pPr>
            <a:r>
              <a:rPr lang="en-US" sz="1900" b="0" i="0" u="none" strike="noStrike" cap="none">
                <a:solidFill>
                  <a:schemeClr val="accent3"/>
                </a:solidFill>
                <a:latin typeface="Comic Sans MS"/>
                <a:ea typeface="Comic Sans MS"/>
                <a:cs typeface="Comic Sans MS"/>
                <a:sym typeface="Comic Sans MS"/>
              </a:rPr>
              <a:t>Data organisation</a:t>
            </a:r>
            <a:endParaRPr sz="1900" b="0" i="0" u="none" strike="noStrike" cap="none">
              <a:solidFill>
                <a:schemeClr val="accent3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630" name="Google Shape;630;g294cd25aee0_0_75"/>
          <p:cNvSpPr txBox="1"/>
          <p:nvPr/>
        </p:nvSpPr>
        <p:spPr>
          <a:xfrm rot="-1764875">
            <a:off x="7991295" y="1622041"/>
            <a:ext cx="1252226" cy="8313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lang="en-US" sz="1900" b="0" i="0" u="none" strike="noStrike" cap="none">
                <a:solidFill>
                  <a:schemeClr val="accent3"/>
                </a:solidFill>
                <a:latin typeface="Comic Sans MS"/>
                <a:ea typeface="Comic Sans MS"/>
                <a:cs typeface="Comic Sans MS"/>
                <a:sym typeface="Comic Sans MS"/>
              </a:rPr>
              <a:t>Publish Data</a:t>
            </a:r>
            <a:endParaRPr sz="1900" b="0" i="0" u="none" strike="noStrike" cap="none">
              <a:solidFill>
                <a:schemeClr val="accent3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631" name="Google Shape;631;g294cd25aee0_0_75"/>
          <p:cNvSpPr txBox="1"/>
          <p:nvPr/>
        </p:nvSpPr>
        <p:spPr>
          <a:xfrm rot="562142">
            <a:off x="8627277" y="2235503"/>
            <a:ext cx="1181258" cy="5387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lang="en-US" sz="1900" b="0" i="0" u="none" strike="noStrike" cap="none">
                <a:solidFill>
                  <a:srgbClr val="0000FF"/>
                </a:solidFill>
                <a:latin typeface="Comic Sans MS"/>
                <a:ea typeface="Comic Sans MS"/>
                <a:cs typeface="Comic Sans MS"/>
                <a:sym typeface="Comic Sans MS"/>
              </a:rPr>
              <a:t>FAIR</a:t>
            </a:r>
            <a:endParaRPr sz="1900" b="0" i="0" u="none" strike="noStrike" cap="none">
              <a:solidFill>
                <a:srgbClr val="0000FF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632" name="Google Shape;632;g294cd25aee0_0_75"/>
          <p:cNvSpPr txBox="1"/>
          <p:nvPr/>
        </p:nvSpPr>
        <p:spPr>
          <a:xfrm rot="-1449277">
            <a:off x="7320951" y="2568200"/>
            <a:ext cx="1371700" cy="8312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lang="en-US" sz="1900" b="0" i="0" u="none" strike="noStrike" cap="none">
                <a:solidFill>
                  <a:srgbClr val="9900FF"/>
                </a:solidFill>
                <a:latin typeface="Comic Sans MS"/>
                <a:ea typeface="Comic Sans MS"/>
                <a:cs typeface="Comic Sans MS"/>
                <a:sym typeface="Comic Sans MS"/>
              </a:rPr>
              <a:t>File naming</a:t>
            </a:r>
            <a:endParaRPr sz="1900" b="0" i="0" u="none" strike="noStrike" cap="none">
              <a:solidFill>
                <a:srgbClr val="9900FF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633" name="Google Shape;633;g294cd25aee0_0_75"/>
          <p:cNvSpPr txBox="1"/>
          <p:nvPr/>
        </p:nvSpPr>
        <p:spPr>
          <a:xfrm rot="-1122391">
            <a:off x="6346286" y="1590233"/>
            <a:ext cx="2061607" cy="538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lang="en-US" sz="1900" b="0" i="0" u="none" strike="noStrike" cap="none">
                <a:solidFill>
                  <a:srgbClr val="FF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Documentation</a:t>
            </a:r>
            <a:endParaRPr sz="1900" b="0" i="0" u="none" strike="noStrike" cap="none">
              <a:solidFill>
                <a:srgbClr val="FF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634" name="Google Shape;634;g294cd25aee0_0_75"/>
          <p:cNvSpPr txBox="1"/>
          <p:nvPr/>
        </p:nvSpPr>
        <p:spPr>
          <a:xfrm rot="-1683730">
            <a:off x="3081942" y="2729960"/>
            <a:ext cx="1468659" cy="8311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lang="en-US" sz="1900" b="0" i="0" u="none" strike="noStrike" cap="none" dirty="0">
                <a:solidFill>
                  <a:schemeClr val="accent2"/>
                </a:solidFill>
                <a:latin typeface="Comic Sans MS"/>
                <a:ea typeface="Comic Sans MS"/>
                <a:cs typeface="Comic Sans MS"/>
                <a:sym typeface="Comic Sans MS"/>
              </a:rPr>
              <a:t>Open Science</a:t>
            </a:r>
            <a:endParaRPr sz="1900" b="0" i="0" u="none" strike="noStrike" cap="none" dirty="0">
              <a:solidFill>
                <a:schemeClr val="accent2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635" name="Google Shape;635;g294cd25aee0_0_75"/>
          <p:cNvSpPr txBox="1"/>
          <p:nvPr/>
        </p:nvSpPr>
        <p:spPr>
          <a:xfrm rot="1731122">
            <a:off x="3707321" y="1983803"/>
            <a:ext cx="1442339" cy="8310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lang="en-US" sz="1900" b="0" i="0" u="none" strike="noStrike" cap="none">
                <a:solidFill>
                  <a:srgbClr val="FF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Data Dictionary</a:t>
            </a:r>
            <a:endParaRPr sz="1900" b="0" i="0" u="none" strike="noStrike" cap="none">
              <a:solidFill>
                <a:srgbClr val="FF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636" name="Google Shape;636;g294cd25aee0_0_75"/>
          <p:cNvSpPr txBox="1"/>
          <p:nvPr/>
        </p:nvSpPr>
        <p:spPr>
          <a:xfrm rot="-1276012">
            <a:off x="8436314" y="3017713"/>
            <a:ext cx="1468933" cy="8312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lang="en-US" sz="1900" b="0" i="0" u="none" strike="noStrike" cap="none">
                <a:solidFill>
                  <a:schemeClr val="accent2"/>
                </a:solidFill>
                <a:latin typeface="Comic Sans MS"/>
                <a:ea typeface="Comic Sans MS"/>
                <a:cs typeface="Comic Sans MS"/>
                <a:sym typeface="Comic Sans MS"/>
              </a:rPr>
              <a:t>File format</a:t>
            </a:r>
            <a:endParaRPr sz="1900" b="0" i="0" u="none" strike="noStrike" cap="none">
              <a:solidFill>
                <a:schemeClr val="accent2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637" name="Google Shape;637;g294cd25aee0_0_75"/>
          <p:cNvSpPr txBox="1"/>
          <p:nvPr/>
        </p:nvSpPr>
        <p:spPr>
          <a:xfrm rot="-1285134">
            <a:off x="5381924" y="3369574"/>
            <a:ext cx="1268402" cy="538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lang="en-US" sz="1900" b="0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Ethics</a:t>
            </a:r>
            <a:endParaRPr sz="1900" b="0" i="0" u="none" strike="noStrike" cap="non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638" name="Google Shape;638;g294cd25aee0_0_75"/>
          <p:cNvSpPr txBox="1"/>
          <p:nvPr/>
        </p:nvSpPr>
        <p:spPr>
          <a:xfrm rot="2560219">
            <a:off x="9484843" y="2045841"/>
            <a:ext cx="1268113" cy="538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lang="en-US" sz="1900" b="0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GDPR</a:t>
            </a:r>
            <a:endParaRPr sz="1900" b="0" i="0" u="none" strike="noStrike" cap="non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639" name="Google Shape;639;g294cd25aee0_0_75"/>
          <p:cNvSpPr txBox="1"/>
          <p:nvPr/>
        </p:nvSpPr>
        <p:spPr>
          <a:xfrm rot="1333538">
            <a:off x="4818245" y="1565857"/>
            <a:ext cx="1700440" cy="8312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lang="en-US" sz="1900" b="0" i="0" u="none" strike="noStrike" cap="none">
                <a:solidFill>
                  <a:srgbClr val="6AA84F"/>
                </a:solidFill>
                <a:latin typeface="Comic Sans MS"/>
                <a:ea typeface="Comic Sans MS"/>
                <a:cs typeface="Comic Sans MS"/>
                <a:sym typeface="Comic Sans MS"/>
              </a:rPr>
              <a:t>Information security</a:t>
            </a:r>
            <a:endParaRPr sz="1900" b="0" i="0" u="none" strike="noStrike" cap="none">
              <a:solidFill>
                <a:srgbClr val="6AA84F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640" name="Google Shape;640;g294cd25aee0_0_75"/>
          <p:cNvSpPr txBox="1"/>
          <p:nvPr/>
        </p:nvSpPr>
        <p:spPr>
          <a:xfrm rot="-642482">
            <a:off x="418936" y="2380767"/>
            <a:ext cx="1612987" cy="5386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lang="en-US" sz="1900" b="0" i="0" u="none" strike="noStrike" cap="none">
                <a:solidFill>
                  <a:srgbClr val="6AA84F"/>
                </a:solidFill>
                <a:latin typeface="Comic Sans MS"/>
                <a:ea typeface="Comic Sans MS"/>
                <a:cs typeface="Comic Sans MS"/>
                <a:sym typeface="Comic Sans MS"/>
              </a:rPr>
              <a:t>Ontologies</a:t>
            </a:r>
            <a:endParaRPr sz="1900" b="0" i="0" u="none" strike="noStrike" cap="none">
              <a:solidFill>
                <a:srgbClr val="6AA84F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641" name="Google Shape;641;g294cd25aee0_0_75"/>
          <p:cNvSpPr txBox="1"/>
          <p:nvPr/>
        </p:nvSpPr>
        <p:spPr>
          <a:xfrm rot="-1734118">
            <a:off x="2459574" y="2126403"/>
            <a:ext cx="1181224" cy="5387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lang="en-US" sz="1900" b="0" i="0" u="none" strike="noStrike" cap="none">
                <a:solidFill>
                  <a:srgbClr val="A64D79"/>
                </a:solidFill>
                <a:latin typeface="Comic Sans MS"/>
                <a:ea typeface="Comic Sans MS"/>
                <a:cs typeface="Comic Sans MS"/>
                <a:sym typeface="Comic Sans MS"/>
              </a:rPr>
              <a:t>Storage</a:t>
            </a:r>
            <a:endParaRPr sz="1900" b="0" i="0" u="none" strike="noStrike" cap="none">
              <a:solidFill>
                <a:srgbClr val="A64D79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642" name="Google Shape;642;g294cd25aee0_0_75"/>
          <p:cNvSpPr txBox="1"/>
          <p:nvPr/>
        </p:nvSpPr>
        <p:spPr>
          <a:xfrm rot="2341379">
            <a:off x="6356301" y="3198655"/>
            <a:ext cx="1411777" cy="5387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lang="en-US" sz="1900" b="0" i="0" u="none" strike="noStrike" cap="none">
                <a:solidFill>
                  <a:srgbClr val="A64D79"/>
                </a:solidFill>
                <a:latin typeface="Comic Sans MS"/>
                <a:ea typeface="Comic Sans MS"/>
                <a:cs typeface="Comic Sans MS"/>
                <a:sym typeface="Comic Sans MS"/>
              </a:rPr>
              <a:t>Archiving</a:t>
            </a:r>
            <a:endParaRPr sz="1900" b="0" i="0" u="none" strike="noStrike" cap="none">
              <a:solidFill>
                <a:srgbClr val="A64D79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643" name="Google Shape;643;g294cd25aee0_0_75"/>
          <p:cNvSpPr txBox="1"/>
          <p:nvPr/>
        </p:nvSpPr>
        <p:spPr>
          <a:xfrm rot="1605685">
            <a:off x="2451366" y="3266080"/>
            <a:ext cx="1291873" cy="5385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lang="en-US" sz="1900" b="0" i="0" u="none" strike="noStrike" cap="none">
                <a:solidFill>
                  <a:srgbClr val="FF00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License</a:t>
            </a:r>
            <a:endParaRPr sz="1900" b="0" i="0" u="none" strike="noStrike" cap="none">
              <a:solidFill>
                <a:srgbClr val="FF00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644" name="Google Shape;644;g294cd25aee0_0_75"/>
          <p:cNvSpPr txBox="1"/>
          <p:nvPr/>
        </p:nvSpPr>
        <p:spPr>
          <a:xfrm rot="1973802">
            <a:off x="10038399" y="1750195"/>
            <a:ext cx="1291965" cy="5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lang="en-US" sz="1900" b="0" i="0" u="none" strike="noStrike" cap="none">
                <a:solidFill>
                  <a:srgbClr val="FF00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Workflow</a:t>
            </a:r>
            <a:endParaRPr sz="1900" b="0" i="0" u="none" strike="noStrike" cap="none">
              <a:solidFill>
                <a:srgbClr val="FF00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645" name="Google Shape;645;g294cd25aee0_0_75"/>
          <p:cNvSpPr txBox="1"/>
          <p:nvPr/>
        </p:nvSpPr>
        <p:spPr>
          <a:xfrm rot="-1126670">
            <a:off x="10132180" y="2468808"/>
            <a:ext cx="1585278" cy="8311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lang="en-US" sz="1900" b="0" i="0" u="none" strike="noStrike" cap="none">
                <a:solidFill>
                  <a:srgbClr val="38761D"/>
                </a:solidFill>
                <a:latin typeface="Comic Sans MS"/>
                <a:ea typeface="Comic Sans MS"/>
                <a:cs typeface="Comic Sans MS"/>
                <a:sym typeface="Comic Sans MS"/>
              </a:rPr>
              <a:t>Data Life Cycle</a:t>
            </a:r>
            <a:endParaRPr sz="1900" b="0" i="0" u="none" strike="noStrike" cap="none">
              <a:solidFill>
                <a:srgbClr val="38761D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646" name="Google Shape;646;g294cd25aee0_0_75"/>
          <p:cNvSpPr txBox="1"/>
          <p:nvPr/>
        </p:nvSpPr>
        <p:spPr>
          <a:xfrm rot="-1019270">
            <a:off x="4174394" y="3048390"/>
            <a:ext cx="1682932" cy="5389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lang="en-US" sz="1900" b="0" i="0" u="none" strike="noStrike" cap="none">
                <a:solidFill>
                  <a:srgbClr val="BF9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Repositories</a:t>
            </a:r>
            <a:endParaRPr sz="1900" b="0" i="0" u="none" strike="noStrike" cap="none">
              <a:solidFill>
                <a:srgbClr val="BF9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647" name="Google Shape;647;g294cd25aee0_0_75"/>
          <p:cNvSpPr txBox="1"/>
          <p:nvPr/>
        </p:nvSpPr>
        <p:spPr>
          <a:xfrm rot="1946602">
            <a:off x="6687712" y="2456027"/>
            <a:ext cx="852804" cy="5385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lang="en-US" sz="1900" b="0" i="0" u="none" strike="noStrike" cap="none">
                <a:solidFill>
                  <a:srgbClr val="BF9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DOI</a:t>
            </a:r>
            <a:endParaRPr sz="1900" b="0" i="0" u="none" strike="noStrike" cap="none">
              <a:solidFill>
                <a:srgbClr val="BF9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648" name="Google Shape;648;g294cd25aee0_0_75"/>
          <p:cNvSpPr/>
          <p:nvPr/>
        </p:nvSpPr>
        <p:spPr>
          <a:xfrm rot="-2707059">
            <a:off x="4952310" y="4281636"/>
            <a:ext cx="103309" cy="101399"/>
          </a:xfrm>
          <a:prstGeom prst="teardrop">
            <a:avLst>
              <a:gd name="adj" fmla="val 100000"/>
            </a:avLst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9" name="Google Shape;649;g294cd25aee0_0_75"/>
          <p:cNvSpPr/>
          <p:nvPr/>
        </p:nvSpPr>
        <p:spPr>
          <a:xfrm rot="-2707059">
            <a:off x="5155510" y="4432470"/>
            <a:ext cx="103309" cy="101399"/>
          </a:xfrm>
          <a:prstGeom prst="teardrop">
            <a:avLst>
              <a:gd name="adj" fmla="val 100000"/>
            </a:avLst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0" name="Google Shape;650;g294cd25aee0_0_75"/>
          <p:cNvSpPr/>
          <p:nvPr/>
        </p:nvSpPr>
        <p:spPr>
          <a:xfrm rot="-2707059">
            <a:off x="5342827" y="4281636"/>
            <a:ext cx="103309" cy="101399"/>
          </a:xfrm>
          <a:prstGeom prst="teardrop">
            <a:avLst>
              <a:gd name="adj" fmla="val 100000"/>
            </a:avLst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1" name="Google Shape;651;g294cd25aee0_0_75"/>
          <p:cNvSpPr/>
          <p:nvPr/>
        </p:nvSpPr>
        <p:spPr>
          <a:xfrm rot="-2707059">
            <a:off x="5568477" y="4432470"/>
            <a:ext cx="103309" cy="101399"/>
          </a:xfrm>
          <a:prstGeom prst="teardrop">
            <a:avLst>
              <a:gd name="adj" fmla="val 100000"/>
            </a:avLst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2" name="Google Shape;652;g294cd25aee0_0_75"/>
          <p:cNvSpPr/>
          <p:nvPr/>
        </p:nvSpPr>
        <p:spPr>
          <a:xfrm rot="-2707059">
            <a:off x="5733344" y="4281636"/>
            <a:ext cx="103309" cy="101399"/>
          </a:xfrm>
          <a:prstGeom prst="teardrop">
            <a:avLst>
              <a:gd name="adj" fmla="val 100000"/>
            </a:avLst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3" name="Google Shape;653;g294cd25aee0_0_75"/>
          <p:cNvSpPr/>
          <p:nvPr/>
        </p:nvSpPr>
        <p:spPr>
          <a:xfrm rot="-2707059">
            <a:off x="5981444" y="4426436"/>
            <a:ext cx="103309" cy="101399"/>
          </a:xfrm>
          <a:prstGeom prst="teardrop">
            <a:avLst>
              <a:gd name="adj" fmla="val 100000"/>
            </a:avLst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4" name="Google Shape;654;g294cd25aee0_0_75"/>
          <p:cNvSpPr/>
          <p:nvPr/>
        </p:nvSpPr>
        <p:spPr>
          <a:xfrm rot="-2707059">
            <a:off x="6190510" y="4281636"/>
            <a:ext cx="103309" cy="101399"/>
          </a:xfrm>
          <a:prstGeom prst="teardrop">
            <a:avLst>
              <a:gd name="adj" fmla="val 100000"/>
            </a:avLst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5" name="Google Shape;655;g294cd25aee0_0_75"/>
          <p:cNvSpPr txBox="1">
            <a:spLocks noGrp="1"/>
          </p:cNvSpPr>
          <p:nvPr>
            <p:ph type="title"/>
          </p:nvPr>
        </p:nvSpPr>
        <p:spPr>
          <a:xfrm>
            <a:off x="822575" y="287025"/>
            <a:ext cx="10281000" cy="8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 sz="3600">
                <a:latin typeface="Lato"/>
                <a:ea typeface="Lato"/>
                <a:cs typeface="Lato"/>
                <a:sym typeface="Lato"/>
              </a:rPr>
              <a:t>Data Management Plan (DMP)</a:t>
            </a:r>
            <a:endParaRPr sz="3600">
              <a:latin typeface="Lato"/>
              <a:ea typeface="Lato"/>
              <a:cs typeface="Lato"/>
              <a:sym typeface="Lato"/>
            </a:endParaRPr>
          </a:p>
          <a:p>
            <a:pPr marL="457200" lvl="0" indent="-368300" algn="l" rtl="0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  <a:buSzPts val="2200"/>
              <a:buFont typeface="Lato"/>
              <a:buChar char="-"/>
            </a:pPr>
            <a:r>
              <a:rPr lang="en-US" sz="2200">
                <a:latin typeface="Lato"/>
                <a:ea typeface="Lato"/>
                <a:cs typeface="Lato"/>
                <a:sym typeface="Lato"/>
              </a:rPr>
              <a:t>What is a DMP and why should I write one?</a:t>
            </a:r>
            <a:endParaRPr sz="2200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294cd25aee0_0_126"/>
          <p:cNvSpPr txBox="1">
            <a:spLocks noGrp="1"/>
          </p:cNvSpPr>
          <p:nvPr>
            <p:ph type="body" idx="1"/>
          </p:nvPr>
        </p:nvSpPr>
        <p:spPr>
          <a:xfrm>
            <a:off x="838200" y="1486801"/>
            <a:ext cx="10515600" cy="469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ts val="1800"/>
              <a:buNone/>
            </a:pPr>
            <a:r>
              <a:rPr lang="en-US" sz="2200" b="1" i="1">
                <a:latin typeface="Lato"/>
                <a:ea typeface="Lato"/>
                <a:cs typeface="Lato"/>
                <a:sym typeface="Lato"/>
              </a:rPr>
              <a:t>The Swedish Research Council</a:t>
            </a:r>
            <a:r>
              <a:rPr lang="en-US" sz="2200" i="1">
                <a:latin typeface="Lato"/>
                <a:ea typeface="Lato"/>
                <a:cs typeface="Lato"/>
                <a:sym typeface="Lato"/>
              </a:rPr>
              <a:t>: All who are awarded a grant from the Swedish Research Council must have a data management plan if the research generates research data.</a:t>
            </a:r>
            <a:endParaRPr sz="22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62" name="Google Shape;662;g294cd25aee0_0_126"/>
          <p:cNvSpPr txBox="1">
            <a:spLocks noGrp="1"/>
          </p:cNvSpPr>
          <p:nvPr>
            <p:ph type="title"/>
          </p:nvPr>
        </p:nvSpPr>
        <p:spPr>
          <a:xfrm>
            <a:off x="822575" y="287025"/>
            <a:ext cx="10281000" cy="8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 sz="3600">
                <a:latin typeface="Lato"/>
                <a:ea typeface="Lato"/>
                <a:cs typeface="Lato"/>
                <a:sym typeface="Lato"/>
              </a:rPr>
              <a:t>What is a DMP?</a:t>
            </a:r>
            <a:endParaRPr sz="3600">
              <a:latin typeface="Lato"/>
              <a:ea typeface="Lato"/>
              <a:cs typeface="Lato"/>
              <a:sym typeface="Lato"/>
            </a:endParaRPr>
          </a:p>
          <a:p>
            <a:pPr marL="457200" lvl="0" indent="-368300" algn="l" rtl="0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  <a:buSzPts val="2200"/>
              <a:buFont typeface="Lato"/>
              <a:buChar char="-"/>
            </a:pPr>
            <a:r>
              <a:rPr lang="en-US" sz="2200">
                <a:latin typeface="Lato"/>
                <a:ea typeface="Lato"/>
                <a:cs typeface="Lato"/>
                <a:sym typeface="Lato"/>
              </a:rPr>
              <a:t>A document addressing requirements and practices for the project’s data</a:t>
            </a:r>
            <a:endParaRPr sz="22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663" name="Google Shape;663;g294cd25aee0_0_12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539325" y="4338275"/>
            <a:ext cx="2353050" cy="230590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9" name="Google Shape;669;g294cd25aee0_0_153"/>
          <p:cNvSpPr txBox="1">
            <a:spLocks noGrp="1"/>
          </p:cNvSpPr>
          <p:nvPr>
            <p:ph type="body" idx="1"/>
          </p:nvPr>
        </p:nvSpPr>
        <p:spPr>
          <a:xfrm>
            <a:off x="838200" y="1486801"/>
            <a:ext cx="10515600" cy="469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2200" b="1" i="1">
                <a:latin typeface="Lato"/>
                <a:ea typeface="Lato"/>
                <a:cs typeface="Lato"/>
                <a:sym typeface="Lato"/>
              </a:rPr>
              <a:t>The Swedish Research Council</a:t>
            </a:r>
            <a:r>
              <a:rPr lang="en-US" sz="2200" i="1">
                <a:latin typeface="Lato"/>
                <a:ea typeface="Lato"/>
                <a:cs typeface="Lato"/>
                <a:sym typeface="Lato"/>
              </a:rPr>
              <a:t>: All who are awarded a grant from the Swedish Research Council must have a data management plan if the research generates research data.</a:t>
            </a:r>
            <a:endParaRPr sz="2200" i="1"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 sz="2200" i="1">
              <a:latin typeface="Lato"/>
              <a:ea typeface="Lato"/>
              <a:cs typeface="Lato"/>
              <a:sym typeface="Lato"/>
            </a:endParaRPr>
          </a:p>
          <a:p>
            <a:pPr marL="457200" lvl="0" indent="-3683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200" b="1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Outlines</a:t>
            </a:r>
            <a:r>
              <a:rPr lang="en-US" sz="22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the data management </a:t>
            </a:r>
            <a:r>
              <a:rPr lang="en-US" sz="2200" b="1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strategies</a:t>
            </a:r>
            <a:r>
              <a:rPr lang="en-US" sz="22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in a project, and </a:t>
            </a:r>
            <a:r>
              <a:rPr lang="en-US" sz="2200" b="1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how</a:t>
            </a:r>
            <a:r>
              <a:rPr lang="en-US" sz="22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the </a:t>
            </a:r>
            <a:r>
              <a:rPr lang="en-US" sz="2200" b="1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data</a:t>
            </a:r>
            <a:r>
              <a:rPr lang="en-US" sz="22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is:</a:t>
            </a:r>
            <a:endParaRPr sz="22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914400" lvl="1" indent="-3683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Lato"/>
              <a:buChar char="○"/>
            </a:pPr>
            <a:r>
              <a:rPr lang="en-US" sz="22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collected </a:t>
            </a:r>
            <a:endParaRPr sz="22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914400" lvl="1" indent="-3683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Lato"/>
              <a:buChar char="○"/>
            </a:pPr>
            <a:r>
              <a:rPr lang="en-US" sz="22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documented</a:t>
            </a:r>
            <a:endParaRPr sz="22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914400" lvl="1" indent="-3683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Lato"/>
              <a:buChar char="○"/>
            </a:pPr>
            <a:r>
              <a:rPr lang="en-US" sz="22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organized</a:t>
            </a:r>
            <a:endParaRPr sz="22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914400" lvl="1" indent="-368300" algn="l" rtl="0">
              <a:lnSpc>
                <a:spcPct val="115000"/>
              </a:lnSpc>
              <a:spcBef>
                <a:spcPts val="700"/>
              </a:spcBef>
              <a:spcAft>
                <a:spcPts val="700"/>
              </a:spcAft>
              <a:buClr>
                <a:schemeClr val="dk1"/>
              </a:buClr>
              <a:buSzPts val="2200"/>
              <a:buFont typeface="Lato"/>
              <a:buChar char="○"/>
            </a:pPr>
            <a:r>
              <a:rPr lang="en-US" sz="22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preserved</a:t>
            </a:r>
            <a:endParaRPr sz="22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70" name="Google Shape;670;g294cd25aee0_0_153"/>
          <p:cNvSpPr txBox="1">
            <a:spLocks noGrp="1"/>
          </p:cNvSpPr>
          <p:nvPr>
            <p:ph type="title"/>
          </p:nvPr>
        </p:nvSpPr>
        <p:spPr>
          <a:xfrm>
            <a:off x="822575" y="287025"/>
            <a:ext cx="10281000" cy="8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 sz="3600">
                <a:latin typeface="Lato"/>
                <a:ea typeface="Lato"/>
                <a:cs typeface="Lato"/>
                <a:sym typeface="Lato"/>
              </a:rPr>
              <a:t>What is a DMP?</a:t>
            </a:r>
            <a:endParaRPr sz="3600">
              <a:latin typeface="Lato"/>
              <a:ea typeface="Lato"/>
              <a:cs typeface="Lato"/>
              <a:sym typeface="Lato"/>
            </a:endParaRPr>
          </a:p>
          <a:p>
            <a:pPr marL="457200" lvl="0" indent="-368300" algn="l" rtl="0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  <a:buSzPts val="2200"/>
              <a:buFont typeface="Lato"/>
              <a:buChar char="-"/>
            </a:pPr>
            <a:r>
              <a:rPr lang="en-US" sz="2200">
                <a:latin typeface="Lato"/>
                <a:ea typeface="Lato"/>
                <a:cs typeface="Lato"/>
                <a:sym typeface="Lato"/>
              </a:rPr>
              <a:t>A document addressing requirements and practices for the project’s data</a:t>
            </a:r>
            <a:endParaRPr sz="22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671" name="Google Shape;671;g294cd25aee0_0_15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539325" y="4338275"/>
            <a:ext cx="2353050" cy="230590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7" name="Google Shape;677;g294cd25aee0_0_181"/>
          <p:cNvSpPr txBox="1">
            <a:spLocks noGrp="1"/>
          </p:cNvSpPr>
          <p:nvPr>
            <p:ph type="body" idx="1"/>
          </p:nvPr>
        </p:nvSpPr>
        <p:spPr>
          <a:xfrm>
            <a:off x="838200" y="1486801"/>
            <a:ext cx="10515600" cy="469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Lato"/>
              <a:buChar char="●"/>
            </a:pPr>
            <a:r>
              <a:rPr lang="en-US" sz="2200" b="1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Project planning</a:t>
            </a:r>
            <a:endParaRPr sz="2200" b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914400" lvl="1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Lato"/>
              <a:buChar char="○"/>
            </a:pPr>
            <a:r>
              <a:rPr lang="en-US" sz="22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Outline the strategies, and estimate the resources needed for funding</a:t>
            </a:r>
            <a:endParaRPr sz="22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ts val="1800"/>
              <a:buNone/>
            </a:pPr>
            <a:endParaRPr sz="22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78" name="Google Shape;678;g294cd25aee0_0_181"/>
          <p:cNvSpPr txBox="1">
            <a:spLocks noGrp="1"/>
          </p:cNvSpPr>
          <p:nvPr>
            <p:ph type="title"/>
          </p:nvPr>
        </p:nvSpPr>
        <p:spPr>
          <a:xfrm>
            <a:off x="822575" y="287025"/>
            <a:ext cx="10281000" cy="8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 sz="3600">
                <a:latin typeface="Lato"/>
                <a:ea typeface="Lato"/>
                <a:cs typeface="Lato"/>
                <a:sym typeface="Lato"/>
              </a:rPr>
              <a:t>When to write a DMP?</a:t>
            </a:r>
            <a:endParaRPr sz="3600">
              <a:latin typeface="Lato"/>
              <a:ea typeface="Lato"/>
              <a:cs typeface="Lato"/>
              <a:sym typeface="Lato"/>
            </a:endParaRPr>
          </a:p>
          <a:p>
            <a:pPr marL="457200" lvl="0" indent="-368300" algn="l" rtl="0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  <a:buSzPts val="2200"/>
              <a:buFont typeface="Lato"/>
              <a:buChar char="-"/>
            </a:pPr>
            <a:r>
              <a:rPr lang="en-US" sz="2200">
                <a:latin typeface="Lato"/>
                <a:ea typeface="Lato"/>
                <a:cs typeface="Lato"/>
                <a:sym typeface="Lato"/>
              </a:rPr>
              <a:t>A DMP is a living document that will develop throughout the project</a:t>
            </a:r>
            <a:endParaRPr sz="22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679" name="Google Shape;679;g294cd25aee0_0_18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539325" y="4338275"/>
            <a:ext cx="2353050" cy="230590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5" name="Google Shape;685;g294cd25aee0_0_372"/>
          <p:cNvSpPr txBox="1">
            <a:spLocks noGrp="1"/>
          </p:cNvSpPr>
          <p:nvPr>
            <p:ph type="body" idx="1"/>
          </p:nvPr>
        </p:nvSpPr>
        <p:spPr>
          <a:xfrm>
            <a:off x="838200" y="1486801"/>
            <a:ext cx="10515600" cy="469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200" b="1">
                <a:solidFill>
                  <a:schemeClr val="dk1"/>
                </a:solidFill>
              </a:rPr>
              <a:t>Project planning</a:t>
            </a:r>
            <a:endParaRPr sz="2200" b="1">
              <a:solidFill>
                <a:schemeClr val="dk1"/>
              </a:solidFill>
            </a:endParaRPr>
          </a:p>
          <a:p>
            <a:pPr marL="914400" lvl="1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○"/>
            </a:pPr>
            <a:r>
              <a:rPr lang="en-US" sz="2200">
                <a:solidFill>
                  <a:schemeClr val="dk1"/>
                </a:solidFill>
              </a:rPr>
              <a:t>Outline the strategies, and estimate the resources needed for funding</a:t>
            </a:r>
            <a:endParaRPr sz="2200">
              <a:solidFill>
                <a:schemeClr val="dk1"/>
              </a:solidFill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200" b="1">
                <a:solidFill>
                  <a:schemeClr val="dk1"/>
                </a:solidFill>
              </a:rPr>
              <a:t>Project start</a:t>
            </a:r>
            <a:endParaRPr sz="2200" b="1">
              <a:solidFill>
                <a:schemeClr val="dk1"/>
              </a:solidFill>
            </a:endParaRPr>
          </a:p>
          <a:p>
            <a:pPr marL="914400" lvl="1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○"/>
            </a:pPr>
            <a:r>
              <a:rPr lang="en-US" sz="2200">
                <a:solidFill>
                  <a:schemeClr val="dk1"/>
                </a:solidFill>
              </a:rPr>
              <a:t>Complete with details</a:t>
            </a:r>
            <a:endParaRPr sz="22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ts val="1800"/>
              <a:buNone/>
            </a:pPr>
            <a:endParaRPr sz="2200">
              <a:solidFill>
                <a:schemeClr val="dk1"/>
              </a:solidFill>
            </a:endParaRPr>
          </a:p>
        </p:txBody>
      </p:sp>
      <p:sp>
        <p:nvSpPr>
          <p:cNvPr id="686" name="Google Shape;686;g294cd25aee0_0_372"/>
          <p:cNvSpPr txBox="1">
            <a:spLocks noGrp="1"/>
          </p:cNvSpPr>
          <p:nvPr>
            <p:ph type="title"/>
          </p:nvPr>
        </p:nvSpPr>
        <p:spPr>
          <a:xfrm>
            <a:off x="822575" y="287025"/>
            <a:ext cx="10281000" cy="8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 sz="3600">
                <a:latin typeface="Lato"/>
                <a:ea typeface="Lato"/>
                <a:cs typeface="Lato"/>
                <a:sym typeface="Lato"/>
              </a:rPr>
              <a:t>When to write a DMP?</a:t>
            </a:r>
            <a:endParaRPr sz="3600">
              <a:latin typeface="Lato"/>
              <a:ea typeface="Lato"/>
              <a:cs typeface="Lato"/>
              <a:sym typeface="Lato"/>
            </a:endParaRPr>
          </a:p>
          <a:p>
            <a:pPr marL="457200" lvl="0" indent="-368300" algn="l" rtl="0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  <a:buSzPts val="2200"/>
              <a:buFont typeface="Lato"/>
              <a:buChar char="-"/>
            </a:pPr>
            <a:r>
              <a:rPr lang="en-US" sz="2200">
                <a:latin typeface="Lato"/>
                <a:ea typeface="Lato"/>
                <a:cs typeface="Lato"/>
                <a:sym typeface="Lato"/>
              </a:rPr>
              <a:t>A DMP is a living document that will develop throughout the project</a:t>
            </a:r>
            <a:endParaRPr sz="22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687" name="Google Shape;687;g294cd25aee0_0_37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539325" y="4338275"/>
            <a:ext cx="2353050" cy="2305906"/>
          </a:xfrm>
          <a:prstGeom prst="rect">
            <a:avLst/>
          </a:prstGeom>
          <a:noFill/>
          <a:ln>
            <a:noFill/>
          </a:ln>
        </p:spPr>
      </p:pic>
      <p:sp>
        <p:nvSpPr>
          <p:cNvPr id="688" name="Google Shape;688;g294cd25aee0_0_372"/>
          <p:cNvSpPr/>
          <p:nvPr/>
        </p:nvSpPr>
        <p:spPr>
          <a:xfrm>
            <a:off x="4788800" y="2873825"/>
            <a:ext cx="2936700" cy="466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857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Data quality measures</a:t>
            </a:r>
            <a:endParaRPr sz="2000" b="1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89" name="Google Shape;689;g294cd25aee0_0_372"/>
          <p:cNvSpPr/>
          <p:nvPr/>
        </p:nvSpPr>
        <p:spPr>
          <a:xfrm>
            <a:off x="7864475" y="2873825"/>
            <a:ext cx="3239100" cy="466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85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File and folder strategies</a:t>
            </a:r>
            <a:endParaRPr sz="2000" b="1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5" name="Google Shape;695;g294cd25aee0_0_383"/>
          <p:cNvSpPr txBox="1">
            <a:spLocks noGrp="1"/>
          </p:cNvSpPr>
          <p:nvPr>
            <p:ph type="body" idx="1"/>
          </p:nvPr>
        </p:nvSpPr>
        <p:spPr>
          <a:xfrm>
            <a:off x="838200" y="1486801"/>
            <a:ext cx="10515600" cy="469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200" b="1">
                <a:solidFill>
                  <a:schemeClr val="dk1"/>
                </a:solidFill>
              </a:rPr>
              <a:t>Project planning</a:t>
            </a:r>
            <a:endParaRPr sz="2200" b="1">
              <a:solidFill>
                <a:schemeClr val="dk1"/>
              </a:solidFill>
            </a:endParaRPr>
          </a:p>
          <a:p>
            <a:pPr marL="914400" lvl="1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○"/>
            </a:pPr>
            <a:r>
              <a:rPr lang="en-US" sz="2200">
                <a:solidFill>
                  <a:schemeClr val="dk1"/>
                </a:solidFill>
              </a:rPr>
              <a:t>Outline the strategies, and estimate the resources needed for funding</a:t>
            </a:r>
            <a:endParaRPr sz="2200">
              <a:solidFill>
                <a:schemeClr val="dk1"/>
              </a:solidFill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200" b="1">
                <a:solidFill>
                  <a:schemeClr val="dk1"/>
                </a:solidFill>
              </a:rPr>
              <a:t>Project start</a:t>
            </a:r>
            <a:endParaRPr sz="2200" b="1">
              <a:solidFill>
                <a:schemeClr val="dk1"/>
              </a:solidFill>
            </a:endParaRPr>
          </a:p>
          <a:p>
            <a:pPr marL="914400" lvl="1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○"/>
            </a:pPr>
            <a:r>
              <a:rPr lang="en-US" sz="2200">
                <a:solidFill>
                  <a:schemeClr val="dk1"/>
                </a:solidFill>
              </a:rPr>
              <a:t>Complete with details</a:t>
            </a:r>
            <a:endParaRPr sz="2200">
              <a:solidFill>
                <a:schemeClr val="dk1"/>
              </a:solidFill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200" b="1">
                <a:solidFill>
                  <a:schemeClr val="dk1"/>
                </a:solidFill>
              </a:rPr>
              <a:t>Project end</a:t>
            </a:r>
            <a:endParaRPr sz="2200" b="1">
              <a:solidFill>
                <a:schemeClr val="dk1"/>
              </a:solidFill>
            </a:endParaRPr>
          </a:p>
          <a:p>
            <a:pPr marL="914400" lvl="1" indent="-36830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2200"/>
              <a:buChar char="○"/>
            </a:pPr>
            <a:r>
              <a:rPr lang="en-US" sz="2200">
                <a:solidFill>
                  <a:schemeClr val="dk1"/>
                </a:solidFill>
              </a:rPr>
              <a:t>Update with e.g. links to published data and details about archiving</a:t>
            </a:r>
            <a:endParaRPr sz="2200">
              <a:solidFill>
                <a:schemeClr val="dk1"/>
              </a:solidFill>
            </a:endParaRPr>
          </a:p>
        </p:txBody>
      </p:sp>
      <p:sp>
        <p:nvSpPr>
          <p:cNvPr id="696" name="Google Shape;696;g294cd25aee0_0_383"/>
          <p:cNvSpPr txBox="1">
            <a:spLocks noGrp="1"/>
          </p:cNvSpPr>
          <p:nvPr>
            <p:ph type="title"/>
          </p:nvPr>
        </p:nvSpPr>
        <p:spPr>
          <a:xfrm>
            <a:off x="822575" y="287025"/>
            <a:ext cx="10281000" cy="8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 sz="3600">
                <a:latin typeface="Lato"/>
                <a:ea typeface="Lato"/>
                <a:cs typeface="Lato"/>
                <a:sym typeface="Lato"/>
              </a:rPr>
              <a:t>When to write a DMP?</a:t>
            </a:r>
            <a:endParaRPr sz="3600">
              <a:latin typeface="Lato"/>
              <a:ea typeface="Lato"/>
              <a:cs typeface="Lato"/>
              <a:sym typeface="Lato"/>
            </a:endParaRPr>
          </a:p>
          <a:p>
            <a:pPr marL="457200" lvl="0" indent="-368300" algn="l" rtl="0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  <a:buSzPts val="2200"/>
              <a:buFont typeface="Lato"/>
              <a:buChar char="-"/>
            </a:pPr>
            <a:r>
              <a:rPr lang="en-US" sz="2200">
                <a:latin typeface="Lato"/>
                <a:ea typeface="Lato"/>
                <a:cs typeface="Lato"/>
                <a:sym typeface="Lato"/>
              </a:rPr>
              <a:t>A DMP is a living document that will develop throughout the project</a:t>
            </a:r>
            <a:endParaRPr sz="22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697" name="Google Shape;697;g294cd25aee0_0_38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539325" y="4338275"/>
            <a:ext cx="2353050" cy="2305906"/>
          </a:xfrm>
          <a:prstGeom prst="rect">
            <a:avLst/>
          </a:prstGeom>
          <a:noFill/>
          <a:ln>
            <a:noFill/>
          </a:ln>
        </p:spPr>
      </p:pic>
      <p:sp>
        <p:nvSpPr>
          <p:cNvPr id="698" name="Google Shape;698;g294cd25aee0_0_383"/>
          <p:cNvSpPr/>
          <p:nvPr/>
        </p:nvSpPr>
        <p:spPr>
          <a:xfrm>
            <a:off x="4788800" y="2873825"/>
            <a:ext cx="2936700" cy="466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857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Data quality measures</a:t>
            </a:r>
            <a:endParaRPr sz="2000" b="1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99" name="Google Shape;699;g294cd25aee0_0_383"/>
          <p:cNvSpPr/>
          <p:nvPr/>
        </p:nvSpPr>
        <p:spPr>
          <a:xfrm>
            <a:off x="4364775" y="4398700"/>
            <a:ext cx="1610100" cy="466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857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Reusability</a:t>
            </a:r>
            <a:endParaRPr sz="2000" b="1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00" name="Google Shape;700;g294cd25aee0_0_383"/>
          <p:cNvSpPr/>
          <p:nvPr/>
        </p:nvSpPr>
        <p:spPr>
          <a:xfrm>
            <a:off x="7864475" y="2873825"/>
            <a:ext cx="3239100" cy="466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85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File and folder strategies</a:t>
            </a:r>
            <a:endParaRPr sz="2000" b="1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01" name="Google Shape;701;g294cd25aee0_0_383"/>
          <p:cNvSpPr/>
          <p:nvPr/>
        </p:nvSpPr>
        <p:spPr>
          <a:xfrm>
            <a:off x="1426225" y="4398700"/>
            <a:ext cx="2820900" cy="466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857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What data and where</a:t>
            </a:r>
            <a:endParaRPr sz="2000" b="1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7" name="Google Shape;707;g294cd25aee0_0_167"/>
          <p:cNvSpPr txBox="1">
            <a:spLocks noGrp="1"/>
          </p:cNvSpPr>
          <p:nvPr>
            <p:ph type="body" idx="1"/>
          </p:nvPr>
        </p:nvSpPr>
        <p:spPr>
          <a:xfrm>
            <a:off x="838200" y="1486801"/>
            <a:ext cx="10515600" cy="469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ts val="1800"/>
              <a:buNone/>
            </a:pPr>
            <a:endParaRPr sz="2200" b="1">
              <a:solidFill>
                <a:schemeClr val="dk1"/>
              </a:solidFill>
            </a:endParaRPr>
          </a:p>
        </p:txBody>
      </p:sp>
      <p:sp>
        <p:nvSpPr>
          <p:cNvPr id="708" name="Google Shape;708;g294cd25aee0_0_167"/>
          <p:cNvSpPr txBox="1">
            <a:spLocks noGrp="1"/>
          </p:cNvSpPr>
          <p:nvPr>
            <p:ph type="title"/>
          </p:nvPr>
        </p:nvSpPr>
        <p:spPr>
          <a:xfrm>
            <a:off x="822575" y="287025"/>
            <a:ext cx="10515600" cy="8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 sz="3600" dirty="0">
                <a:latin typeface="Lato"/>
                <a:ea typeface="Lato"/>
                <a:cs typeface="Lato"/>
                <a:sym typeface="Lato"/>
              </a:rPr>
              <a:t>Why write a DMP?</a:t>
            </a:r>
            <a:endParaRPr sz="3600" dirty="0">
              <a:latin typeface="Lato"/>
              <a:ea typeface="Lato"/>
              <a:cs typeface="Lato"/>
              <a:sym typeface="Lato"/>
            </a:endParaRPr>
          </a:p>
          <a:p>
            <a:pPr marL="457200" lvl="0" indent="-368300" algn="l" rtl="0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  <a:buSzPts val="2200"/>
              <a:buFont typeface="Lato"/>
              <a:buChar char="-"/>
            </a:pPr>
            <a:r>
              <a:rPr lang="en-US" sz="2200" dirty="0">
                <a:latin typeface="Lato"/>
                <a:ea typeface="Lato"/>
                <a:cs typeface="Lato"/>
                <a:sym typeface="Lato"/>
              </a:rPr>
              <a:t>Think of the DMP as a checklist</a:t>
            </a:r>
            <a:endParaRPr sz="2200" dirty="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709" name="Google Shape;709;g294cd25aee0_0_16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866025" y="1105800"/>
            <a:ext cx="4371926" cy="4371926"/>
          </a:xfrm>
          <a:prstGeom prst="rect">
            <a:avLst/>
          </a:prstGeom>
          <a:noFill/>
          <a:ln>
            <a:noFill/>
          </a:ln>
        </p:spPr>
      </p:pic>
      <p:sp>
        <p:nvSpPr>
          <p:cNvPr id="710" name="Google Shape;710;g294cd25aee0_0_167"/>
          <p:cNvSpPr/>
          <p:nvPr/>
        </p:nvSpPr>
        <p:spPr>
          <a:xfrm rot="-1765058">
            <a:off x="8295793" y="4617520"/>
            <a:ext cx="3205395" cy="566464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https://pixabay.com/users/472301-472301/, CC0, via Wikimedia Commons</a:t>
            </a:r>
            <a:endParaRPr sz="1200" b="0" i="0" u="none" strike="noStrike" cap="non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" name="Google Shape;716;g2990fe9e36a_1_266"/>
          <p:cNvSpPr txBox="1">
            <a:spLocks noGrp="1"/>
          </p:cNvSpPr>
          <p:nvPr>
            <p:ph type="body" idx="1"/>
          </p:nvPr>
        </p:nvSpPr>
        <p:spPr>
          <a:xfrm>
            <a:off x="838200" y="1486801"/>
            <a:ext cx="10515600" cy="469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200" b="1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Identify</a:t>
            </a:r>
            <a:r>
              <a:rPr lang="en-US" sz="22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data management </a:t>
            </a:r>
            <a:r>
              <a:rPr lang="en-US" sz="2200" b="1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gaps</a:t>
            </a:r>
            <a:endParaRPr sz="2200" b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2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Establish </a:t>
            </a:r>
            <a:r>
              <a:rPr lang="en-US" sz="2200" b="1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project-wide</a:t>
            </a:r>
            <a:r>
              <a:rPr lang="en-US" sz="22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standards</a:t>
            </a:r>
            <a:endParaRPr sz="22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ts val="1800"/>
              <a:buNone/>
            </a:pPr>
            <a:endParaRPr sz="2200" b="1">
              <a:solidFill>
                <a:schemeClr val="dk1"/>
              </a:solidFill>
            </a:endParaRPr>
          </a:p>
        </p:txBody>
      </p:sp>
      <p:pic>
        <p:nvPicPr>
          <p:cNvPr id="718" name="Google Shape;718;g2990fe9e36a_1_26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866025" y="1105800"/>
            <a:ext cx="4371926" cy="4371926"/>
          </a:xfrm>
          <a:prstGeom prst="rect">
            <a:avLst/>
          </a:prstGeom>
          <a:noFill/>
          <a:ln>
            <a:noFill/>
          </a:ln>
        </p:spPr>
      </p:pic>
      <p:sp>
        <p:nvSpPr>
          <p:cNvPr id="719" name="Google Shape;719;g2990fe9e36a_1_266"/>
          <p:cNvSpPr/>
          <p:nvPr/>
        </p:nvSpPr>
        <p:spPr>
          <a:xfrm rot="-1765058">
            <a:off x="8295793" y="4617520"/>
            <a:ext cx="3205395" cy="566464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https://pixabay.com/users/472301-472301/, CC0, via Wikimedia Commons</a:t>
            </a:r>
            <a:endParaRPr sz="1200" b="0" i="0" u="none" strike="noStrike" cap="non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" name="Google Shape;708;g294cd25aee0_0_167">
            <a:extLst>
              <a:ext uri="{FF2B5EF4-FFF2-40B4-BE49-F238E27FC236}">
                <a16:creationId xmlns:a16="http://schemas.microsoft.com/office/drawing/2014/main" id="{B97AA975-D9CF-43B2-A357-353C1E38D2A7}"/>
              </a:ext>
            </a:extLst>
          </p:cNvPr>
          <p:cNvSpPr txBox="1">
            <a:spLocks/>
          </p:cNvSpPr>
          <p:nvPr/>
        </p:nvSpPr>
        <p:spPr>
          <a:xfrm>
            <a:off x="822575" y="287025"/>
            <a:ext cx="10515600" cy="8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1616"/>
              </a:buClr>
              <a:buSzPts val="1800"/>
              <a:buFont typeface="Lato"/>
              <a:buNone/>
              <a:defRPr sz="3600" b="1" i="0" u="none" strike="noStrike" cap="none">
                <a:solidFill>
                  <a:srgbClr val="171616"/>
                </a:solidFill>
                <a:latin typeface="Lato"/>
                <a:ea typeface="Lato"/>
                <a:cs typeface="Lato"/>
                <a:sym typeface="Lat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ts val="4400"/>
            </a:pPr>
            <a:r>
              <a:rPr lang="en-US" dirty="0"/>
              <a:t>Why write a DMP?</a:t>
            </a:r>
          </a:p>
          <a:p>
            <a:pPr marL="457200" indent="-368300">
              <a:spcBef>
                <a:spcPts val="1000"/>
              </a:spcBef>
              <a:spcAft>
                <a:spcPts val="1000"/>
              </a:spcAft>
              <a:buSzPts val="2200"/>
              <a:buFont typeface="Lato"/>
              <a:buChar char="-"/>
            </a:pPr>
            <a:r>
              <a:rPr lang="en-US" sz="2200" dirty="0"/>
              <a:t>Think of the DMP as a checklist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5" name="Google Shape;725;g294cd25aee0_0_333"/>
          <p:cNvSpPr txBox="1">
            <a:spLocks noGrp="1"/>
          </p:cNvSpPr>
          <p:nvPr>
            <p:ph type="body" idx="1"/>
          </p:nvPr>
        </p:nvSpPr>
        <p:spPr>
          <a:xfrm>
            <a:off x="838200" y="1486801"/>
            <a:ext cx="10515600" cy="469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200" b="1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Identify</a:t>
            </a:r>
            <a:r>
              <a:rPr lang="en-US" sz="22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data management </a:t>
            </a:r>
            <a:r>
              <a:rPr lang="en-US" sz="2200" b="1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gaps</a:t>
            </a:r>
            <a:endParaRPr sz="2200" b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2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Establish </a:t>
            </a:r>
            <a:r>
              <a:rPr lang="en-US" sz="2200" b="1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project-wide</a:t>
            </a:r>
            <a:r>
              <a:rPr lang="en-US" sz="22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standards</a:t>
            </a:r>
            <a:endParaRPr sz="22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2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Estimate </a:t>
            </a:r>
            <a:r>
              <a:rPr lang="en-US" sz="2200" b="1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costs</a:t>
            </a:r>
            <a:endParaRPr sz="2200" b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2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Define </a:t>
            </a:r>
            <a:r>
              <a:rPr lang="en-US" sz="2200" b="1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responsibilities</a:t>
            </a:r>
            <a:endParaRPr sz="2200" b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lvl="0" indent="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ts val="1800"/>
              <a:buNone/>
            </a:pPr>
            <a:endParaRPr sz="2200" b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727" name="Google Shape;727;g294cd25aee0_0_33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866025" y="1105800"/>
            <a:ext cx="4371926" cy="4371926"/>
          </a:xfrm>
          <a:prstGeom prst="rect">
            <a:avLst/>
          </a:prstGeom>
          <a:noFill/>
          <a:ln>
            <a:noFill/>
          </a:ln>
        </p:spPr>
      </p:pic>
      <p:sp>
        <p:nvSpPr>
          <p:cNvPr id="728" name="Google Shape;728;g294cd25aee0_0_333"/>
          <p:cNvSpPr/>
          <p:nvPr/>
        </p:nvSpPr>
        <p:spPr>
          <a:xfrm rot="-1765058">
            <a:off x="8295793" y="4617520"/>
            <a:ext cx="3205395" cy="566464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https://pixabay.com/users/472301-472301/, CC0, via Wikimedia Commons</a:t>
            </a:r>
            <a:endParaRPr sz="1200" b="0" i="0" u="none" strike="noStrike" cap="non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" name="Google Shape;708;g294cd25aee0_0_167">
            <a:extLst>
              <a:ext uri="{FF2B5EF4-FFF2-40B4-BE49-F238E27FC236}">
                <a16:creationId xmlns:a16="http://schemas.microsoft.com/office/drawing/2014/main" id="{9D98B4B4-B56F-4DFF-ADDE-FB048729806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22575" y="287025"/>
            <a:ext cx="10515600" cy="8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 sz="3600" dirty="0">
                <a:latin typeface="Lato"/>
                <a:ea typeface="Lato"/>
                <a:cs typeface="Lato"/>
                <a:sym typeface="Lato"/>
              </a:rPr>
              <a:t>Why write a DMP?</a:t>
            </a:r>
            <a:endParaRPr sz="3600" dirty="0">
              <a:latin typeface="Lato"/>
              <a:ea typeface="Lato"/>
              <a:cs typeface="Lato"/>
              <a:sym typeface="Lato"/>
            </a:endParaRPr>
          </a:p>
          <a:p>
            <a:pPr marL="457200" lvl="0" indent="-368300" algn="l" rtl="0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  <a:buSzPts val="2200"/>
              <a:buFont typeface="Lato"/>
              <a:buChar char="-"/>
            </a:pPr>
            <a:r>
              <a:rPr lang="en-US" sz="2200" dirty="0">
                <a:latin typeface="Lato"/>
                <a:ea typeface="Lato"/>
                <a:cs typeface="Lato"/>
                <a:sym typeface="Lato"/>
              </a:rPr>
              <a:t>Think of the DMP as a checklist</a:t>
            </a:r>
            <a:endParaRPr sz="2200" dirty="0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4" name="Google Shape;734;g294cd25aee0_0_346"/>
          <p:cNvSpPr txBox="1">
            <a:spLocks noGrp="1"/>
          </p:cNvSpPr>
          <p:nvPr>
            <p:ph type="body" idx="1"/>
          </p:nvPr>
        </p:nvSpPr>
        <p:spPr>
          <a:xfrm>
            <a:off x="838200" y="1486801"/>
            <a:ext cx="10515600" cy="469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200" b="1">
                <a:solidFill>
                  <a:schemeClr val="dk1"/>
                </a:solidFill>
              </a:rPr>
              <a:t>Identify</a:t>
            </a:r>
            <a:r>
              <a:rPr lang="en-US" sz="2200">
                <a:solidFill>
                  <a:schemeClr val="dk1"/>
                </a:solidFill>
              </a:rPr>
              <a:t> data management </a:t>
            </a:r>
            <a:r>
              <a:rPr lang="en-US" sz="2200" b="1">
                <a:solidFill>
                  <a:schemeClr val="dk1"/>
                </a:solidFill>
              </a:rPr>
              <a:t>gaps</a:t>
            </a:r>
            <a:endParaRPr sz="2200" b="1">
              <a:solidFill>
                <a:schemeClr val="dk1"/>
              </a:solidFill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200">
                <a:solidFill>
                  <a:schemeClr val="dk1"/>
                </a:solidFill>
              </a:rPr>
              <a:t>Establish </a:t>
            </a:r>
            <a:r>
              <a:rPr lang="en-US" sz="2200" b="1">
                <a:solidFill>
                  <a:schemeClr val="dk1"/>
                </a:solidFill>
              </a:rPr>
              <a:t>project-wide</a:t>
            </a:r>
            <a:r>
              <a:rPr lang="en-US" sz="2200">
                <a:solidFill>
                  <a:schemeClr val="dk1"/>
                </a:solidFill>
              </a:rPr>
              <a:t> standards</a:t>
            </a:r>
            <a:endParaRPr sz="2200">
              <a:solidFill>
                <a:schemeClr val="dk1"/>
              </a:solidFill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200">
                <a:solidFill>
                  <a:schemeClr val="dk1"/>
                </a:solidFill>
              </a:rPr>
              <a:t>Estimate </a:t>
            </a:r>
            <a:r>
              <a:rPr lang="en-US" sz="2200" b="1">
                <a:solidFill>
                  <a:schemeClr val="dk1"/>
                </a:solidFill>
              </a:rPr>
              <a:t>costs</a:t>
            </a:r>
            <a:endParaRPr sz="2200" b="1">
              <a:solidFill>
                <a:schemeClr val="dk1"/>
              </a:solidFill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200">
                <a:solidFill>
                  <a:schemeClr val="dk1"/>
                </a:solidFill>
              </a:rPr>
              <a:t>Define </a:t>
            </a:r>
            <a:r>
              <a:rPr lang="en-US" sz="2200" b="1">
                <a:solidFill>
                  <a:schemeClr val="dk1"/>
                </a:solidFill>
              </a:rPr>
              <a:t>responsibilities</a:t>
            </a:r>
            <a:endParaRPr sz="2200" b="1">
              <a:solidFill>
                <a:schemeClr val="dk1"/>
              </a:solidFill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200">
                <a:solidFill>
                  <a:schemeClr val="dk1"/>
                </a:solidFill>
              </a:rPr>
              <a:t>Ensure </a:t>
            </a:r>
            <a:r>
              <a:rPr lang="en-US" sz="2200" b="1">
                <a:solidFill>
                  <a:schemeClr val="dk1"/>
                </a:solidFill>
              </a:rPr>
              <a:t>well-managed</a:t>
            </a:r>
            <a:r>
              <a:rPr lang="en-US" sz="2200">
                <a:solidFill>
                  <a:schemeClr val="dk1"/>
                </a:solidFill>
              </a:rPr>
              <a:t> research data</a:t>
            </a:r>
            <a:endParaRPr sz="2200">
              <a:solidFill>
                <a:schemeClr val="dk1"/>
              </a:solidFill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200">
                <a:solidFill>
                  <a:schemeClr val="dk1"/>
                </a:solidFill>
              </a:rPr>
              <a:t>First step towards </a:t>
            </a:r>
            <a:r>
              <a:rPr lang="en-US" sz="2200" b="1">
                <a:solidFill>
                  <a:schemeClr val="dk1"/>
                </a:solidFill>
              </a:rPr>
              <a:t>FAIR</a:t>
            </a:r>
            <a:r>
              <a:rPr lang="en-US" sz="2200">
                <a:solidFill>
                  <a:schemeClr val="dk1"/>
                </a:solidFill>
              </a:rPr>
              <a:t>ness </a:t>
            </a:r>
            <a:endParaRPr sz="2200">
              <a:solidFill>
                <a:schemeClr val="dk1"/>
              </a:solidFill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2200"/>
              <a:buChar char="●"/>
            </a:pPr>
            <a:r>
              <a:rPr lang="en-US" sz="2200" b="1">
                <a:solidFill>
                  <a:schemeClr val="dk1"/>
                </a:solidFill>
              </a:rPr>
              <a:t>Meet </a:t>
            </a:r>
            <a:r>
              <a:rPr lang="en-US" sz="2200">
                <a:solidFill>
                  <a:schemeClr val="dk1"/>
                </a:solidFill>
              </a:rPr>
              <a:t>funder and stakeholder </a:t>
            </a:r>
            <a:r>
              <a:rPr lang="en-US" sz="2200" b="1">
                <a:solidFill>
                  <a:schemeClr val="dk1"/>
                </a:solidFill>
              </a:rPr>
              <a:t>demands</a:t>
            </a:r>
            <a:endParaRPr sz="2200" b="1">
              <a:solidFill>
                <a:schemeClr val="dk1"/>
              </a:solidFill>
            </a:endParaRPr>
          </a:p>
        </p:txBody>
      </p:sp>
      <p:pic>
        <p:nvPicPr>
          <p:cNvPr id="736" name="Google Shape;736;g294cd25aee0_0_34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866025" y="1105800"/>
            <a:ext cx="4371926" cy="4371926"/>
          </a:xfrm>
          <a:prstGeom prst="rect">
            <a:avLst/>
          </a:prstGeom>
          <a:noFill/>
          <a:ln>
            <a:noFill/>
          </a:ln>
        </p:spPr>
      </p:pic>
      <p:sp>
        <p:nvSpPr>
          <p:cNvPr id="737" name="Google Shape;737;g294cd25aee0_0_346"/>
          <p:cNvSpPr/>
          <p:nvPr/>
        </p:nvSpPr>
        <p:spPr>
          <a:xfrm rot="-1765058">
            <a:off x="8295793" y="4617520"/>
            <a:ext cx="3205395" cy="566464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https://pixabay.com/users/472301-472301/, CC0, via Wikimedia Commons</a:t>
            </a:r>
            <a:endParaRPr sz="1200" b="0" i="0" u="none" strike="noStrike" cap="non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" name="Google Shape;708;g294cd25aee0_0_167">
            <a:extLst>
              <a:ext uri="{FF2B5EF4-FFF2-40B4-BE49-F238E27FC236}">
                <a16:creationId xmlns:a16="http://schemas.microsoft.com/office/drawing/2014/main" id="{B6B9B520-F2DC-4A07-859A-2E1FDB3FAD8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22575" y="287025"/>
            <a:ext cx="10515600" cy="8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 sz="3600" dirty="0">
                <a:latin typeface="Lato"/>
                <a:ea typeface="Lato"/>
                <a:cs typeface="Lato"/>
                <a:sym typeface="Lato"/>
              </a:rPr>
              <a:t>Why write a DMP?</a:t>
            </a:r>
            <a:endParaRPr sz="3600" dirty="0">
              <a:latin typeface="Lato"/>
              <a:ea typeface="Lato"/>
              <a:cs typeface="Lato"/>
              <a:sym typeface="Lato"/>
            </a:endParaRPr>
          </a:p>
          <a:p>
            <a:pPr marL="457200" lvl="0" indent="-368300" algn="l" rtl="0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  <a:buSzPts val="2200"/>
              <a:buFont typeface="Lato"/>
              <a:buChar char="-"/>
            </a:pPr>
            <a:r>
              <a:rPr lang="en-US" sz="2200" dirty="0">
                <a:latin typeface="Lato"/>
                <a:ea typeface="Lato"/>
                <a:cs typeface="Lato"/>
                <a:sym typeface="Lato"/>
              </a:rPr>
              <a:t>Think of the DMP as a checklist</a:t>
            </a:r>
            <a:endParaRPr sz="2200" dirty="0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Google Shape;423;g296f5c4430d_0_0"/>
          <p:cNvSpPr txBox="1">
            <a:spLocks noGrp="1"/>
          </p:cNvSpPr>
          <p:nvPr>
            <p:ph type="title"/>
          </p:nvPr>
        </p:nvSpPr>
        <p:spPr>
          <a:xfrm>
            <a:off x="3388475" y="308275"/>
            <a:ext cx="7332600" cy="8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1616"/>
              </a:buClr>
              <a:buSzPts val="3600"/>
              <a:buFont typeface="Lato"/>
              <a:buNone/>
            </a:pPr>
            <a:r>
              <a:rPr lang="en-US" sz="3200">
                <a:latin typeface="Lato"/>
                <a:ea typeface="Lato"/>
                <a:cs typeface="Lato"/>
                <a:sym typeface="Lato"/>
              </a:rPr>
              <a:t>What is </a:t>
            </a:r>
            <a:r>
              <a:rPr lang="en-US" sz="32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SciLifeLab Data Management?</a:t>
            </a:r>
            <a:endParaRPr sz="3200"/>
          </a:p>
        </p:txBody>
      </p:sp>
      <p:pic>
        <p:nvPicPr>
          <p:cNvPr id="424" name="Google Shape;424;g296f5c4430d_0_0"/>
          <p:cNvPicPr preferRelativeResize="0"/>
          <p:nvPr/>
        </p:nvPicPr>
        <p:blipFill rotWithShape="1">
          <a:blip r:embed="rId3">
            <a:alphaModFix/>
          </a:blip>
          <a:srcRect l="26644" r="47069"/>
          <a:stretch/>
        </p:blipFill>
        <p:spPr>
          <a:xfrm>
            <a:off x="0" y="-31175"/>
            <a:ext cx="3146924" cy="6966549"/>
          </a:xfrm>
          <a:prstGeom prst="rect">
            <a:avLst/>
          </a:prstGeom>
          <a:noFill/>
          <a:ln>
            <a:noFill/>
          </a:ln>
        </p:spPr>
      </p:pic>
      <p:sp>
        <p:nvSpPr>
          <p:cNvPr id="425" name="Google Shape;425;g296f5c4430d_0_0"/>
          <p:cNvSpPr txBox="1"/>
          <p:nvPr/>
        </p:nvSpPr>
        <p:spPr>
          <a:xfrm>
            <a:off x="3333925" y="1367400"/>
            <a:ext cx="8444700" cy="438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●"/>
            </a:pPr>
            <a:r>
              <a:rPr lang="en-US" sz="20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A collaborative activity between </a:t>
            </a:r>
            <a:r>
              <a:rPr lang="en-US" sz="2000" b="1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SciLifeLab Data Centre</a:t>
            </a:r>
            <a:r>
              <a:rPr lang="en-US" sz="20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and the </a:t>
            </a:r>
            <a:r>
              <a:rPr lang="en-US" sz="2000" b="1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Data Management team </a:t>
            </a:r>
            <a:r>
              <a:rPr lang="en-US" sz="20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at</a:t>
            </a:r>
            <a:r>
              <a:rPr lang="en-US" sz="2000" b="1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NBIS</a:t>
            </a:r>
            <a:r>
              <a:rPr lang="en-US" sz="20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.</a:t>
            </a:r>
            <a:endParaRPr sz="2000" b="0" i="0" u="none" strike="noStrike" cap="non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marR="0" lvl="0" indent="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marR="0" lvl="0" indent="-3556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●"/>
            </a:pPr>
            <a:r>
              <a:rPr lang="en-US" sz="20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Right now, 17 Project Leaders and Data Stewards working with different aspects of RDM.</a:t>
            </a:r>
            <a:endParaRPr sz="2000" b="0" i="0" u="none" strike="noStrike" cap="non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marR="0" lvl="0" indent="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marR="0" lvl="0" indent="-3556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●"/>
            </a:pPr>
            <a:r>
              <a:rPr lang="en-US" sz="20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Promote </a:t>
            </a:r>
            <a:r>
              <a:rPr lang="en-US" sz="2000" b="1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Open Science</a:t>
            </a:r>
            <a:r>
              <a:rPr lang="en-US" sz="20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, </a:t>
            </a:r>
            <a:r>
              <a:rPr lang="en-US" sz="2000" b="1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FAIR</a:t>
            </a:r>
            <a:r>
              <a:rPr lang="en-US" sz="20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, and </a:t>
            </a:r>
            <a:r>
              <a:rPr lang="en-US" sz="2000" b="1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good RDM </a:t>
            </a:r>
            <a:r>
              <a:rPr lang="en-US" sz="20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practices.</a:t>
            </a:r>
            <a:endParaRPr sz="2000" b="0" i="0" u="none" strike="noStrike" cap="non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marR="0" lvl="0" indent="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marR="0" lvl="0" indent="-3556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●"/>
            </a:pPr>
            <a:r>
              <a:rPr lang="en-US" sz="20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Provide services and resources for data management, IT and </a:t>
            </a:r>
            <a:r>
              <a:rPr lang="en-US" sz="2000" b="1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data sharing</a:t>
            </a:r>
            <a:r>
              <a:rPr lang="en-US" sz="20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.</a:t>
            </a:r>
            <a:endParaRPr sz="2000" b="0" i="0" u="none" strike="noStrike" cap="non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marR="0" lvl="0" indent="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marR="0" lvl="0" indent="-355600" algn="l" rtl="0">
              <a:lnSpc>
                <a:spcPct val="115000"/>
              </a:lnSpc>
              <a:spcBef>
                <a:spcPts val="700"/>
              </a:spcBef>
              <a:spcAft>
                <a:spcPts val="700"/>
              </a:spcAft>
              <a:buClr>
                <a:schemeClr val="dk1"/>
              </a:buClr>
              <a:buSzPts val="2000"/>
              <a:buFont typeface="Lato"/>
              <a:buChar char="●"/>
            </a:pPr>
            <a:r>
              <a:rPr lang="en-US" sz="20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Make </a:t>
            </a:r>
            <a:r>
              <a:rPr lang="en-US" sz="2000" b="1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RDM</a:t>
            </a:r>
            <a:r>
              <a:rPr lang="en-US" sz="20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and </a:t>
            </a:r>
            <a:r>
              <a:rPr lang="en-US" sz="2000" b="1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bioinformatics</a:t>
            </a:r>
            <a:r>
              <a:rPr lang="en-US" sz="20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support and training </a:t>
            </a:r>
            <a:r>
              <a:rPr lang="en-US" sz="2000" b="1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easily accessible</a:t>
            </a:r>
            <a:r>
              <a:rPr lang="en-US" sz="20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.</a:t>
            </a:r>
            <a:endParaRPr sz="2000" b="0" i="0" u="none" strike="noStrike" cap="non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426" name="Google Shape;426;g296f5c4430d_0_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267200" y="5671611"/>
            <a:ext cx="2548372" cy="971826"/>
          </a:xfrm>
          <a:prstGeom prst="rect">
            <a:avLst/>
          </a:prstGeom>
          <a:noFill/>
          <a:ln>
            <a:noFill/>
          </a:ln>
        </p:spPr>
      </p:pic>
      <p:pic>
        <p:nvPicPr>
          <p:cNvPr id="427" name="Google Shape;427;g296f5c4430d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125565" y="5671612"/>
            <a:ext cx="1877859" cy="9718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3" name="Google Shape;743;g294cd25aee0_0_359"/>
          <p:cNvSpPr txBox="1">
            <a:spLocks noGrp="1"/>
          </p:cNvSpPr>
          <p:nvPr>
            <p:ph type="body" idx="1"/>
          </p:nvPr>
        </p:nvSpPr>
        <p:spPr>
          <a:xfrm>
            <a:off x="838200" y="1486801"/>
            <a:ext cx="10515600" cy="469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200" b="1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Identify</a:t>
            </a:r>
            <a:r>
              <a:rPr lang="en-US" sz="2200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data management </a:t>
            </a:r>
            <a:r>
              <a:rPr lang="en-US" sz="2200" b="1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gaps</a:t>
            </a:r>
            <a:endParaRPr sz="2200" b="1" dirty="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200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Establish </a:t>
            </a:r>
            <a:r>
              <a:rPr lang="en-US" sz="2200" b="1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project-wide</a:t>
            </a:r>
            <a:r>
              <a:rPr lang="en-US" sz="2200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standards</a:t>
            </a:r>
            <a:endParaRPr sz="2200" dirty="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200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Estimate </a:t>
            </a:r>
            <a:r>
              <a:rPr lang="en-US" sz="2200" b="1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costs</a:t>
            </a:r>
            <a:endParaRPr sz="2200" b="1" dirty="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200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Define </a:t>
            </a:r>
            <a:r>
              <a:rPr lang="en-US" sz="2200" b="1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responsibilities</a:t>
            </a:r>
            <a:endParaRPr sz="2200" b="1" dirty="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200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Ensure </a:t>
            </a:r>
            <a:r>
              <a:rPr lang="en-US" sz="2200" b="1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well-managed</a:t>
            </a:r>
            <a:r>
              <a:rPr lang="en-US" sz="2200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research data</a:t>
            </a:r>
            <a:endParaRPr sz="2200" dirty="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200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First step towards </a:t>
            </a:r>
            <a:r>
              <a:rPr lang="en-US" sz="2200" b="1" dirty="0" err="1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FAIR</a:t>
            </a:r>
            <a:r>
              <a:rPr lang="en-US" sz="2200" dirty="0" err="1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ness</a:t>
            </a:r>
            <a:r>
              <a:rPr lang="en-US" sz="2200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endParaRPr sz="2200" dirty="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2200"/>
              <a:buChar char="●"/>
            </a:pPr>
            <a:r>
              <a:rPr lang="en-US" sz="2200" b="1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Meet </a:t>
            </a:r>
            <a:r>
              <a:rPr lang="en-US" sz="2200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funder and stakeholder </a:t>
            </a:r>
            <a:r>
              <a:rPr lang="en-US" sz="2200" b="1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demands</a:t>
            </a:r>
            <a:endParaRPr sz="2200" b="1" dirty="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44" name="Google Shape;744;g294cd25aee0_0_359"/>
          <p:cNvSpPr txBox="1">
            <a:spLocks noGrp="1"/>
          </p:cNvSpPr>
          <p:nvPr>
            <p:ph type="title"/>
          </p:nvPr>
        </p:nvSpPr>
        <p:spPr>
          <a:xfrm>
            <a:off x="822575" y="287025"/>
            <a:ext cx="10515600" cy="8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 sz="3600" dirty="0">
                <a:latin typeface="Lato"/>
                <a:ea typeface="Lato"/>
                <a:cs typeface="Lato"/>
                <a:sym typeface="Lato"/>
              </a:rPr>
              <a:t>Why write a DMP?</a:t>
            </a:r>
            <a:endParaRPr sz="3600" dirty="0">
              <a:latin typeface="Lato"/>
              <a:ea typeface="Lato"/>
              <a:cs typeface="Lato"/>
              <a:sym typeface="Lato"/>
            </a:endParaRPr>
          </a:p>
          <a:p>
            <a:pPr marL="457200" lvl="0" indent="-368300" algn="l" rtl="0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  <a:buSzPts val="2200"/>
              <a:buFont typeface="Lato"/>
              <a:buChar char="-"/>
            </a:pPr>
            <a:r>
              <a:rPr lang="en-US" sz="2200" dirty="0">
                <a:latin typeface="Lato"/>
                <a:ea typeface="Lato"/>
                <a:cs typeface="Lato"/>
                <a:sym typeface="Lato"/>
              </a:rPr>
              <a:t>Think of the DMP as a checklist</a:t>
            </a:r>
            <a:endParaRPr sz="2200" dirty="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45" name="Google Shape;745;g294cd25aee0_0_359"/>
          <p:cNvSpPr/>
          <p:nvPr/>
        </p:nvSpPr>
        <p:spPr>
          <a:xfrm>
            <a:off x="1005274" y="4923475"/>
            <a:ext cx="3316633" cy="466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857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Reduce time spent later on</a:t>
            </a:r>
            <a:endParaRPr sz="2000" b="1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46" name="Google Shape;746;g294cd25aee0_0_359"/>
          <p:cNvSpPr/>
          <p:nvPr/>
        </p:nvSpPr>
        <p:spPr>
          <a:xfrm>
            <a:off x="1005275" y="6087875"/>
            <a:ext cx="2820900" cy="466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857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Return of investment</a:t>
            </a:r>
            <a:endParaRPr sz="2000" b="1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47" name="Google Shape;747;g294cd25aee0_0_359"/>
          <p:cNvSpPr/>
          <p:nvPr/>
        </p:nvSpPr>
        <p:spPr>
          <a:xfrm>
            <a:off x="4054688" y="6087875"/>
            <a:ext cx="1920900" cy="466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857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Transparency</a:t>
            </a:r>
            <a:endParaRPr sz="2000" b="1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48" name="Google Shape;748;g294cd25aee0_0_359"/>
          <p:cNvSpPr/>
          <p:nvPr/>
        </p:nvSpPr>
        <p:spPr>
          <a:xfrm>
            <a:off x="1005275" y="5505675"/>
            <a:ext cx="2134800" cy="466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85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Reproducibility</a:t>
            </a:r>
            <a:endParaRPr sz="2000" b="1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49" name="Google Shape;749;g294cd25aee0_0_359"/>
          <p:cNvSpPr/>
          <p:nvPr/>
        </p:nvSpPr>
        <p:spPr>
          <a:xfrm>
            <a:off x="3395600" y="5505675"/>
            <a:ext cx="3239100" cy="466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857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Facilitating collaboration</a:t>
            </a:r>
            <a:endParaRPr sz="2000" b="1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50" name="Google Shape;750;g294cd25aee0_0_359"/>
          <p:cNvSpPr/>
          <p:nvPr/>
        </p:nvSpPr>
        <p:spPr>
          <a:xfrm>
            <a:off x="4516700" y="4923475"/>
            <a:ext cx="1458900" cy="466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85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Openness</a:t>
            </a:r>
            <a:endParaRPr sz="2000" b="1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751" name="Google Shape;751;g294cd25aee0_0_35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866025" y="1105800"/>
            <a:ext cx="4371926" cy="4371926"/>
          </a:xfrm>
          <a:prstGeom prst="rect">
            <a:avLst/>
          </a:prstGeom>
          <a:noFill/>
          <a:ln>
            <a:noFill/>
          </a:ln>
        </p:spPr>
      </p:pic>
      <p:sp>
        <p:nvSpPr>
          <p:cNvPr id="752" name="Google Shape;752;g294cd25aee0_0_359"/>
          <p:cNvSpPr/>
          <p:nvPr/>
        </p:nvSpPr>
        <p:spPr>
          <a:xfrm rot="-1765058">
            <a:off x="8295793" y="4617520"/>
            <a:ext cx="3205395" cy="566464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https://pixabay.com/users/472301-472301/, CC0, via Wikimedia Commons</a:t>
            </a:r>
            <a:endParaRPr sz="1200" b="0" i="0" u="none" strike="noStrike" cap="non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8" name="Google Shape;758;g294cd25aee0_0_200"/>
          <p:cNvSpPr txBox="1">
            <a:spLocks noGrp="1"/>
          </p:cNvSpPr>
          <p:nvPr>
            <p:ph type="body" idx="1"/>
          </p:nvPr>
        </p:nvSpPr>
        <p:spPr>
          <a:xfrm>
            <a:off x="838200" y="1486800"/>
            <a:ext cx="10515600" cy="521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AutoNum type="arabicPeriod"/>
            </a:pPr>
            <a:r>
              <a:rPr lang="en-US" sz="2200" b="1">
                <a:solidFill>
                  <a:schemeClr val="dk1"/>
                </a:solidFill>
              </a:rPr>
              <a:t>Description of data</a:t>
            </a:r>
            <a:endParaRPr sz="2200" b="1">
              <a:solidFill>
                <a:schemeClr val="dk1"/>
              </a:solidFill>
            </a:endParaRPr>
          </a:p>
          <a:p>
            <a:pPr marL="914400" lvl="1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○"/>
            </a:pPr>
            <a:r>
              <a:rPr lang="en-US" sz="2200">
                <a:solidFill>
                  <a:schemeClr val="dk1"/>
                </a:solidFill>
              </a:rPr>
              <a:t>What types of data will be created and/or collected?</a:t>
            </a:r>
            <a:br>
              <a:rPr lang="en-US" sz="2200">
                <a:solidFill>
                  <a:schemeClr val="dk1"/>
                </a:solidFill>
              </a:rPr>
            </a:br>
            <a:br>
              <a:rPr lang="en-US" sz="2200">
                <a:solidFill>
                  <a:schemeClr val="dk1"/>
                </a:solidFill>
              </a:rPr>
            </a:br>
            <a:endParaRPr sz="2200">
              <a:solidFill>
                <a:schemeClr val="dk1"/>
              </a:solidFill>
            </a:endParaRPr>
          </a:p>
          <a:p>
            <a:pPr marL="457200" lvl="0" indent="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ts val="1800"/>
              <a:buNone/>
            </a:pPr>
            <a:br>
              <a:rPr lang="en-US" sz="2200">
                <a:solidFill>
                  <a:schemeClr val="dk1"/>
                </a:solidFill>
              </a:rPr>
            </a:br>
            <a:br>
              <a:rPr lang="en-US" sz="2200">
                <a:solidFill>
                  <a:schemeClr val="dk1"/>
                </a:solidFill>
              </a:rPr>
            </a:br>
            <a:endParaRPr sz="2200">
              <a:solidFill>
                <a:schemeClr val="dk1"/>
              </a:solidFill>
            </a:endParaRPr>
          </a:p>
        </p:txBody>
      </p:sp>
      <p:sp>
        <p:nvSpPr>
          <p:cNvPr id="759" name="Google Shape;759;g294cd25aee0_0_200"/>
          <p:cNvSpPr txBox="1">
            <a:spLocks noGrp="1"/>
          </p:cNvSpPr>
          <p:nvPr>
            <p:ph type="title"/>
          </p:nvPr>
        </p:nvSpPr>
        <p:spPr>
          <a:xfrm>
            <a:off x="822575" y="287025"/>
            <a:ext cx="10281000" cy="8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 sz="3600">
                <a:latin typeface="Lato"/>
                <a:ea typeface="Lato"/>
                <a:cs typeface="Lato"/>
                <a:sym typeface="Lato"/>
              </a:rPr>
              <a:t>The main parts of a DMP</a:t>
            </a:r>
            <a:endParaRPr sz="3600">
              <a:latin typeface="Lato"/>
              <a:ea typeface="Lato"/>
              <a:cs typeface="Lato"/>
              <a:sym typeface="Lato"/>
            </a:endParaRPr>
          </a:p>
          <a:p>
            <a:pPr marL="457200" lvl="0" indent="-368300" algn="l" rtl="0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  <a:buSzPts val="2200"/>
              <a:buFont typeface="Lato"/>
              <a:buChar char="-"/>
            </a:pPr>
            <a:r>
              <a:rPr lang="en-US" sz="2200">
                <a:latin typeface="Lato"/>
                <a:ea typeface="Lato"/>
                <a:cs typeface="Lato"/>
                <a:sym typeface="Lato"/>
              </a:rPr>
              <a:t>Important chapters to help your future self </a:t>
            </a:r>
            <a:endParaRPr sz="22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60" name="Google Shape;760;g294cd25aee0_0_200"/>
          <p:cNvSpPr/>
          <p:nvPr/>
        </p:nvSpPr>
        <p:spPr>
          <a:xfrm>
            <a:off x="2898700" y="2481650"/>
            <a:ext cx="3089100" cy="466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85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Amount/volume of data</a:t>
            </a:r>
            <a:endParaRPr sz="2000" b="1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61" name="Google Shape;761;g294cd25aee0_0_200"/>
          <p:cNvSpPr/>
          <p:nvPr/>
        </p:nvSpPr>
        <p:spPr>
          <a:xfrm>
            <a:off x="1446300" y="2481650"/>
            <a:ext cx="1272300" cy="466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85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Formats</a:t>
            </a:r>
            <a:endParaRPr sz="2000" b="1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62" name="Google Shape;762;g294cd25aee0_0_200"/>
          <p:cNvSpPr/>
          <p:nvPr/>
        </p:nvSpPr>
        <p:spPr>
          <a:xfrm>
            <a:off x="6167900" y="2481650"/>
            <a:ext cx="1610100" cy="466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85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Instrument</a:t>
            </a:r>
            <a:endParaRPr sz="2000" b="1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63" name="Google Shape;763;g294cd25aee0_0_200"/>
          <p:cNvSpPr/>
          <p:nvPr/>
        </p:nvSpPr>
        <p:spPr>
          <a:xfrm>
            <a:off x="7958100" y="2481650"/>
            <a:ext cx="1543200" cy="466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85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Equipment</a:t>
            </a:r>
            <a:endParaRPr sz="2000" b="1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9" name="Google Shape;769;g294cd25aee0_0_259"/>
          <p:cNvSpPr txBox="1">
            <a:spLocks noGrp="1"/>
          </p:cNvSpPr>
          <p:nvPr>
            <p:ph type="body" idx="1"/>
          </p:nvPr>
        </p:nvSpPr>
        <p:spPr>
          <a:xfrm>
            <a:off x="838200" y="1486800"/>
            <a:ext cx="10515600" cy="521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AutoNum type="arabicPeriod"/>
            </a:pPr>
            <a:r>
              <a:rPr lang="en-US" sz="2200" b="1">
                <a:solidFill>
                  <a:schemeClr val="dk1"/>
                </a:solidFill>
              </a:rPr>
              <a:t>Description of data</a:t>
            </a:r>
            <a:endParaRPr sz="2200" b="1">
              <a:solidFill>
                <a:schemeClr val="dk1"/>
              </a:solidFill>
            </a:endParaRPr>
          </a:p>
          <a:p>
            <a:pPr marL="914400" lvl="1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○"/>
            </a:pPr>
            <a:r>
              <a:rPr lang="en-US" sz="2200">
                <a:solidFill>
                  <a:schemeClr val="dk1"/>
                </a:solidFill>
              </a:rPr>
              <a:t>What types of data will be created and/or collected?</a:t>
            </a:r>
            <a:br>
              <a:rPr lang="en-US" sz="2200">
                <a:solidFill>
                  <a:schemeClr val="dk1"/>
                </a:solidFill>
              </a:rPr>
            </a:br>
            <a:br>
              <a:rPr lang="en-US" sz="2200">
                <a:solidFill>
                  <a:schemeClr val="dk1"/>
                </a:solidFill>
              </a:rPr>
            </a:br>
            <a:endParaRPr sz="2200">
              <a:solidFill>
                <a:schemeClr val="dk1"/>
              </a:solidFill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AutoNum type="arabicPeriod"/>
            </a:pPr>
            <a:r>
              <a:rPr lang="en-US" sz="2200" b="1">
                <a:solidFill>
                  <a:schemeClr val="dk1"/>
                </a:solidFill>
              </a:rPr>
              <a:t>Documentation</a:t>
            </a:r>
            <a:endParaRPr sz="2200" b="1">
              <a:solidFill>
                <a:schemeClr val="dk1"/>
              </a:solidFill>
            </a:endParaRPr>
          </a:p>
          <a:p>
            <a:pPr marL="914400" lvl="1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○"/>
            </a:pPr>
            <a:r>
              <a:rPr lang="en-US" sz="2200">
                <a:solidFill>
                  <a:schemeClr val="dk1"/>
                </a:solidFill>
              </a:rPr>
              <a:t>How will the material be documented and described?</a:t>
            </a:r>
            <a:br>
              <a:rPr lang="en-US" sz="2200">
                <a:solidFill>
                  <a:schemeClr val="dk1"/>
                </a:solidFill>
              </a:rPr>
            </a:br>
            <a:br>
              <a:rPr lang="en-US" sz="2200">
                <a:solidFill>
                  <a:schemeClr val="dk1"/>
                </a:solidFill>
              </a:rPr>
            </a:br>
            <a:endParaRPr sz="22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ts val="1800"/>
              <a:buNone/>
            </a:pPr>
            <a:br>
              <a:rPr lang="en-US" sz="2200">
                <a:solidFill>
                  <a:schemeClr val="dk1"/>
                </a:solidFill>
              </a:rPr>
            </a:br>
            <a:br>
              <a:rPr lang="en-US" sz="2200">
                <a:solidFill>
                  <a:schemeClr val="dk1"/>
                </a:solidFill>
              </a:rPr>
            </a:br>
            <a:endParaRPr sz="2200">
              <a:solidFill>
                <a:schemeClr val="dk1"/>
              </a:solidFill>
            </a:endParaRPr>
          </a:p>
        </p:txBody>
      </p:sp>
      <p:sp>
        <p:nvSpPr>
          <p:cNvPr id="770" name="Google Shape;770;g294cd25aee0_0_259"/>
          <p:cNvSpPr txBox="1">
            <a:spLocks noGrp="1"/>
          </p:cNvSpPr>
          <p:nvPr>
            <p:ph type="title"/>
          </p:nvPr>
        </p:nvSpPr>
        <p:spPr>
          <a:xfrm>
            <a:off x="822575" y="287025"/>
            <a:ext cx="10281000" cy="8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 sz="3600">
                <a:latin typeface="Lato"/>
                <a:ea typeface="Lato"/>
                <a:cs typeface="Lato"/>
                <a:sym typeface="Lato"/>
              </a:rPr>
              <a:t>The main parts of a DMP</a:t>
            </a:r>
            <a:endParaRPr sz="3600">
              <a:latin typeface="Lato"/>
              <a:ea typeface="Lato"/>
              <a:cs typeface="Lato"/>
              <a:sym typeface="Lato"/>
            </a:endParaRPr>
          </a:p>
          <a:p>
            <a:pPr marL="457200" lvl="0" indent="-368300" algn="l" rtl="0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  <a:buSzPts val="2200"/>
              <a:buFont typeface="Lato"/>
              <a:buChar char="-"/>
            </a:pPr>
            <a:r>
              <a:rPr lang="en-US" sz="2200">
                <a:latin typeface="Lato"/>
                <a:ea typeface="Lato"/>
                <a:cs typeface="Lato"/>
                <a:sym typeface="Lato"/>
              </a:rPr>
              <a:t>Important chapters to help your future self </a:t>
            </a:r>
            <a:endParaRPr sz="22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71" name="Google Shape;771;g294cd25aee0_0_259"/>
          <p:cNvSpPr/>
          <p:nvPr/>
        </p:nvSpPr>
        <p:spPr>
          <a:xfrm>
            <a:off x="1446300" y="4083750"/>
            <a:ext cx="1671300" cy="466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857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ELN &amp; LIMS </a:t>
            </a:r>
            <a:endParaRPr sz="2000" b="1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72" name="Google Shape;772;g294cd25aee0_0_259"/>
          <p:cNvSpPr/>
          <p:nvPr/>
        </p:nvSpPr>
        <p:spPr>
          <a:xfrm>
            <a:off x="3281663" y="4083750"/>
            <a:ext cx="2457300" cy="466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857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Collection method</a:t>
            </a:r>
            <a:endParaRPr sz="2000" b="1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73" name="Google Shape;773;g294cd25aee0_0_259"/>
          <p:cNvSpPr/>
          <p:nvPr/>
        </p:nvSpPr>
        <p:spPr>
          <a:xfrm>
            <a:off x="2898700" y="2481650"/>
            <a:ext cx="3089100" cy="466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85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Amount/volume of data</a:t>
            </a:r>
            <a:endParaRPr sz="2000" b="1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74" name="Google Shape;774;g294cd25aee0_0_259"/>
          <p:cNvSpPr/>
          <p:nvPr/>
        </p:nvSpPr>
        <p:spPr>
          <a:xfrm>
            <a:off x="1446300" y="2481650"/>
            <a:ext cx="1272300" cy="466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85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Formats</a:t>
            </a:r>
            <a:endParaRPr sz="2000" b="1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75" name="Google Shape;775;g294cd25aee0_0_259"/>
          <p:cNvSpPr/>
          <p:nvPr/>
        </p:nvSpPr>
        <p:spPr>
          <a:xfrm>
            <a:off x="6167900" y="2481650"/>
            <a:ext cx="1610100" cy="466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85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Instrument</a:t>
            </a:r>
            <a:endParaRPr sz="2000" b="1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76" name="Google Shape;776;g294cd25aee0_0_259"/>
          <p:cNvSpPr/>
          <p:nvPr/>
        </p:nvSpPr>
        <p:spPr>
          <a:xfrm>
            <a:off x="7958100" y="2481650"/>
            <a:ext cx="1543200" cy="466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85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Equipment</a:t>
            </a:r>
            <a:endParaRPr sz="2000" b="1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77" name="Google Shape;777;g294cd25aee0_0_259"/>
          <p:cNvSpPr/>
          <p:nvPr/>
        </p:nvSpPr>
        <p:spPr>
          <a:xfrm>
            <a:off x="5903062" y="4083750"/>
            <a:ext cx="2710800" cy="466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857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Metadata standards</a:t>
            </a:r>
            <a:endParaRPr sz="2000" b="1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78" name="Google Shape;778;g294cd25aee0_0_259"/>
          <p:cNvSpPr/>
          <p:nvPr/>
        </p:nvSpPr>
        <p:spPr>
          <a:xfrm>
            <a:off x="8777925" y="4083750"/>
            <a:ext cx="1543200" cy="466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857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Versioning</a:t>
            </a:r>
            <a:endParaRPr sz="2000" b="1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4" name="Google Shape;784;g294cd25aee0_0_278"/>
          <p:cNvSpPr txBox="1">
            <a:spLocks noGrp="1"/>
          </p:cNvSpPr>
          <p:nvPr>
            <p:ph type="body" idx="1"/>
          </p:nvPr>
        </p:nvSpPr>
        <p:spPr>
          <a:xfrm>
            <a:off x="838200" y="1486800"/>
            <a:ext cx="10515600" cy="521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AutoNum type="arabicPeriod"/>
            </a:pPr>
            <a:r>
              <a:rPr lang="en-US" sz="2200" b="1">
                <a:solidFill>
                  <a:schemeClr val="dk1"/>
                </a:solidFill>
              </a:rPr>
              <a:t>Description of data</a:t>
            </a:r>
            <a:endParaRPr sz="2200" b="1">
              <a:solidFill>
                <a:schemeClr val="dk1"/>
              </a:solidFill>
            </a:endParaRPr>
          </a:p>
          <a:p>
            <a:pPr marL="914400" lvl="1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○"/>
            </a:pPr>
            <a:r>
              <a:rPr lang="en-US" sz="2200">
                <a:solidFill>
                  <a:schemeClr val="dk1"/>
                </a:solidFill>
              </a:rPr>
              <a:t>What types of data will be created and/or collected?</a:t>
            </a:r>
            <a:br>
              <a:rPr lang="en-US" sz="2200">
                <a:solidFill>
                  <a:schemeClr val="dk1"/>
                </a:solidFill>
              </a:rPr>
            </a:br>
            <a:br>
              <a:rPr lang="en-US" sz="2200">
                <a:solidFill>
                  <a:schemeClr val="dk1"/>
                </a:solidFill>
              </a:rPr>
            </a:br>
            <a:endParaRPr sz="2200">
              <a:solidFill>
                <a:schemeClr val="dk1"/>
              </a:solidFill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AutoNum type="arabicPeriod"/>
            </a:pPr>
            <a:r>
              <a:rPr lang="en-US" sz="2200" b="1">
                <a:solidFill>
                  <a:schemeClr val="dk1"/>
                </a:solidFill>
              </a:rPr>
              <a:t>Documentation</a:t>
            </a:r>
            <a:endParaRPr sz="2200" b="1">
              <a:solidFill>
                <a:schemeClr val="dk1"/>
              </a:solidFill>
            </a:endParaRPr>
          </a:p>
          <a:p>
            <a:pPr marL="914400" lvl="1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○"/>
            </a:pPr>
            <a:r>
              <a:rPr lang="en-US" sz="2200">
                <a:solidFill>
                  <a:schemeClr val="dk1"/>
                </a:solidFill>
              </a:rPr>
              <a:t>How will the material be documented and described?</a:t>
            </a:r>
            <a:br>
              <a:rPr lang="en-US" sz="2200">
                <a:solidFill>
                  <a:schemeClr val="dk1"/>
                </a:solidFill>
              </a:rPr>
            </a:br>
            <a:br>
              <a:rPr lang="en-US" sz="2200">
                <a:solidFill>
                  <a:schemeClr val="dk1"/>
                </a:solidFill>
              </a:rPr>
            </a:br>
            <a:endParaRPr sz="2200">
              <a:solidFill>
                <a:schemeClr val="dk1"/>
              </a:solidFill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AutoNum type="arabicPeriod"/>
            </a:pPr>
            <a:r>
              <a:rPr lang="en-US" sz="2200" b="1">
                <a:solidFill>
                  <a:schemeClr val="dk1"/>
                </a:solidFill>
              </a:rPr>
              <a:t>Storage and backup</a:t>
            </a:r>
            <a:endParaRPr sz="2200" b="1">
              <a:solidFill>
                <a:schemeClr val="dk1"/>
              </a:solidFill>
            </a:endParaRPr>
          </a:p>
          <a:p>
            <a:pPr marL="914400" lvl="1" indent="-36830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2200"/>
              <a:buChar char="○"/>
            </a:pPr>
            <a:r>
              <a:rPr lang="en-US" sz="2200">
                <a:solidFill>
                  <a:schemeClr val="dk1"/>
                </a:solidFill>
              </a:rPr>
              <a:t>How is data security, storage and backup handled?</a:t>
            </a:r>
            <a:br>
              <a:rPr lang="en-US" sz="2200">
                <a:solidFill>
                  <a:schemeClr val="dk1"/>
                </a:solidFill>
              </a:rPr>
            </a:br>
            <a:br>
              <a:rPr lang="en-US" sz="2200">
                <a:solidFill>
                  <a:schemeClr val="dk1"/>
                </a:solidFill>
              </a:rPr>
            </a:br>
            <a:endParaRPr sz="2200">
              <a:solidFill>
                <a:schemeClr val="dk1"/>
              </a:solidFill>
            </a:endParaRPr>
          </a:p>
        </p:txBody>
      </p:sp>
      <p:sp>
        <p:nvSpPr>
          <p:cNvPr id="785" name="Google Shape;785;g294cd25aee0_0_278"/>
          <p:cNvSpPr txBox="1">
            <a:spLocks noGrp="1"/>
          </p:cNvSpPr>
          <p:nvPr>
            <p:ph type="title"/>
          </p:nvPr>
        </p:nvSpPr>
        <p:spPr>
          <a:xfrm>
            <a:off x="822575" y="287025"/>
            <a:ext cx="10281000" cy="8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 sz="3600">
                <a:latin typeface="Lato"/>
                <a:ea typeface="Lato"/>
                <a:cs typeface="Lato"/>
                <a:sym typeface="Lato"/>
              </a:rPr>
              <a:t>The main parts of a DMP</a:t>
            </a:r>
            <a:endParaRPr sz="3600">
              <a:latin typeface="Lato"/>
              <a:ea typeface="Lato"/>
              <a:cs typeface="Lato"/>
              <a:sym typeface="Lato"/>
            </a:endParaRPr>
          </a:p>
          <a:p>
            <a:pPr marL="457200" lvl="0" indent="-368300" algn="l" rtl="0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  <a:buSzPts val="2200"/>
              <a:buFont typeface="Lato"/>
              <a:buChar char="-"/>
            </a:pPr>
            <a:r>
              <a:rPr lang="en-US" sz="2200">
                <a:latin typeface="Lato"/>
                <a:ea typeface="Lato"/>
                <a:cs typeface="Lato"/>
                <a:sym typeface="Lato"/>
              </a:rPr>
              <a:t>Important chapters to help your future self </a:t>
            </a:r>
            <a:endParaRPr sz="22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86" name="Google Shape;786;g294cd25aee0_0_278"/>
          <p:cNvSpPr/>
          <p:nvPr/>
        </p:nvSpPr>
        <p:spPr>
          <a:xfrm>
            <a:off x="1446300" y="4083750"/>
            <a:ext cx="1671300" cy="466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857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ELN &amp; LIMS </a:t>
            </a:r>
            <a:endParaRPr sz="2000" b="1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87" name="Google Shape;787;g294cd25aee0_0_278"/>
          <p:cNvSpPr/>
          <p:nvPr/>
        </p:nvSpPr>
        <p:spPr>
          <a:xfrm>
            <a:off x="3462150" y="5685850"/>
            <a:ext cx="2587200" cy="466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857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Naming convention</a:t>
            </a:r>
            <a:endParaRPr sz="2000" b="1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88" name="Google Shape;788;g294cd25aee0_0_278"/>
          <p:cNvSpPr/>
          <p:nvPr/>
        </p:nvSpPr>
        <p:spPr>
          <a:xfrm>
            <a:off x="3281663" y="4083750"/>
            <a:ext cx="2457300" cy="466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857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Collection method</a:t>
            </a:r>
            <a:endParaRPr sz="2000" b="1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89" name="Google Shape;789;g294cd25aee0_0_278"/>
          <p:cNvSpPr/>
          <p:nvPr/>
        </p:nvSpPr>
        <p:spPr>
          <a:xfrm>
            <a:off x="1446300" y="5685850"/>
            <a:ext cx="1835400" cy="466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857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Organization</a:t>
            </a:r>
            <a:endParaRPr sz="2000" b="1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90" name="Google Shape;790;g294cd25aee0_0_278"/>
          <p:cNvSpPr/>
          <p:nvPr/>
        </p:nvSpPr>
        <p:spPr>
          <a:xfrm>
            <a:off x="6229800" y="5685850"/>
            <a:ext cx="2242200" cy="466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857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Backup strategy</a:t>
            </a:r>
            <a:endParaRPr sz="2000" b="1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91" name="Google Shape;791;g294cd25aee0_0_278"/>
          <p:cNvSpPr/>
          <p:nvPr/>
        </p:nvSpPr>
        <p:spPr>
          <a:xfrm>
            <a:off x="2898700" y="2481650"/>
            <a:ext cx="3089100" cy="466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85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Amount/volume of data</a:t>
            </a:r>
            <a:endParaRPr sz="2000" b="1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92" name="Google Shape;792;g294cd25aee0_0_278"/>
          <p:cNvSpPr/>
          <p:nvPr/>
        </p:nvSpPr>
        <p:spPr>
          <a:xfrm>
            <a:off x="1446300" y="2481650"/>
            <a:ext cx="1272300" cy="466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85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Formats</a:t>
            </a:r>
            <a:endParaRPr sz="2000" b="1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93" name="Google Shape;793;g294cd25aee0_0_278"/>
          <p:cNvSpPr/>
          <p:nvPr/>
        </p:nvSpPr>
        <p:spPr>
          <a:xfrm>
            <a:off x="6167900" y="2481650"/>
            <a:ext cx="1610100" cy="466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85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Instrument</a:t>
            </a:r>
            <a:endParaRPr sz="2000" b="1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94" name="Google Shape;794;g294cd25aee0_0_278"/>
          <p:cNvSpPr/>
          <p:nvPr/>
        </p:nvSpPr>
        <p:spPr>
          <a:xfrm>
            <a:off x="7958100" y="2481650"/>
            <a:ext cx="1543200" cy="466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85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Equipment</a:t>
            </a:r>
            <a:endParaRPr sz="2000" b="1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95" name="Google Shape;795;g294cd25aee0_0_278"/>
          <p:cNvSpPr/>
          <p:nvPr/>
        </p:nvSpPr>
        <p:spPr>
          <a:xfrm>
            <a:off x="5903062" y="4083750"/>
            <a:ext cx="2710800" cy="466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857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Metadata standards</a:t>
            </a:r>
            <a:endParaRPr sz="2000" b="1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96" name="Google Shape;796;g294cd25aee0_0_278"/>
          <p:cNvSpPr/>
          <p:nvPr/>
        </p:nvSpPr>
        <p:spPr>
          <a:xfrm>
            <a:off x="8777925" y="4083750"/>
            <a:ext cx="1543200" cy="466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857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Versioning</a:t>
            </a:r>
            <a:endParaRPr sz="2000" b="1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97" name="Google Shape;797;g294cd25aee0_0_278"/>
          <p:cNvSpPr/>
          <p:nvPr/>
        </p:nvSpPr>
        <p:spPr>
          <a:xfrm>
            <a:off x="8652450" y="5685850"/>
            <a:ext cx="1119600" cy="466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857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Access</a:t>
            </a:r>
            <a:endParaRPr sz="2000" b="1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98" name="Google Shape;798;g294cd25aee0_0_278"/>
          <p:cNvSpPr/>
          <p:nvPr/>
        </p:nvSpPr>
        <p:spPr>
          <a:xfrm>
            <a:off x="9952500" y="5685850"/>
            <a:ext cx="1272300" cy="466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857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Security</a:t>
            </a:r>
            <a:endParaRPr sz="2000" b="1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4" name="Google Shape;804;g294cd25aee0_0_220"/>
          <p:cNvSpPr txBox="1">
            <a:spLocks noGrp="1"/>
          </p:cNvSpPr>
          <p:nvPr>
            <p:ph type="body" idx="1"/>
          </p:nvPr>
        </p:nvSpPr>
        <p:spPr>
          <a:xfrm>
            <a:off x="838200" y="1486800"/>
            <a:ext cx="10748700" cy="521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AutoNum type="arabicPeriod" startAt="4"/>
            </a:pPr>
            <a:r>
              <a:rPr lang="en-US" sz="2200" b="1">
                <a:solidFill>
                  <a:schemeClr val="dk1"/>
                </a:solidFill>
              </a:rPr>
              <a:t>Legal and ethical aspects</a:t>
            </a:r>
            <a:endParaRPr sz="2200" b="1">
              <a:solidFill>
                <a:schemeClr val="dk1"/>
              </a:solidFill>
            </a:endParaRPr>
          </a:p>
          <a:p>
            <a:pPr marL="914400" lvl="1" indent="-36830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2200"/>
              <a:buChar char="○"/>
            </a:pPr>
            <a:r>
              <a:rPr lang="en-US" sz="2200">
                <a:solidFill>
                  <a:schemeClr val="dk1"/>
                </a:solidFill>
              </a:rPr>
              <a:t>How is data handled? Any legal requirements?</a:t>
            </a:r>
            <a:br>
              <a:rPr lang="en-US" sz="2200">
                <a:solidFill>
                  <a:schemeClr val="dk1"/>
                </a:solidFill>
              </a:rPr>
            </a:br>
            <a:br>
              <a:rPr lang="en-US" sz="2200">
                <a:solidFill>
                  <a:schemeClr val="dk1"/>
                </a:solidFill>
              </a:rPr>
            </a:br>
            <a:br>
              <a:rPr lang="en-US" sz="2200">
                <a:solidFill>
                  <a:schemeClr val="dk1"/>
                </a:solidFill>
              </a:rPr>
            </a:br>
            <a:br>
              <a:rPr lang="en-US" sz="2200">
                <a:solidFill>
                  <a:schemeClr val="dk1"/>
                </a:solidFill>
              </a:rPr>
            </a:br>
            <a:endParaRPr sz="2200">
              <a:solidFill>
                <a:schemeClr val="dk1"/>
              </a:solidFill>
            </a:endParaRPr>
          </a:p>
        </p:txBody>
      </p:sp>
      <p:sp>
        <p:nvSpPr>
          <p:cNvPr id="805" name="Google Shape;805;g294cd25aee0_0_220"/>
          <p:cNvSpPr txBox="1">
            <a:spLocks noGrp="1"/>
          </p:cNvSpPr>
          <p:nvPr>
            <p:ph type="title"/>
          </p:nvPr>
        </p:nvSpPr>
        <p:spPr>
          <a:xfrm>
            <a:off x="822575" y="287025"/>
            <a:ext cx="10281000" cy="8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 sz="3600">
                <a:latin typeface="Lato"/>
                <a:ea typeface="Lato"/>
                <a:cs typeface="Lato"/>
                <a:sym typeface="Lato"/>
              </a:rPr>
              <a:t>The main parts of a DMP</a:t>
            </a:r>
            <a:endParaRPr sz="3600">
              <a:latin typeface="Lato"/>
              <a:ea typeface="Lato"/>
              <a:cs typeface="Lato"/>
              <a:sym typeface="Lato"/>
            </a:endParaRPr>
          </a:p>
          <a:p>
            <a:pPr marL="457200" lvl="0" indent="-368300" algn="l" rtl="0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  <a:buSzPts val="2200"/>
              <a:buFont typeface="Lato"/>
              <a:buChar char="-"/>
            </a:pPr>
            <a:r>
              <a:rPr lang="en-US" sz="2200">
                <a:latin typeface="Lato"/>
                <a:ea typeface="Lato"/>
                <a:cs typeface="Lato"/>
                <a:sym typeface="Lato"/>
              </a:rPr>
              <a:t>Important chapters to help your future self </a:t>
            </a:r>
            <a:endParaRPr sz="22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06" name="Google Shape;806;g294cd25aee0_0_220"/>
          <p:cNvSpPr/>
          <p:nvPr/>
        </p:nvSpPr>
        <p:spPr>
          <a:xfrm>
            <a:off x="3516525" y="2481650"/>
            <a:ext cx="2007900" cy="466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Confidentiality</a:t>
            </a:r>
            <a:endParaRPr sz="2000" b="1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07" name="Google Shape;807;g294cd25aee0_0_220"/>
          <p:cNvSpPr/>
          <p:nvPr/>
        </p:nvSpPr>
        <p:spPr>
          <a:xfrm>
            <a:off x="1446300" y="2481650"/>
            <a:ext cx="1902900" cy="466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Sensitive data</a:t>
            </a:r>
            <a:endParaRPr sz="2000" b="1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08" name="Google Shape;808;g294cd25aee0_0_220"/>
          <p:cNvSpPr/>
          <p:nvPr/>
        </p:nvSpPr>
        <p:spPr>
          <a:xfrm>
            <a:off x="5691750" y="2481650"/>
            <a:ext cx="3449700" cy="466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Intellectual property rights</a:t>
            </a:r>
            <a:endParaRPr sz="2000" b="1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" name="Google Shape;814;g294cd25aee0_0_297"/>
          <p:cNvSpPr txBox="1">
            <a:spLocks noGrp="1"/>
          </p:cNvSpPr>
          <p:nvPr>
            <p:ph type="body" idx="1"/>
          </p:nvPr>
        </p:nvSpPr>
        <p:spPr>
          <a:xfrm>
            <a:off x="838200" y="1486800"/>
            <a:ext cx="10748700" cy="521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AutoNum type="arabicPeriod" startAt="4"/>
            </a:pPr>
            <a:r>
              <a:rPr lang="en-US" sz="2200" b="1">
                <a:solidFill>
                  <a:schemeClr val="dk1"/>
                </a:solidFill>
              </a:rPr>
              <a:t>Legal and ethical aspects</a:t>
            </a:r>
            <a:endParaRPr sz="2200" b="1">
              <a:solidFill>
                <a:schemeClr val="dk1"/>
              </a:solidFill>
            </a:endParaRPr>
          </a:p>
          <a:p>
            <a:pPr marL="914400" lvl="1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○"/>
            </a:pPr>
            <a:r>
              <a:rPr lang="en-US" sz="2200">
                <a:solidFill>
                  <a:schemeClr val="dk1"/>
                </a:solidFill>
              </a:rPr>
              <a:t>How is data handled? Any legal requirements?</a:t>
            </a:r>
            <a:br>
              <a:rPr lang="en-US" sz="2200">
                <a:solidFill>
                  <a:schemeClr val="dk1"/>
                </a:solidFill>
              </a:rPr>
            </a:br>
            <a:br>
              <a:rPr lang="en-US" sz="2200">
                <a:solidFill>
                  <a:schemeClr val="dk1"/>
                </a:solidFill>
              </a:rPr>
            </a:br>
            <a:endParaRPr sz="2200">
              <a:solidFill>
                <a:schemeClr val="dk1"/>
              </a:solidFill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AutoNum type="arabicPeriod" startAt="4"/>
            </a:pPr>
            <a:r>
              <a:rPr lang="en-US" sz="2200" b="1">
                <a:solidFill>
                  <a:schemeClr val="dk1"/>
                </a:solidFill>
              </a:rPr>
              <a:t>Accessibility and long-term storage</a:t>
            </a:r>
            <a:endParaRPr sz="2200" b="1">
              <a:solidFill>
                <a:schemeClr val="dk1"/>
              </a:solidFill>
            </a:endParaRPr>
          </a:p>
          <a:p>
            <a:pPr marL="914400" lvl="1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○"/>
            </a:pPr>
            <a:r>
              <a:rPr lang="en-US" sz="2200">
                <a:solidFill>
                  <a:schemeClr val="dk1"/>
                </a:solidFill>
              </a:rPr>
              <a:t>How, when, and where will research data and metadata be made accessible?</a:t>
            </a:r>
            <a:br>
              <a:rPr lang="en-US" sz="2200">
                <a:solidFill>
                  <a:schemeClr val="dk1"/>
                </a:solidFill>
              </a:rPr>
            </a:br>
            <a:br>
              <a:rPr lang="en-US" sz="2200">
                <a:solidFill>
                  <a:schemeClr val="dk1"/>
                </a:solidFill>
              </a:rPr>
            </a:br>
            <a:endParaRPr sz="22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ts val="1800"/>
              <a:buNone/>
            </a:pPr>
            <a:br>
              <a:rPr lang="en-US" sz="2200">
                <a:solidFill>
                  <a:schemeClr val="dk1"/>
                </a:solidFill>
              </a:rPr>
            </a:br>
            <a:br>
              <a:rPr lang="en-US" sz="2200">
                <a:solidFill>
                  <a:schemeClr val="dk1"/>
                </a:solidFill>
              </a:rPr>
            </a:br>
            <a:endParaRPr sz="2200">
              <a:solidFill>
                <a:schemeClr val="dk1"/>
              </a:solidFill>
            </a:endParaRPr>
          </a:p>
        </p:txBody>
      </p:sp>
      <p:sp>
        <p:nvSpPr>
          <p:cNvPr id="815" name="Google Shape;815;g294cd25aee0_0_297"/>
          <p:cNvSpPr txBox="1">
            <a:spLocks noGrp="1"/>
          </p:cNvSpPr>
          <p:nvPr>
            <p:ph type="title"/>
          </p:nvPr>
        </p:nvSpPr>
        <p:spPr>
          <a:xfrm>
            <a:off x="822575" y="287025"/>
            <a:ext cx="10281000" cy="8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 sz="3600">
                <a:latin typeface="Lato"/>
                <a:ea typeface="Lato"/>
                <a:cs typeface="Lato"/>
                <a:sym typeface="Lato"/>
              </a:rPr>
              <a:t>The main parts of a DMP</a:t>
            </a:r>
            <a:endParaRPr sz="3600">
              <a:latin typeface="Lato"/>
              <a:ea typeface="Lato"/>
              <a:cs typeface="Lato"/>
              <a:sym typeface="Lato"/>
            </a:endParaRPr>
          </a:p>
          <a:p>
            <a:pPr marL="457200" lvl="0" indent="-368300" algn="l" rtl="0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  <a:buSzPts val="2200"/>
              <a:buFont typeface="Lato"/>
              <a:buChar char="-"/>
            </a:pPr>
            <a:r>
              <a:rPr lang="en-US" sz="2200">
                <a:latin typeface="Lato"/>
                <a:ea typeface="Lato"/>
                <a:cs typeface="Lato"/>
                <a:sym typeface="Lato"/>
              </a:rPr>
              <a:t>Important chapters to help your future self </a:t>
            </a:r>
            <a:endParaRPr sz="22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16" name="Google Shape;816;g294cd25aee0_0_297"/>
          <p:cNvSpPr/>
          <p:nvPr/>
        </p:nvSpPr>
        <p:spPr>
          <a:xfrm>
            <a:off x="1446300" y="4083750"/>
            <a:ext cx="1780800" cy="466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857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Repositories</a:t>
            </a:r>
            <a:endParaRPr sz="2000" b="1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17" name="Google Shape;817;g294cd25aee0_0_297"/>
          <p:cNvSpPr/>
          <p:nvPr/>
        </p:nvSpPr>
        <p:spPr>
          <a:xfrm>
            <a:off x="3516525" y="2481650"/>
            <a:ext cx="2007900" cy="466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Confidentiality</a:t>
            </a:r>
            <a:endParaRPr sz="2000" b="1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18" name="Google Shape;818;g294cd25aee0_0_297"/>
          <p:cNvSpPr/>
          <p:nvPr/>
        </p:nvSpPr>
        <p:spPr>
          <a:xfrm>
            <a:off x="1446300" y="2481650"/>
            <a:ext cx="1902900" cy="466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Sensitive data</a:t>
            </a:r>
            <a:endParaRPr sz="2000" b="1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19" name="Google Shape;819;g294cd25aee0_0_297"/>
          <p:cNvSpPr/>
          <p:nvPr/>
        </p:nvSpPr>
        <p:spPr>
          <a:xfrm>
            <a:off x="5691750" y="2481650"/>
            <a:ext cx="3449700" cy="466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Intellectual property rights</a:t>
            </a:r>
            <a:endParaRPr sz="2000" b="1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20" name="Google Shape;820;g294cd25aee0_0_297"/>
          <p:cNvSpPr/>
          <p:nvPr/>
        </p:nvSpPr>
        <p:spPr>
          <a:xfrm>
            <a:off x="4959450" y="4083750"/>
            <a:ext cx="2345700" cy="466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857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Code &amp; Software</a:t>
            </a:r>
            <a:endParaRPr sz="2000" b="1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21" name="Google Shape;821;g294cd25aee0_0_297"/>
          <p:cNvSpPr/>
          <p:nvPr/>
        </p:nvSpPr>
        <p:spPr>
          <a:xfrm>
            <a:off x="7456425" y="4083750"/>
            <a:ext cx="2135400" cy="466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857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Type of storage</a:t>
            </a:r>
            <a:endParaRPr sz="2000" b="1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22" name="Google Shape;822;g294cd25aee0_0_297"/>
          <p:cNvSpPr/>
          <p:nvPr/>
        </p:nvSpPr>
        <p:spPr>
          <a:xfrm>
            <a:off x="3395025" y="4083750"/>
            <a:ext cx="1396500" cy="466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857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Raw data</a:t>
            </a:r>
            <a:endParaRPr sz="2000" b="1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8" name="Google Shape;828;g294cd25aee0_0_315"/>
          <p:cNvSpPr txBox="1">
            <a:spLocks noGrp="1"/>
          </p:cNvSpPr>
          <p:nvPr>
            <p:ph type="body" idx="1"/>
          </p:nvPr>
        </p:nvSpPr>
        <p:spPr>
          <a:xfrm>
            <a:off x="838200" y="1486800"/>
            <a:ext cx="10748700" cy="521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AutoNum type="arabicPeriod" startAt="4"/>
            </a:pPr>
            <a:r>
              <a:rPr lang="en-US" sz="2200" b="1">
                <a:solidFill>
                  <a:schemeClr val="dk1"/>
                </a:solidFill>
              </a:rPr>
              <a:t>Legal and ethical aspects</a:t>
            </a:r>
            <a:endParaRPr sz="2200" b="1">
              <a:solidFill>
                <a:schemeClr val="dk1"/>
              </a:solidFill>
            </a:endParaRPr>
          </a:p>
          <a:p>
            <a:pPr marL="914400" lvl="1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○"/>
            </a:pPr>
            <a:r>
              <a:rPr lang="en-US" sz="2200">
                <a:solidFill>
                  <a:schemeClr val="dk1"/>
                </a:solidFill>
              </a:rPr>
              <a:t>How is data handled? Any legal requirements?</a:t>
            </a:r>
            <a:br>
              <a:rPr lang="en-US" sz="2200">
                <a:solidFill>
                  <a:schemeClr val="dk1"/>
                </a:solidFill>
              </a:rPr>
            </a:br>
            <a:br>
              <a:rPr lang="en-US" sz="2200">
                <a:solidFill>
                  <a:schemeClr val="dk1"/>
                </a:solidFill>
              </a:rPr>
            </a:br>
            <a:endParaRPr sz="2200">
              <a:solidFill>
                <a:schemeClr val="dk1"/>
              </a:solidFill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AutoNum type="arabicPeriod" startAt="4"/>
            </a:pPr>
            <a:r>
              <a:rPr lang="en-US" sz="2200" b="1">
                <a:solidFill>
                  <a:schemeClr val="dk1"/>
                </a:solidFill>
              </a:rPr>
              <a:t>Accessibility and long-term storage</a:t>
            </a:r>
            <a:endParaRPr sz="2200" b="1">
              <a:solidFill>
                <a:schemeClr val="dk1"/>
              </a:solidFill>
            </a:endParaRPr>
          </a:p>
          <a:p>
            <a:pPr marL="914400" lvl="1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○"/>
            </a:pPr>
            <a:r>
              <a:rPr lang="en-US" sz="2200">
                <a:solidFill>
                  <a:schemeClr val="dk1"/>
                </a:solidFill>
              </a:rPr>
              <a:t>How, when, and where will research data and metadata be made accessible?</a:t>
            </a:r>
            <a:br>
              <a:rPr lang="en-US" sz="2200">
                <a:solidFill>
                  <a:schemeClr val="dk1"/>
                </a:solidFill>
              </a:rPr>
            </a:br>
            <a:br>
              <a:rPr lang="en-US" sz="2200">
                <a:solidFill>
                  <a:schemeClr val="dk1"/>
                </a:solidFill>
              </a:rPr>
            </a:br>
            <a:endParaRPr sz="2200">
              <a:solidFill>
                <a:schemeClr val="dk1"/>
              </a:solidFill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AutoNum type="arabicPeriod" startAt="4"/>
            </a:pPr>
            <a:r>
              <a:rPr lang="en-US" sz="2200" b="1">
                <a:solidFill>
                  <a:schemeClr val="dk1"/>
                </a:solidFill>
              </a:rPr>
              <a:t>Responsibility and resources</a:t>
            </a:r>
            <a:endParaRPr sz="2200" b="1">
              <a:solidFill>
                <a:schemeClr val="dk1"/>
              </a:solidFill>
            </a:endParaRPr>
          </a:p>
          <a:p>
            <a:pPr marL="914400" lvl="1" indent="-36830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2200"/>
              <a:buChar char="○"/>
            </a:pPr>
            <a:r>
              <a:rPr lang="en-US" sz="2200">
                <a:solidFill>
                  <a:schemeClr val="dk1"/>
                </a:solidFill>
              </a:rPr>
              <a:t>Who are the responsible persons for data management?</a:t>
            </a:r>
            <a:br>
              <a:rPr lang="en-US" sz="2200">
                <a:solidFill>
                  <a:schemeClr val="dk1"/>
                </a:solidFill>
              </a:rPr>
            </a:br>
            <a:br>
              <a:rPr lang="en-US" sz="2200">
                <a:solidFill>
                  <a:schemeClr val="dk1"/>
                </a:solidFill>
              </a:rPr>
            </a:br>
            <a:endParaRPr sz="2200">
              <a:solidFill>
                <a:schemeClr val="dk1"/>
              </a:solidFill>
            </a:endParaRPr>
          </a:p>
        </p:txBody>
      </p:sp>
      <p:sp>
        <p:nvSpPr>
          <p:cNvPr id="829" name="Google Shape;829;g294cd25aee0_0_315"/>
          <p:cNvSpPr txBox="1">
            <a:spLocks noGrp="1"/>
          </p:cNvSpPr>
          <p:nvPr>
            <p:ph type="title"/>
          </p:nvPr>
        </p:nvSpPr>
        <p:spPr>
          <a:xfrm>
            <a:off x="822575" y="287025"/>
            <a:ext cx="10281000" cy="8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 sz="3600">
                <a:latin typeface="Lato"/>
                <a:ea typeface="Lato"/>
                <a:cs typeface="Lato"/>
                <a:sym typeface="Lato"/>
              </a:rPr>
              <a:t>The main parts of a DMP</a:t>
            </a:r>
            <a:endParaRPr sz="3600">
              <a:latin typeface="Lato"/>
              <a:ea typeface="Lato"/>
              <a:cs typeface="Lato"/>
              <a:sym typeface="Lato"/>
            </a:endParaRPr>
          </a:p>
          <a:p>
            <a:pPr marL="457200" lvl="0" indent="-368300" algn="l" rtl="0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  <a:buSzPts val="2200"/>
              <a:buFont typeface="Lato"/>
              <a:buChar char="-"/>
            </a:pPr>
            <a:r>
              <a:rPr lang="en-US" sz="2200">
                <a:latin typeface="Lato"/>
                <a:ea typeface="Lato"/>
                <a:cs typeface="Lato"/>
                <a:sym typeface="Lato"/>
              </a:rPr>
              <a:t>Important chapters to help your future self </a:t>
            </a:r>
            <a:endParaRPr sz="22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30" name="Google Shape;830;g294cd25aee0_0_315"/>
          <p:cNvSpPr/>
          <p:nvPr/>
        </p:nvSpPr>
        <p:spPr>
          <a:xfrm>
            <a:off x="3462150" y="5685850"/>
            <a:ext cx="2587200" cy="466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857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Naming convention</a:t>
            </a:r>
            <a:endParaRPr sz="2000" b="1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31" name="Google Shape;831;g294cd25aee0_0_315"/>
          <p:cNvSpPr/>
          <p:nvPr/>
        </p:nvSpPr>
        <p:spPr>
          <a:xfrm>
            <a:off x="1446300" y="4083750"/>
            <a:ext cx="1780800" cy="466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857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Repositories</a:t>
            </a:r>
            <a:endParaRPr sz="2000" b="1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32" name="Google Shape;832;g294cd25aee0_0_315"/>
          <p:cNvSpPr/>
          <p:nvPr/>
        </p:nvSpPr>
        <p:spPr>
          <a:xfrm>
            <a:off x="1446300" y="5685850"/>
            <a:ext cx="1835400" cy="466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857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Organization</a:t>
            </a:r>
            <a:endParaRPr sz="2000" b="1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33" name="Google Shape;833;g294cd25aee0_0_315"/>
          <p:cNvSpPr/>
          <p:nvPr/>
        </p:nvSpPr>
        <p:spPr>
          <a:xfrm>
            <a:off x="6229800" y="5685850"/>
            <a:ext cx="2242200" cy="466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857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Backup strategy</a:t>
            </a:r>
            <a:endParaRPr sz="2000" b="1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34" name="Google Shape;834;g294cd25aee0_0_315"/>
          <p:cNvSpPr/>
          <p:nvPr/>
        </p:nvSpPr>
        <p:spPr>
          <a:xfrm>
            <a:off x="3516525" y="2481650"/>
            <a:ext cx="2007900" cy="466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Confidentiality</a:t>
            </a:r>
            <a:endParaRPr sz="2000" b="1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35" name="Google Shape;835;g294cd25aee0_0_315"/>
          <p:cNvSpPr/>
          <p:nvPr/>
        </p:nvSpPr>
        <p:spPr>
          <a:xfrm>
            <a:off x="1446300" y="2481650"/>
            <a:ext cx="1902900" cy="466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Sensitive data</a:t>
            </a:r>
            <a:endParaRPr sz="2000" b="1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36" name="Google Shape;836;g294cd25aee0_0_315"/>
          <p:cNvSpPr/>
          <p:nvPr/>
        </p:nvSpPr>
        <p:spPr>
          <a:xfrm>
            <a:off x="5691750" y="2481650"/>
            <a:ext cx="3449700" cy="466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Intellectual property rights</a:t>
            </a:r>
            <a:endParaRPr sz="2000" b="1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37" name="Google Shape;837;g294cd25aee0_0_315"/>
          <p:cNvSpPr/>
          <p:nvPr/>
        </p:nvSpPr>
        <p:spPr>
          <a:xfrm>
            <a:off x="4959450" y="4083750"/>
            <a:ext cx="2345700" cy="466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857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Code &amp; Software</a:t>
            </a:r>
            <a:endParaRPr sz="2000" b="1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38" name="Google Shape;838;g294cd25aee0_0_315"/>
          <p:cNvSpPr/>
          <p:nvPr/>
        </p:nvSpPr>
        <p:spPr>
          <a:xfrm>
            <a:off x="7456425" y="4083750"/>
            <a:ext cx="2135400" cy="466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857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Type of storage</a:t>
            </a:r>
            <a:endParaRPr sz="2000" b="1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39" name="Google Shape;839;g294cd25aee0_0_315"/>
          <p:cNvSpPr/>
          <p:nvPr/>
        </p:nvSpPr>
        <p:spPr>
          <a:xfrm>
            <a:off x="8652450" y="5685850"/>
            <a:ext cx="1119600" cy="466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857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Access</a:t>
            </a:r>
            <a:endParaRPr sz="2000" b="1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40" name="Google Shape;840;g294cd25aee0_0_315"/>
          <p:cNvSpPr/>
          <p:nvPr/>
        </p:nvSpPr>
        <p:spPr>
          <a:xfrm>
            <a:off x="9952500" y="5685850"/>
            <a:ext cx="1272300" cy="466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857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Security</a:t>
            </a:r>
            <a:endParaRPr sz="2000" b="1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41" name="Google Shape;841;g294cd25aee0_0_315"/>
          <p:cNvSpPr/>
          <p:nvPr/>
        </p:nvSpPr>
        <p:spPr>
          <a:xfrm>
            <a:off x="3395025" y="4083750"/>
            <a:ext cx="1396500" cy="466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857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Raw data</a:t>
            </a:r>
            <a:endParaRPr sz="2000" b="1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7" name="Google Shape;847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326713" y="1490575"/>
            <a:ext cx="2837088" cy="4168625"/>
          </a:xfrm>
          <a:prstGeom prst="rect">
            <a:avLst/>
          </a:prstGeom>
          <a:noFill/>
          <a:ln w="19050" cap="flat" cmpd="sng">
            <a:solidFill>
              <a:srgbClr val="F67028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848" name="Google Shape;848;p5"/>
          <p:cNvSpPr txBox="1">
            <a:spLocks noGrp="1"/>
          </p:cNvSpPr>
          <p:nvPr>
            <p:ph type="title"/>
          </p:nvPr>
        </p:nvSpPr>
        <p:spPr>
          <a:xfrm>
            <a:off x="822575" y="287026"/>
            <a:ext cx="9538500" cy="8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1616"/>
              </a:buClr>
              <a:buSzPts val="4400"/>
              <a:buFont typeface="Lato"/>
              <a:buNone/>
            </a:pPr>
            <a:r>
              <a:rPr lang="en-US" sz="3600">
                <a:latin typeface="Lato"/>
                <a:ea typeface="Lato"/>
                <a:cs typeface="Lato"/>
                <a:sym typeface="Lato"/>
              </a:rPr>
              <a:t>Data Stewardship Wizard (DSW)</a:t>
            </a:r>
            <a:endParaRPr sz="3600">
              <a:latin typeface="Lato"/>
              <a:ea typeface="Lato"/>
              <a:cs typeface="Lato"/>
              <a:sym typeface="Lato"/>
            </a:endParaRPr>
          </a:p>
          <a:p>
            <a:pPr marL="457200" lvl="0" indent="-368300" algn="l" rtl="0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  <a:buSzPts val="2200"/>
              <a:buFont typeface="Lato"/>
              <a:buChar char="-"/>
            </a:pPr>
            <a:r>
              <a:rPr lang="en-US" sz="2200">
                <a:latin typeface="Lato"/>
                <a:ea typeface="Lato"/>
                <a:cs typeface="Lato"/>
                <a:sym typeface="Lato"/>
              </a:rPr>
              <a:t>Tool for creating Data Management Plans (DMPs)</a:t>
            </a:r>
            <a:endParaRPr sz="22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49" name="Google Shape;849;p5"/>
          <p:cNvSpPr/>
          <p:nvPr/>
        </p:nvSpPr>
        <p:spPr>
          <a:xfrm>
            <a:off x="822575" y="4794675"/>
            <a:ext cx="3915300" cy="1894800"/>
          </a:xfrm>
          <a:prstGeom prst="roundRect">
            <a:avLst>
              <a:gd name="adj" fmla="val 16667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endParaRPr sz="1800" b="1" i="0" u="none" strike="noStrike" cap="non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sz="1600" b="1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Learn more</a:t>
            </a:r>
            <a:r>
              <a:rPr lang="en-US"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: </a:t>
            </a:r>
            <a:endParaRPr sz="1600" b="0" i="0" u="none" strike="noStrike" cap="non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</a:pPr>
            <a:r>
              <a:rPr lang="en-US" sz="1600" b="1" i="0" u="none" strike="noStrike" cap="none">
                <a:solidFill>
                  <a:schemeClr val="lt1"/>
                </a:solidFill>
                <a:uFill>
                  <a:noFill/>
                </a:uFill>
                <a:latin typeface="Lato"/>
                <a:ea typeface="Lato"/>
                <a:cs typeface="Lato"/>
                <a:sym typeface="Lato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9"/>
                  </a:ext>
                </a:extLst>
              </a:rPr>
              <a:t>https://dsw.scilifelab.se</a:t>
            </a:r>
            <a:endParaRPr sz="1600" b="1" i="0" u="none" strike="noStrike" cap="none">
              <a:solidFill>
                <a:schemeClr val="lt1"/>
              </a:solidFill>
              <a:latin typeface="Lato"/>
              <a:ea typeface="Lato"/>
              <a:cs typeface="Lato"/>
              <a:sym typeface="Lato"/>
              <a:extLst>
                <a:ext uri="http://customooxmlschemas.google.com/">
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0"/>
                </a:ext>
              </a:extLst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</a:pPr>
            <a:endParaRPr sz="1600" b="1" i="0" u="none" strike="noStrike" cap="none">
              <a:solidFill>
                <a:schemeClr val="lt1"/>
              </a:solidFill>
              <a:latin typeface="Lato"/>
              <a:ea typeface="Lato"/>
              <a:cs typeface="Lato"/>
              <a:sym typeface="Lato"/>
              <a:extLst>
                <a:ext uri="http://customooxmlschemas.google.com/">
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1"/>
                </a:ext>
              </a:extLst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sz="1600" b="1" i="0" u="none" strike="noStrike" cap="none">
                <a:solidFill>
                  <a:schemeClr val="lt1"/>
                </a:solidFill>
                <a:uFill>
                  <a:noFill/>
                </a:uFill>
                <a:latin typeface="Lato"/>
                <a:ea typeface="Lato"/>
                <a:cs typeface="Lato"/>
                <a:sym typeface="Lato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2"/>
                  </a:ext>
                </a:extLst>
              </a:rPr>
              <a:t>youtu.be/HY2DVnNGkAs</a:t>
            </a:r>
            <a:r>
              <a:rPr lang="en-US" sz="1600" b="1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3"/>
                  </a:ext>
                </a:extLst>
              </a:rPr>
              <a:t> </a:t>
            </a:r>
            <a:br>
              <a:rPr lang="en-US" sz="1600" b="1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3"/>
                  </a:ext>
                </a:extLst>
              </a:rPr>
            </a:br>
            <a:r>
              <a:rPr lang="en-US"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4"/>
                  </a:ext>
                </a:extLst>
              </a:rPr>
              <a:t>(short DSW introduction)</a:t>
            </a:r>
            <a:endParaRPr sz="1600" b="0" i="0" u="none" strike="noStrike" cap="none">
              <a:solidFill>
                <a:schemeClr val="lt1"/>
              </a:solidFill>
              <a:latin typeface="Lato"/>
              <a:ea typeface="Lato"/>
              <a:cs typeface="Lato"/>
              <a:sym typeface="Lato"/>
              <a:extLst>
                <a:ext uri="http://customooxmlschemas.google.com/">
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5"/>
                </a:ext>
              </a:extLst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endParaRPr sz="1600" b="0" i="0" u="none" strike="noStrike" cap="non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50" name="Google Shape;850;p5"/>
          <p:cNvSpPr txBox="1"/>
          <p:nvPr/>
        </p:nvSpPr>
        <p:spPr>
          <a:xfrm>
            <a:off x="447825" y="1386900"/>
            <a:ext cx="4650300" cy="334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marR="0" lvl="0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●"/>
            </a:pPr>
            <a:r>
              <a:rPr lang="en-US" sz="20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Interactive questionnaire</a:t>
            </a:r>
            <a:r>
              <a:rPr lang="en-US" sz="20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specific for life sciences.</a:t>
            </a:r>
            <a:endParaRPr sz="2000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marR="0" lvl="0" indent="-355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●"/>
            </a:pPr>
            <a:r>
              <a:rPr lang="en-US" sz="20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Adapted templates</a:t>
            </a:r>
            <a:r>
              <a:rPr lang="en-US" sz="20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to national funders e.g. </a:t>
            </a:r>
            <a:r>
              <a:rPr lang="en-US" sz="20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Swedish Research Council</a:t>
            </a:r>
            <a:r>
              <a:rPr lang="en-US" sz="20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and </a:t>
            </a:r>
            <a:r>
              <a:rPr lang="en-US" sz="20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H2020</a:t>
            </a:r>
            <a:r>
              <a:rPr lang="en-US" sz="20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.</a:t>
            </a:r>
            <a:endParaRPr sz="2000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marR="0" lvl="0" indent="-355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Lato"/>
              <a:buChar char="●"/>
            </a:pPr>
            <a:r>
              <a:rPr lang="en-US" sz="20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Login by using your university account (</a:t>
            </a:r>
            <a:r>
              <a:rPr lang="en-US" sz="20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SWAMID).</a:t>
            </a:r>
            <a:endParaRPr sz="2000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marR="0" lvl="0" indent="-35560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rgbClr val="000000"/>
              </a:buClr>
              <a:buSzPts val="2000"/>
              <a:buFont typeface="Arial"/>
              <a:buChar char="●"/>
            </a:pPr>
            <a:r>
              <a:rPr lang="en-US" sz="20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Do you </a:t>
            </a:r>
            <a:r>
              <a:rPr lang="en-US" sz="20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need help?</a:t>
            </a:r>
            <a:r>
              <a:rPr lang="en-US" sz="20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We provide support and guidance!</a:t>
            </a:r>
            <a:endParaRPr sz="2000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851" name="Google Shape;851;p5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182675" y="1490575"/>
            <a:ext cx="3417900" cy="2546102"/>
          </a:xfrm>
          <a:prstGeom prst="rect">
            <a:avLst/>
          </a:prstGeom>
          <a:noFill/>
          <a:ln w="19050" cap="flat" cmpd="sng">
            <a:solidFill>
              <a:srgbClr val="F67028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852" name="Google Shape;852;p5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9572850" y="4348225"/>
            <a:ext cx="2286000" cy="228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53" name="Google Shape;853;p5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3560150" y="4996872"/>
            <a:ext cx="707050" cy="707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54" name="Google Shape;854;p5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3560150" y="5845488"/>
            <a:ext cx="707050" cy="707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" name="Google Shape;860;g297110c4bf7_0_17"/>
          <p:cNvSpPr txBox="1"/>
          <p:nvPr/>
        </p:nvSpPr>
        <p:spPr>
          <a:xfrm>
            <a:off x="981300" y="2316850"/>
            <a:ext cx="10229400" cy="66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rgbClr val="000000"/>
              </a:buClr>
              <a:buSzPts val="3500"/>
              <a:buFont typeface="Arial"/>
              <a:buNone/>
            </a:pPr>
            <a:r>
              <a:rPr lang="en-US" sz="3500" b="0" i="0" u="none" strike="noStrike" cap="none" dirty="0">
                <a:solidFill>
                  <a:srgbClr val="171616"/>
                </a:solidFill>
                <a:latin typeface="Lato"/>
                <a:ea typeface="Lato"/>
                <a:cs typeface="Lato"/>
                <a:sym typeface="Lato"/>
              </a:rPr>
              <a:t>Take a leg-stretcher (5 minutes)</a:t>
            </a:r>
            <a:endParaRPr sz="3500" b="0" i="0" u="none" strike="noStrike" cap="none" dirty="0">
              <a:solidFill>
                <a:srgbClr val="171616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" name="Google Shape;866;g295a1bdf63b_3_89"/>
          <p:cNvSpPr txBox="1">
            <a:spLocks noGrp="1"/>
          </p:cNvSpPr>
          <p:nvPr>
            <p:ph type="body" idx="1"/>
          </p:nvPr>
        </p:nvSpPr>
        <p:spPr>
          <a:xfrm>
            <a:off x="662400" y="1392950"/>
            <a:ext cx="11229300" cy="469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25000" lnSpcReduction="1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75"/>
              <a:buFont typeface="Arial"/>
              <a:buNone/>
            </a:pPr>
            <a:endParaRPr sz="7775" dirty="0"/>
          </a:p>
          <a:p>
            <a:pPr marL="457200" lvl="0" indent="-3362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87139"/>
              <a:buChar char="●"/>
            </a:pPr>
            <a:r>
              <a:rPr lang="en-US" sz="7775" dirty="0"/>
              <a:t>Ensures data, analysis and results to be </a:t>
            </a:r>
            <a:r>
              <a:rPr lang="en-US" sz="7775" b="1" dirty="0"/>
              <a:t>transparent, reproducible and traceable</a:t>
            </a:r>
            <a:r>
              <a:rPr lang="en-US" sz="7775" dirty="0"/>
              <a:t> – Accountability!</a:t>
            </a:r>
            <a:endParaRPr sz="7775" dirty="0"/>
          </a:p>
          <a:p>
            <a:pPr marL="45720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92604"/>
              <a:buNone/>
            </a:pPr>
            <a:endParaRPr sz="7775" dirty="0"/>
          </a:p>
          <a:p>
            <a:pPr marL="457200" lvl="0" indent="-3362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87139"/>
              <a:buChar char="●"/>
            </a:pPr>
            <a:r>
              <a:rPr lang="en-US" sz="7775" dirty="0"/>
              <a:t>Keeping good records </a:t>
            </a:r>
            <a:r>
              <a:rPr lang="en-US" sz="7775" b="1" dirty="0"/>
              <a:t>prevents misunderstandings</a:t>
            </a:r>
            <a:r>
              <a:rPr lang="en-US" sz="7775" dirty="0"/>
              <a:t>. Quality of subsequent research.</a:t>
            </a:r>
            <a:endParaRPr sz="7775" dirty="0"/>
          </a:p>
          <a:p>
            <a:pPr marL="45720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92604"/>
              <a:buNone/>
            </a:pPr>
            <a:endParaRPr sz="7775" dirty="0"/>
          </a:p>
          <a:p>
            <a:pPr marL="457200" lvl="0" indent="-3362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87139"/>
              <a:buChar char="●"/>
            </a:pPr>
            <a:r>
              <a:rPr lang="en-US" sz="7775" dirty="0"/>
              <a:t>In cumulative science </a:t>
            </a:r>
            <a:r>
              <a:rPr lang="en-US" sz="7775" b="1" dirty="0"/>
              <a:t>mistakes can result in cascade effects.</a:t>
            </a:r>
            <a:endParaRPr sz="7775" dirty="0"/>
          </a:p>
          <a:p>
            <a:pPr marL="45720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92604"/>
              <a:buNone/>
            </a:pPr>
            <a:endParaRPr sz="7775" dirty="0"/>
          </a:p>
          <a:p>
            <a:pPr marL="457200" lvl="0" indent="-3362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87139"/>
              <a:buChar char="●"/>
            </a:pPr>
            <a:r>
              <a:rPr lang="en-US" sz="7775" b="1" dirty="0"/>
              <a:t>Reduces the risk</a:t>
            </a:r>
            <a:r>
              <a:rPr lang="en-US" sz="7775" dirty="0"/>
              <a:t> of data mistakes, data manipulation and research fraud.</a:t>
            </a:r>
            <a:endParaRPr sz="7775" dirty="0"/>
          </a:p>
          <a:p>
            <a:pPr marL="45720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92604"/>
              <a:buNone/>
            </a:pPr>
            <a:endParaRPr sz="7775" dirty="0"/>
          </a:p>
          <a:p>
            <a:pPr marL="457200" lvl="0" indent="-3362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87139"/>
              <a:buChar char="●"/>
            </a:pPr>
            <a:r>
              <a:rPr lang="en-US" sz="7775" b="1" dirty="0"/>
              <a:t>Promotes open science</a:t>
            </a:r>
            <a:endParaRPr sz="7775" dirty="0"/>
          </a:p>
          <a:p>
            <a:pPr marL="45720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92604"/>
              <a:buNone/>
            </a:pPr>
            <a:endParaRPr sz="7775" dirty="0"/>
          </a:p>
          <a:p>
            <a:pPr marL="457200" lvl="0" indent="-3362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87139"/>
              <a:buChar char="●"/>
            </a:pPr>
            <a:r>
              <a:rPr lang="en-US" sz="7775" dirty="0"/>
              <a:t>Promotes data and documentation being </a:t>
            </a:r>
            <a:r>
              <a:rPr lang="en-US" sz="7775" b="1" dirty="0"/>
              <a:t>FAIR.</a:t>
            </a:r>
            <a:endParaRPr sz="3200" dirty="0"/>
          </a:p>
        </p:txBody>
      </p:sp>
      <p:sp>
        <p:nvSpPr>
          <p:cNvPr id="867" name="Google Shape;867;g295a1bdf63b_3_89"/>
          <p:cNvSpPr txBox="1">
            <a:spLocks noGrp="1"/>
          </p:cNvSpPr>
          <p:nvPr>
            <p:ph type="title"/>
          </p:nvPr>
        </p:nvSpPr>
        <p:spPr>
          <a:xfrm>
            <a:off x="838200" y="294801"/>
            <a:ext cx="9538200" cy="8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55554"/>
              <a:buNone/>
            </a:pPr>
            <a:r>
              <a:rPr lang="en-US">
                <a:latin typeface="Lato"/>
                <a:ea typeface="Lato"/>
                <a:cs typeface="Lato"/>
                <a:sym typeface="Lato"/>
              </a:rPr>
              <a:t>Organi</a:t>
            </a:r>
            <a:r>
              <a:rPr lang="en-US"/>
              <a:t>z</a:t>
            </a:r>
            <a:r>
              <a:rPr lang="en-US">
                <a:latin typeface="Lato"/>
                <a:ea typeface="Lato"/>
                <a:cs typeface="Lato"/>
                <a:sym typeface="Lato"/>
              </a:rPr>
              <a:t>ation - collecting and process phases</a:t>
            </a:r>
            <a:endParaRPr>
              <a:latin typeface="Lato"/>
              <a:ea typeface="Lato"/>
              <a:cs typeface="Lato"/>
              <a:sym typeface="Lato"/>
            </a:endParaRPr>
          </a:p>
          <a:p>
            <a:pPr marL="457200" lvl="0" indent="-36576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Lato"/>
              <a:buChar char="-"/>
            </a:pPr>
            <a:r>
              <a:rPr lang="en-US" sz="2400">
                <a:latin typeface="Lato"/>
                <a:ea typeface="Lato"/>
                <a:cs typeface="Lato"/>
                <a:sym typeface="Lato"/>
              </a:rPr>
              <a:t>Why do we need to keep good quality records?</a:t>
            </a:r>
            <a:endParaRPr sz="24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868" name="Google Shape;868;g295a1bdf63b_3_8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6650" y="4208071"/>
            <a:ext cx="2439850" cy="2410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6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86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86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86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g2473c6213da_0_421"/>
          <p:cNvSpPr txBox="1">
            <a:spLocks noGrp="1"/>
          </p:cNvSpPr>
          <p:nvPr>
            <p:ph type="title"/>
          </p:nvPr>
        </p:nvSpPr>
        <p:spPr>
          <a:xfrm>
            <a:off x="822575" y="287025"/>
            <a:ext cx="10281000" cy="8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 sz="3600">
                <a:latin typeface="Lato"/>
                <a:ea typeface="Lato"/>
                <a:cs typeface="Lato"/>
                <a:sym typeface="Lato"/>
              </a:rPr>
              <a:t>RDM Guidelines</a:t>
            </a:r>
            <a:endParaRPr sz="3600">
              <a:latin typeface="Lato"/>
              <a:ea typeface="Lato"/>
              <a:cs typeface="Lato"/>
              <a:sym typeface="Lato"/>
            </a:endParaRPr>
          </a:p>
          <a:p>
            <a:pPr marL="457200" lvl="0" indent="-368300" algn="l" rtl="0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  <a:buSzPts val="2200"/>
              <a:buFont typeface="Lato"/>
              <a:buChar char="-"/>
            </a:pPr>
            <a:r>
              <a:rPr lang="en-US" sz="2200">
                <a:latin typeface="Lato"/>
                <a:ea typeface="Lato"/>
                <a:cs typeface="Lato"/>
                <a:sym typeface="Lato"/>
              </a:rPr>
              <a:t>Knowledge hub for management of life science research data in Sweden</a:t>
            </a:r>
            <a:endParaRPr sz="22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33" name="Google Shape;433;g2473c6213da_0_421"/>
          <p:cNvSpPr txBox="1"/>
          <p:nvPr/>
        </p:nvSpPr>
        <p:spPr>
          <a:xfrm>
            <a:off x="880350" y="1398400"/>
            <a:ext cx="5727300" cy="167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marR="0" lvl="0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●"/>
            </a:pPr>
            <a:r>
              <a:rPr lang="en-US" sz="20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Web portal</a:t>
            </a:r>
            <a:r>
              <a:rPr lang="en-US" sz="20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with </a:t>
            </a:r>
            <a:r>
              <a:rPr lang="en-US" sz="20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good examples</a:t>
            </a:r>
            <a:r>
              <a:rPr lang="en-US" sz="20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on how to adhere to the </a:t>
            </a:r>
            <a:r>
              <a:rPr lang="en-US" sz="20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FAIR principles</a:t>
            </a:r>
            <a:r>
              <a:rPr lang="en-US" sz="20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.</a:t>
            </a:r>
            <a:endParaRPr sz="2000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marL="914400" marR="0" lvl="1" indent="-355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Lato"/>
              <a:buChar char="○"/>
            </a:pPr>
            <a:r>
              <a:rPr lang="en-US" sz="2000" b="0" i="0" u="sng" strike="noStrike" cap="none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3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0"/>
                  </a:ext>
                </a:extLst>
              </a:rPr>
              <a:t>https://data-guidelines.scilifelab.se</a:t>
            </a:r>
            <a:r>
              <a:rPr lang="en-US" sz="20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"/>
                  </a:ext>
                </a:extLst>
              </a:rPr>
              <a:t> </a:t>
            </a:r>
            <a:endParaRPr sz="2000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434" name="Google Shape;434;g2473c6213da_0_42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748900" y="2084350"/>
            <a:ext cx="428350" cy="4283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4" name="Google Shape;874;g29410559656_2_251"/>
          <p:cNvSpPr txBox="1">
            <a:spLocks noGrp="1"/>
          </p:cNvSpPr>
          <p:nvPr>
            <p:ph type="title"/>
          </p:nvPr>
        </p:nvSpPr>
        <p:spPr>
          <a:xfrm>
            <a:off x="838200" y="294801"/>
            <a:ext cx="9538200" cy="8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55554"/>
              <a:buNone/>
            </a:pPr>
            <a:r>
              <a:rPr lang="en-US">
                <a:latin typeface="Lato"/>
                <a:ea typeface="Lato"/>
                <a:cs typeface="Lato"/>
                <a:sym typeface="Lato"/>
              </a:rPr>
              <a:t>Metadata</a:t>
            </a:r>
            <a:endParaRPr>
              <a:latin typeface="Lato"/>
              <a:ea typeface="Lato"/>
              <a:cs typeface="Lato"/>
              <a:sym typeface="Lato"/>
            </a:endParaRPr>
          </a:p>
          <a:p>
            <a:pPr marL="457200" lvl="0" indent="-36576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Char char="-"/>
            </a:pPr>
            <a:r>
              <a:rPr lang="en-US" sz="2400">
                <a:solidFill>
                  <a:srgbClr val="2D3B45"/>
                </a:solidFill>
              </a:rPr>
              <a:t>Used throughout the research data life cycle</a:t>
            </a:r>
            <a:endParaRPr sz="2400"/>
          </a:p>
        </p:txBody>
      </p:sp>
      <p:sp>
        <p:nvSpPr>
          <p:cNvPr id="875" name="Google Shape;875;g29410559656_2_251"/>
          <p:cNvSpPr txBox="1"/>
          <p:nvPr/>
        </p:nvSpPr>
        <p:spPr>
          <a:xfrm>
            <a:off x="2474450" y="6272100"/>
            <a:ext cx="7039200" cy="16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Credit: </a:t>
            </a:r>
            <a:r>
              <a:rPr lang="en-US" sz="1000" b="0" i="0" u="sng" strike="noStrike" cap="none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3"/>
              </a:rPr>
              <a:t>https://nbisweden.github.io/module-metadata-dm-practices/01-what-is-the-problem/index.html</a:t>
            </a:r>
            <a:r>
              <a:rPr lang="en-US" sz="10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License: </a:t>
            </a:r>
            <a:r>
              <a:rPr lang="en-US" sz="1000" b="0" i="0" u="none" strike="noStrike" cap="none">
                <a:solidFill>
                  <a:srgbClr val="2D3B45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CC-BY 4.0</a:t>
            </a:r>
            <a:endParaRPr sz="1000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876" name="Google Shape;876;g29410559656_2_25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380575" y="1429701"/>
            <a:ext cx="7430829" cy="4842399"/>
          </a:xfrm>
          <a:prstGeom prst="rect">
            <a:avLst/>
          </a:prstGeom>
          <a:noFill/>
          <a:ln>
            <a:noFill/>
          </a:ln>
        </p:spPr>
      </p:pic>
      <p:sp>
        <p:nvSpPr>
          <p:cNvPr id="877" name="Google Shape;877;g29410559656_2_251"/>
          <p:cNvSpPr/>
          <p:nvPr/>
        </p:nvSpPr>
        <p:spPr>
          <a:xfrm rot="7025996">
            <a:off x="6591301" y="2525441"/>
            <a:ext cx="1379669" cy="1097241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grpSp>
        <p:nvGrpSpPr>
          <p:cNvPr id="878" name="Google Shape;878;g29410559656_2_251"/>
          <p:cNvGrpSpPr/>
          <p:nvPr/>
        </p:nvGrpSpPr>
        <p:grpSpPr>
          <a:xfrm>
            <a:off x="2249425" y="1429701"/>
            <a:ext cx="6908900" cy="4774899"/>
            <a:chOff x="2249425" y="1429701"/>
            <a:chExt cx="6908900" cy="4774899"/>
          </a:xfrm>
        </p:grpSpPr>
        <p:sp>
          <p:nvSpPr>
            <p:cNvPr id="879" name="Google Shape;879;g29410559656_2_251"/>
            <p:cNvSpPr/>
            <p:nvPr/>
          </p:nvSpPr>
          <p:spPr>
            <a:xfrm>
              <a:off x="2249425" y="2717700"/>
              <a:ext cx="3754500" cy="34869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80" name="Google Shape;880;g29410559656_2_251"/>
            <p:cNvSpPr/>
            <p:nvPr/>
          </p:nvSpPr>
          <p:spPr>
            <a:xfrm>
              <a:off x="5403825" y="2903550"/>
              <a:ext cx="3754500" cy="32511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81" name="Google Shape;881;g29410559656_2_251"/>
            <p:cNvSpPr/>
            <p:nvPr/>
          </p:nvSpPr>
          <p:spPr>
            <a:xfrm rot="4886830">
              <a:off x="6694816" y="2447458"/>
              <a:ext cx="385285" cy="1097304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82" name="Google Shape;882;g29410559656_2_251"/>
            <p:cNvSpPr/>
            <p:nvPr/>
          </p:nvSpPr>
          <p:spPr>
            <a:xfrm rot="5400000">
              <a:off x="3598444" y="938880"/>
              <a:ext cx="1404950" cy="2386592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83" name="Google Shape;883;g29410559656_2_251"/>
            <p:cNvSpPr/>
            <p:nvPr/>
          </p:nvSpPr>
          <p:spPr>
            <a:xfrm rot="5403245">
              <a:off x="5101200" y="1872035"/>
              <a:ext cx="953400" cy="285300"/>
            </a:xfrm>
            <a:prstGeom prst="triangle">
              <a:avLst>
                <a:gd name="adj" fmla="val 43558"/>
              </a:avLst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9" name="Google Shape;889;g295a1bdf63b_3_165"/>
          <p:cNvSpPr txBox="1">
            <a:spLocks noGrp="1"/>
          </p:cNvSpPr>
          <p:nvPr>
            <p:ph type="title"/>
          </p:nvPr>
        </p:nvSpPr>
        <p:spPr>
          <a:xfrm>
            <a:off x="838200" y="294801"/>
            <a:ext cx="9538200" cy="8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55554"/>
              <a:buNone/>
            </a:pPr>
            <a:r>
              <a:rPr lang="en-US">
                <a:latin typeface="Lato"/>
                <a:ea typeface="Lato"/>
                <a:cs typeface="Lato"/>
                <a:sym typeface="Lato"/>
              </a:rPr>
              <a:t>Metadata</a:t>
            </a:r>
            <a:endParaRPr>
              <a:latin typeface="Lato"/>
              <a:ea typeface="Lato"/>
              <a:cs typeface="Lato"/>
              <a:sym typeface="Lato"/>
            </a:endParaRPr>
          </a:p>
          <a:p>
            <a:pPr marL="457200" lvl="0" indent="-36576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Char char="-"/>
            </a:pPr>
            <a:r>
              <a:rPr lang="en-US" sz="2400">
                <a:solidFill>
                  <a:srgbClr val="2D3B45"/>
                </a:solidFill>
              </a:rPr>
              <a:t>Used throughout the research data life cycle</a:t>
            </a:r>
            <a:endParaRPr sz="2400"/>
          </a:p>
        </p:txBody>
      </p:sp>
      <p:sp>
        <p:nvSpPr>
          <p:cNvPr id="890" name="Google Shape;890;g295a1bdf63b_3_165"/>
          <p:cNvSpPr txBox="1"/>
          <p:nvPr/>
        </p:nvSpPr>
        <p:spPr>
          <a:xfrm>
            <a:off x="2474450" y="6272100"/>
            <a:ext cx="7039200" cy="16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Credit: </a:t>
            </a:r>
            <a:r>
              <a:rPr lang="en-US" sz="1000" b="0" i="0" u="sng" strike="noStrike" cap="none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3"/>
              </a:rPr>
              <a:t>https://nbisweden.github.io/module-metadata-dm-practices/01-what-is-the-problem/index.html</a:t>
            </a:r>
            <a:r>
              <a:rPr lang="en-US" sz="10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License: </a:t>
            </a:r>
            <a:r>
              <a:rPr lang="en-US" sz="1000" b="0" i="0" u="none" strike="noStrike" cap="none">
                <a:solidFill>
                  <a:srgbClr val="2D3B45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CC-BY 4.0</a:t>
            </a:r>
            <a:endParaRPr sz="1000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891" name="Google Shape;891;g295a1bdf63b_3_16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380575" y="1429701"/>
            <a:ext cx="7430829" cy="4842399"/>
          </a:xfrm>
          <a:prstGeom prst="rect">
            <a:avLst/>
          </a:prstGeom>
          <a:noFill/>
          <a:ln>
            <a:noFill/>
          </a:ln>
        </p:spPr>
      </p:pic>
      <p:sp>
        <p:nvSpPr>
          <p:cNvPr id="892" name="Google Shape;892;g295a1bdf63b_3_165"/>
          <p:cNvSpPr/>
          <p:nvPr/>
        </p:nvSpPr>
        <p:spPr>
          <a:xfrm rot="7541156">
            <a:off x="5550447" y="4109164"/>
            <a:ext cx="1765517" cy="155229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grpSp>
        <p:nvGrpSpPr>
          <p:cNvPr id="893" name="Google Shape;893;g295a1bdf63b_3_165"/>
          <p:cNvGrpSpPr/>
          <p:nvPr/>
        </p:nvGrpSpPr>
        <p:grpSpPr>
          <a:xfrm>
            <a:off x="2249425" y="1481051"/>
            <a:ext cx="3754500" cy="4723549"/>
            <a:chOff x="2249425" y="1481051"/>
            <a:chExt cx="3754500" cy="4723549"/>
          </a:xfrm>
        </p:grpSpPr>
        <p:sp>
          <p:nvSpPr>
            <p:cNvPr id="894" name="Google Shape;894;g295a1bdf63b_3_165"/>
            <p:cNvSpPr/>
            <p:nvPr/>
          </p:nvSpPr>
          <p:spPr>
            <a:xfrm>
              <a:off x="2249425" y="2717700"/>
              <a:ext cx="3754500" cy="34869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95" name="Google Shape;895;g295a1bdf63b_3_165"/>
            <p:cNvSpPr/>
            <p:nvPr/>
          </p:nvSpPr>
          <p:spPr>
            <a:xfrm rot="5400000">
              <a:off x="3603073" y="985601"/>
              <a:ext cx="1353600" cy="23445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96" name="Google Shape;896;g295a1bdf63b_3_165"/>
            <p:cNvSpPr/>
            <p:nvPr/>
          </p:nvSpPr>
          <p:spPr>
            <a:xfrm rot="5403245">
              <a:off x="5101200" y="1872035"/>
              <a:ext cx="953400" cy="285300"/>
            </a:xfrm>
            <a:prstGeom prst="triangle">
              <a:avLst>
                <a:gd name="adj" fmla="val 43558"/>
              </a:avLst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  <p:sp>
        <p:nvSpPr>
          <p:cNvPr id="897" name="Google Shape;897;g295a1bdf63b_3_165"/>
          <p:cNvSpPr/>
          <p:nvPr/>
        </p:nvSpPr>
        <p:spPr>
          <a:xfrm rot="9721292">
            <a:off x="6741321" y="3872723"/>
            <a:ext cx="2417227" cy="1434169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3" name="Google Shape;903;g295a1bdf63b_3_180"/>
          <p:cNvSpPr txBox="1">
            <a:spLocks noGrp="1"/>
          </p:cNvSpPr>
          <p:nvPr>
            <p:ph type="title"/>
          </p:nvPr>
        </p:nvSpPr>
        <p:spPr>
          <a:xfrm>
            <a:off x="838200" y="294801"/>
            <a:ext cx="9538200" cy="8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55554"/>
              <a:buNone/>
            </a:pPr>
            <a:r>
              <a:rPr lang="en-US">
                <a:latin typeface="Lato"/>
                <a:ea typeface="Lato"/>
                <a:cs typeface="Lato"/>
                <a:sym typeface="Lato"/>
              </a:rPr>
              <a:t>Metadata</a:t>
            </a:r>
            <a:endParaRPr>
              <a:latin typeface="Lato"/>
              <a:ea typeface="Lato"/>
              <a:cs typeface="Lato"/>
              <a:sym typeface="Lato"/>
            </a:endParaRPr>
          </a:p>
          <a:p>
            <a:pPr marL="457200" lvl="0" indent="-36576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Char char="-"/>
            </a:pPr>
            <a:r>
              <a:rPr lang="en-US" sz="2400">
                <a:solidFill>
                  <a:srgbClr val="2D3B45"/>
                </a:solidFill>
              </a:rPr>
              <a:t>Used throughout the research data life cycle</a:t>
            </a:r>
            <a:endParaRPr sz="2400"/>
          </a:p>
        </p:txBody>
      </p:sp>
      <p:sp>
        <p:nvSpPr>
          <p:cNvPr id="904" name="Google Shape;904;g295a1bdf63b_3_180"/>
          <p:cNvSpPr txBox="1"/>
          <p:nvPr/>
        </p:nvSpPr>
        <p:spPr>
          <a:xfrm>
            <a:off x="2474450" y="6272100"/>
            <a:ext cx="7039200" cy="16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Credit: </a:t>
            </a:r>
            <a:r>
              <a:rPr lang="en-US" sz="1000" b="0" i="0" u="sng" strike="noStrike" cap="none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3"/>
              </a:rPr>
              <a:t>https://nbisweden.github.io/module-metadata-dm-practices/01-what-is-the-problem/index.html</a:t>
            </a:r>
            <a:r>
              <a:rPr lang="en-US" sz="10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License: </a:t>
            </a:r>
            <a:r>
              <a:rPr lang="en-US" sz="1000" b="0" i="0" u="none" strike="noStrike" cap="none">
                <a:solidFill>
                  <a:srgbClr val="2D3B45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CC-BY 4.0</a:t>
            </a:r>
            <a:endParaRPr sz="1000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905" name="Google Shape;905;g295a1bdf63b_3_18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380575" y="1429701"/>
            <a:ext cx="7430829" cy="4842399"/>
          </a:xfrm>
          <a:prstGeom prst="rect">
            <a:avLst/>
          </a:prstGeom>
          <a:noFill/>
          <a:ln>
            <a:noFill/>
          </a:ln>
        </p:spPr>
      </p:pic>
      <p:sp>
        <p:nvSpPr>
          <p:cNvPr id="906" name="Google Shape;906;g295a1bdf63b_3_180"/>
          <p:cNvSpPr/>
          <p:nvPr/>
        </p:nvSpPr>
        <p:spPr>
          <a:xfrm rot="7539462">
            <a:off x="5838530" y="4670722"/>
            <a:ext cx="382886" cy="155218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grpSp>
        <p:nvGrpSpPr>
          <p:cNvPr id="907" name="Google Shape;907;g295a1bdf63b_3_180"/>
          <p:cNvGrpSpPr/>
          <p:nvPr/>
        </p:nvGrpSpPr>
        <p:grpSpPr>
          <a:xfrm>
            <a:off x="2249425" y="1481051"/>
            <a:ext cx="3754500" cy="4723549"/>
            <a:chOff x="2249425" y="1481051"/>
            <a:chExt cx="3754500" cy="4723549"/>
          </a:xfrm>
        </p:grpSpPr>
        <p:sp>
          <p:nvSpPr>
            <p:cNvPr id="908" name="Google Shape;908;g295a1bdf63b_3_180"/>
            <p:cNvSpPr/>
            <p:nvPr/>
          </p:nvSpPr>
          <p:spPr>
            <a:xfrm>
              <a:off x="2249425" y="2717700"/>
              <a:ext cx="3754500" cy="34869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09" name="Google Shape;909;g295a1bdf63b_3_180"/>
            <p:cNvSpPr/>
            <p:nvPr/>
          </p:nvSpPr>
          <p:spPr>
            <a:xfrm rot="5400000">
              <a:off x="3603073" y="985601"/>
              <a:ext cx="1353600" cy="23445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10" name="Google Shape;910;g295a1bdf63b_3_180"/>
            <p:cNvSpPr/>
            <p:nvPr/>
          </p:nvSpPr>
          <p:spPr>
            <a:xfrm rot="5403245">
              <a:off x="5101200" y="1872035"/>
              <a:ext cx="953400" cy="285300"/>
            </a:xfrm>
            <a:prstGeom prst="triangle">
              <a:avLst>
                <a:gd name="adj" fmla="val 43558"/>
              </a:avLst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6" name="Google Shape;916;g295a1bdf63b_3_193"/>
          <p:cNvSpPr txBox="1">
            <a:spLocks noGrp="1"/>
          </p:cNvSpPr>
          <p:nvPr>
            <p:ph type="title"/>
          </p:nvPr>
        </p:nvSpPr>
        <p:spPr>
          <a:xfrm>
            <a:off x="838200" y="294801"/>
            <a:ext cx="9538200" cy="8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55554"/>
              <a:buNone/>
            </a:pPr>
            <a:r>
              <a:rPr lang="en-US">
                <a:latin typeface="Lato"/>
                <a:ea typeface="Lato"/>
                <a:cs typeface="Lato"/>
                <a:sym typeface="Lato"/>
              </a:rPr>
              <a:t>Metadata</a:t>
            </a:r>
            <a:endParaRPr>
              <a:latin typeface="Lato"/>
              <a:ea typeface="Lato"/>
              <a:cs typeface="Lato"/>
              <a:sym typeface="Lato"/>
            </a:endParaRPr>
          </a:p>
          <a:p>
            <a:pPr marL="457200" lvl="0" indent="-36576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Char char="-"/>
            </a:pPr>
            <a:r>
              <a:rPr lang="en-US" sz="2400">
                <a:solidFill>
                  <a:srgbClr val="2D3B45"/>
                </a:solidFill>
              </a:rPr>
              <a:t>Used throughout the research data life cycle</a:t>
            </a:r>
            <a:endParaRPr sz="2400"/>
          </a:p>
        </p:txBody>
      </p:sp>
      <p:sp>
        <p:nvSpPr>
          <p:cNvPr id="917" name="Google Shape;917;g295a1bdf63b_3_193"/>
          <p:cNvSpPr txBox="1"/>
          <p:nvPr/>
        </p:nvSpPr>
        <p:spPr>
          <a:xfrm>
            <a:off x="2474450" y="6272100"/>
            <a:ext cx="7039200" cy="16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Credit: </a:t>
            </a:r>
            <a:r>
              <a:rPr lang="en-US" sz="1000" b="0" i="0" u="sng" strike="noStrike" cap="none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3"/>
              </a:rPr>
              <a:t>https://nbisweden.github.io/module-metadata-dm-practices/01-what-is-the-problem/index.html</a:t>
            </a:r>
            <a:r>
              <a:rPr lang="en-US" sz="10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License: </a:t>
            </a:r>
            <a:r>
              <a:rPr lang="en-US" sz="1000" b="0" i="0" u="none" strike="noStrike" cap="none">
                <a:solidFill>
                  <a:srgbClr val="2D3B45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CC-BY 4.0</a:t>
            </a:r>
            <a:endParaRPr sz="1000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918" name="Google Shape;918;g295a1bdf63b_3_19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380575" y="1429701"/>
            <a:ext cx="7430829" cy="4842399"/>
          </a:xfrm>
          <a:prstGeom prst="rect">
            <a:avLst/>
          </a:prstGeom>
          <a:noFill/>
          <a:ln>
            <a:noFill/>
          </a:ln>
        </p:spPr>
      </p:pic>
      <p:sp>
        <p:nvSpPr>
          <p:cNvPr id="919" name="Google Shape;919;g295a1bdf63b_3_193"/>
          <p:cNvSpPr/>
          <p:nvPr/>
        </p:nvSpPr>
        <p:spPr>
          <a:xfrm>
            <a:off x="2249425" y="2717700"/>
            <a:ext cx="2968500" cy="1680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20" name="Google Shape;920;g295a1bdf63b_3_193"/>
          <p:cNvSpPr/>
          <p:nvPr/>
        </p:nvSpPr>
        <p:spPr>
          <a:xfrm rot="5400000">
            <a:off x="3603073" y="985601"/>
            <a:ext cx="1353600" cy="2344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21" name="Google Shape;921;g295a1bdf63b_3_193"/>
          <p:cNvSpPr/>
          <p:nvPr/>
        </p:nvSpPr>
        <p:spPr>
          <a:xfrm rot="5403245">
            <a:off x="5101200" y="1872035"/>
            <a:ext cx="953400" cy="285300"/>
          </a:xfrm>
          <a:prstGeom prst="triangle">
            <a:avLst>
              <a:gd name="adj" fmla="val 4355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22" name="Google Shape;922;g295a1bdf63b_3_193"/>
          <p:cNvSpPr/>
          <p:nvPr/>
        </p:nvSpPr>
        <p:spPr>
          <a:xfrm>
            <a:off x="1565600" y="3932100"/>
            <a:ext cx="2968500" cy="1680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23" name="Google Shape;923;g295a1bdf63b_3_193"/>
          <p:cNvSpPr/>
          <p:nvPr/>
        </p:nvSpPr>
        <p:spPr>
          <a:xfrm rot="-2434191">
            <a:off x="4050982" y="3612487"/>
            <a:ext cx="1007881" cy="104894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9" name="Google Shape;929;g295a1bdf63b_3_207"/>
          <p:cNvSpPr txBox="1">
            <a:spLocks noGrp="1"/>
          </p:cNvSpPr>
          <p:nvPr>
            <p:ph type="title"/>
          </p:nvPr>
        </p:nvSpPr>
        <p:spPr>
          <a:xfrm>
            <a:off x="838200" y="294801"/>
            <a:ext cx="9538200" cy="8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55554"/>
              <a:buNone/>
            </a:pPr>
            <a:r>
              <a:rPr lang="en-US">
                <a:latin typeface="Lato"/>
                <a:ea typeface="Lato"/>
                <a:cs typeface="Lato"/>
                <a:sym typeface="Lato"/>
              </a:rPr>
              <a:t>Metadata</a:t>
            </a:r>
            <a:endParaRPr>
              <a:latin typeface="Lato"/>
              <a:ea typeface="Lato"/>
              <a:cs typeface="Lato"/>
              <a:sym typeface="Lato"/>
            </a:endParaRPr>
          </a:p>
          <a:p>
            <a:pPr marL="457200" lvl="0" indent="-36576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Char char="-"/>
            </a:pPr>
            <a:r>
              <a:rPr lang="en-US" sz="2400">
                <a:solidFill>
                  <a:srgbClr val="2D3B45"/>
                </a:solidFill>
              </a:rPr>
              <a:t>Used throughout the research data life cycle</a:t>
            </a:r>
            <a:endParaRPr sz="2400"/>
          </a:p>
        </p:txBody>
      </p:sp>
      <p:sp>
        <p:nvSpPr>
          <p:cNvPr id="930" name="Google Shape;930;g295a1bdf63b_3_207"/>
          <p:cNvSpPr txBox="1"/>
          <p:nvPr/>
        </p:nvSpPr>
        <p:spPr>
          <a:xfrm>
            <a:off x="2474450" y="6272100"/>
            <a:ext cx="7039200" cy="16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Credit: </a:t>
            </a:r>
            <a:r>
              <a:rPr lang="en-US" sz="1000" b="0" i="0" u="sng" strike="noStrike" cap="none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3"/>
              </a:rPr>
              <a:t>https://nbisweden.github.io/module-metadata-dm-practices/01-what-is-the-problem/index.html</a:t>
            </a:r>
            <a:r>
              <a:rPr lang="en-US" sz="10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License: </a:t>
            </a:r>
            <a:r>
              <a:rPr lang="en-US" sz="1000" b="0" i="0" u="none" strike="noStrike" cap="none">
                <a:solidFill>
                  <a:srgbClr val="2D3B45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CC-BY 4.0</a:t>
            </a:r>
            <a:endParaRPr sz="1000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931" name="Google Shape;931;g295a1bdf63b_3_20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380575" y="1429701"/>
            <a:ext cx="7430829" cy="4842399"/>
          </a:xfrm>
          <a:prstGeom prst="rect">
            <a:avLst/>
          </a:prstGeom>
          <a:noFill/>
          <a:ln>
            <a:noFill/>
          </a:ln>
        </p:spPr>
      </p:pic>
      <p:sp>
        <p:nvSpPr>
          <p:cNvPr id="932" name="Google Shape;932;g295a1bdf63b_3_207"/>
          <p:cNvSpPr/>
          <p:nvPr/>
        </p:nvSpPr>
        <p:spPr>
          <a:xfrm rot="5400000">
            <a:off x="3885695" y="650238"/>
            <a:ext cx="799142" cy="240868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33" name="Google Shape;933;g295a1bdf63b_3_207"/>
          <p:cNvSpPr/>
          <p:nvPr/>
        </p:nvSpPr>
        <p:spPr>
          <a:xfrm rot="5403245">
            <a:off x="5101200" y="1872035"/>
            <a:ext cx="953400" cy="285300"/>
          </a:xfrm>
          <a:prstGeom prst="triangle">
            <a:avLst>
              <a:gd name="adj" fmla="val 4355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34" name="Google Shape;934;g295a1bdf63b_3_207"/>
          <p:cNvSpPr/>
          <p:nvPr/>
        </p:nvSpPr>
        <p:spPr>
          <a:xfrm rot="8763802">
            <a:off x="4379592" y="1603999"/>
            <a:ext cx="920369" cy="1146957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35" name="Google Shape;935;g295a1bdf63b_3_207"/>
          <p:cNvSpPr/>
          <p:nvPr/>
        </p:nvSpPr>
        <p:spPr>
          <a:xfrm rot="-10223671">
            <a:off x="3835694" y="2140107"/>
            <a:ext cx="947484" cy="200967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36" name="Google Shape;936;g295a1bdf63b_3_207"/>
          <p:cNvSpPr/>
          <p:nvPr/>
        </p:nvSpPr>
        <p:spPr>
          <a:xfrm rot="-7193604">
            <a:off x="4068362" y="2428478"/>
            <a:ext cx="947455" cy="178201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37" name="Google Shape;937;g295a1bdf63b_3_207"/>
          <p:cNvSpPr/>
          <p:nvPr/>
        </p:nvSpPr>
        <p:spPr>
          <a:xfrm rot="-7193807">
            <a:off x="5149466" y="2361559"/>
            <a:ext cx="350895" cy="178201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3" name="Google Shape;943;g295a1bdf63b_3_221"/>
          <p:cNvSpPr txBox="1">
            <a:spLocks noGrp="1"/>
          </p:cNvSpPr>
          <p:nvPr>
            <p:ph type="title"/>
          </p:nvPr>
        </p:nvSpPr>
        <p:spPr>
          <a:xfrm>
            <a:off x="838200" y="294801"/>
            <a:ext cx="9538200" cy="8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55554"/>
              <a:buNone/>
            </a:pPr>
            <a:r>
              <a:rPr lang="en-US">
                <a:latin typeface="Lato"/>
                <a:ea typeface="Lato"/>
                <a:cs typeface="Lato"/>
                <a:sym typeface="Lato"/>
              </a:rPr>
              <a:t>Metadata</a:t>
            </a:r>
            <a:endParaRPr>
              <a:latin typeface="Lato"/>
              <a:ea typeface="Lato"/>
              <a:cs typeface="Lato"/>
              <a:sym typeface="Lato"/>
            </a:endParaRPr>
          </a:p>
          <a:p>
            <a:pPr marL="457200" lvl="0" indent="-36576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Char char="-"/>
            </a:pPr>
            <a:r>
              <a:rPr lang="en-US" sz="2400">
                <a:solidFill>
                  <a:srgbClr val="2D3B45"/>
                </a:solidFill>
              </a:rPr>
              <a:t>Used throughout the research data life cycle</a:t>
            </a:r>
            <a:endParaRPr sz="2400"/>
          </a:p>
        </p:txBody>
      </p:sp>
      <p:sp>
        <p:nvSpPr>
          <p:cNvPr id="944" name="Google Shape;944;g295a1bdf63b_3_221"/>
          <p:cNvSpPr txBox="1"/>
          <p:nvPr/>
        </p:nvSpPr>
        <p:spPr>
          <a:xfrm>
            <a:off x="2474450" y="6272100"/>
            <a:ext cx="7039200" cy="16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Credit: </a:t>
            </a:r>
            <a:r>
              <a:rPr lang="en-US" sz="1000" b="0" i="0" u="sng" strike="noStrike" cap="none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3"/>
              </a:rPr>
              <a:t>https://nbisweden.github.io/module-metadata-dm-practices/01-what-is-the-problem/index.html</a:t>
            </a:r>
            <a:r>
              <a:rPr lang="en-US" sz="10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License: </a:t>
            </a:r>
            <a:r>
              <a:rPr lang="en-US" sz="1000" b="0" i="0" u="none" strike="noStrike" cap="none">
                <a:solidFill>
                  <a:srgbClr val="2D3B45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CC-BY 4.0</a:t>
            </a:r>
            <a:endParaRPr sz="1000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945" name="Google Shape;945;g295a1bdf63b_3_22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380575" y="1429701"/>
            <a:ext cx="7430829" cy="48423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1" name="Google Shape;951;g295a1bdf63b_3_131"/>
          <p:cNvSpPr txBox="1">
            <a:spLocks noGrp="1"/>
          </p:cNvSpPr>
          <p:nvPr>
            <p:ph type="title"/>
          </p:nvPr>
        </p:nvSpPr>
        <p:spPr>
          <a:xfrm>
            <a:off x="838200" y="294801"/>
            <a:ext cx="9538200" cy="8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55554"/>
              <a:buNone/>
            </a:pPr>
            <a:r>
              <a:rPr lang="en-US" dirty="0">
                <a:latin typeface="Lato"/>
                <a:ea typeface="Lato"/>
                <a:cs typeface="Lato"/>
                <a:sym typeface="Lato"/>
              </a:rPr>
              <a:t>Metadata</a:t>
            </a:r>
            <a:endParaRPr dirty="0">
              <a:latin typeface="Lato"/>
              <a:ea typeface="Lato"/>
              <a:cs typeface="Lato"/>
              <a:sym typeface="Lato"/>
            </a:endParaRPr>
          </a:p>
          <a:p>
            <a:pPr marL="457200" lvl="0" indent="-36576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Lato"/>
              <a:buChar char="-"/>
            </a:pPr>
            <a:r>
              <a:rPr lang="en-US" sz="2400" dirty="0">
                <a:latin typeface="Lato"/>
                <a:ea typeface="Lato"/>
                <a:cs typeface="Lato"/>
                <a:sym typeface="Lato"/>
              </a:rPr>
              <a:t>It makes life so much easier!</a:t>
            </a:r>
            <a:endParaRPr sz="2400" dirty="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952" name="Google Shape;952;g295a1bdf63b_3_13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446713" y="3299450"/>
            <a:ext cx="4352600" cy="3177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53" name="Google Shape;953;g295a1bdf63b_3_13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674050" y="1396325"/>
            <a:ext cx="3897924" cy="2039925"/>
          </a:xfrm>
          <a:prstGeom prst="rect">
            <a:avLst/>
          </a:prstGeom>
          <a:noFill/>
          <a:ln>
            <a:noFill/>
          </a:ln>
        </p:spPr>
      </p:pic>
      <p:sp>
        <p:nvSpPr>
          <p:cNvPr id="954" name="Google Shape;954;g295a1bdf63b_3_131"/>
          <p:cNvSpPr txBox="1"/>
          <p:nvPr/>
        </p:nvSpPr>
        <p:spPr>
          <a:xfrm>
            <a:off x="7560825" y="6408700"/>
            <a:ext cx="4124400" cy="22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Credit: </a:t>
            </a:r>
            <a:r>
              <a:rPr lang="en-US" sz="1000" b="0" i="0" u="sng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https://dataedo.com/blog/data-vs-metadata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License: </a:t>
            </a:r>
            <a:r>
              <a:rPr lang="en-US" sz="1000" b="0" i="0" u="none" strike="noStrike" cap="none" dirty="0">
                <a:solidFill>
                  <a:schemeClr val="dk1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Creative Commons Attribution-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NoDerivs</a:t>
            </a:r>
            <a:r>
              <a:rPr lang="en-US" sz="1000" b="0" i="0" u="none" strike="noStrike" cap="none" dirty="0">
                <a:solidFill>
                  <a:schemeClr val="dk1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 3.0 License</a:t>
            </a:r>
            <a:endParaRPr sz="1000" b="0" i="0" u="none" strike="noStrike" cap="none" dirty="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55" name="Google Shape;955;g295a1bdf63b_3_131"/>
          <p:cNvSpPr txBox="1"/>
          <p:nvPr/>
        </p:nvSpPr>
        <p:spPr>
          <a:xfrm>
            <a:off x="912000" y="1868750"/>
            <a:ext cx="5937000" cy="381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lang="en-US" sz="2100" b="0" i="0" u="none" strike="noStrike" cap="none" dirty="0">
                <a:solidFill>
                  <a:srgbClr val="2D3B45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Examples of metadata:</a:t>
            </a:r>
            <a:endParaRPr sz="2100" b="0" i="0" u="none" strike="noStrike" cap="none" dirty="0">
              <a:solidFill>
                <a:srgbClr val="2D3B45"/>
              </a:solidFill>
              <a:highlight>
                <a:srgbClr val="FFFFFF"/>
              </a:highlight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 dirty="0">
              <a:solidFill>
                <a:srgbClr val="2D3B45"/>
              </a:solidFill>
              <a:highlight>
                <a:srgbClr val="FFFFFF"/>
              </a:highlight>
              <a:latin typeface="Lato"/>
              <a:ea typeface="Lato"/>
              <a:cs typeface="Lato"/>
              <a:sym typeface="Lato"/>
            </a:endParaRPr>
          </a:p>
          <a:p>
            <a:pPr marL="457200" marR="0" lvl="0" indent="-361950" algn="l" rtl="0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Clr>
                <a:srgbClr val="2D3B45"/>
              </a:buClr>
              <a:buSzPts val="2100"/>
              <a:buFont typeface="Lato"/>
              <a:buChar char="●"/>
            </a:pPr>
            <a:r>
              <a:rPr lang="en-US" sz="2100" b="0" i="0" u="none" strike="noStrike" cap="none" dirty="0">
                <a:solidFill>
                  <a:srgbClr val="2D3B45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File types and formats of the data</a:t>
            </a:r>
            <a:endParaRPr sz="2100" b="0" i="0" u="none" strike="noStrike" cap="none" dirty="0">
              <a:solidFill>
                <a:srgbClr val="2D3B45"/>
              </a:solidFill>
              <a:highlight>
                <a:srgbClr val="FFFFFF"/>
              </a:highlight>
              <a:latin typeface="Lato"/>
              <a:ea typeface="Lato"/>
              <a:cs typeface="Lato"/>
              <a:sym typeface="Lato"/>
            </a:endParaRPr>
          </a:p>
          <a:p>
            <a:pPr marL="457200" marR="0" lvl="0" indent="-3619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D3B45"/>
              </a:buClr>
              <a:buSzPts val="2100"/>
              <a:buFont typeface="Lato"/>
              <a:buChar char="●"/>
            </a:pPr>
            <a:r>
              <a:rPr lang="en-US" sz="2100" b="0" i="0" u="none" strike="noStrike" cap="none" dirty="0">
                <a:solidFill>
                  <a:srgbClr val="2D3B45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Methodology for data collection</a:t>
            </a:r>
            <a:endParaRPr sz="2100" b="0" i="0" u="none" strike="noStrike" cap="none" dirty="0">
              <a:solidFill>
                <a:srgbClr val="2D3B45"/>
              </a:solidFill>
              <a:highlight>
                <a:srgbClr val="FFFFFF"/>
              </a:highlight>
              <a:latin typeface="Lato"/>
              <a:ea typeface="Lato"/>
              <a:cs typeface="Lato"/>
              <a:sym typeface="Lato"/>
            </a:endParaRPr>
          </a:p>
          <a:p>
            <a:pPr marL="457200" marR="0" lvl="0" indent="-3619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D3B45"/>
              </a:buClr>
              <a:buSzPts val="2100"/>
              <a:buFont typeface="Lato"/>
              <a:buChar char="●"/>
            </a:pPr>
            <a:r>
              <a:rPr lang="en-US" sz="2100" b="0" i="0" u="none" strike="noStrike" cap="none" dirty="0">
                <a:solidFill>
                  <a:srgbClr val="2D3B45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Analytical and procedural information</a:t>
            </a:r>
            <a:endParaRPr sz="2100" b="0" i="0" u="none" strike="noStrike" cap="none" dirty="0">
              <a:solidFill>
                <a:srgbClr val="2D3B45"/>
              </a:solidFill>
              <a:highlight>
                <a:srgbClr val="FFFFFF"/>
              </a:highlight>
              <a:latin typeface="Lato"/>
              <a:ea typeface="Lato"/>
              <a:cs typeface="Lato"/>
              <a:sym typeface="Lato"/>
            </a:endParaRPr>
          </a:p>
          <a:p>
            <a:pPr marL="457200" marR="0" lvl="0" indent="-3619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D3B45"/>
              </a:buClr>
              <a:buSzPts val="2100"/>
              <a:buFont typeface="Lato"/>
              <a:buChar char="●"/>
            </a:pPr>
            <a:r>
              <a:rPr lang="en-US" sz="2100" b="0" i="0" u="none" strike="noStrike" cap="none" dirty="0">
                <a:solidFill>
                  <a:srgbClr val="2D3B45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Sources of samples</a:t>
            </a:r>
            <a:endParaRPr sz="2100" b="0" i="0" u="none" strike="noStrike" cap="none" dirty="0">
              <a:solidFill>
                <a:srgbClr val="2D3B45"/>
              </a:solidFill>
              <a:highlight>
                <a:srgbClr val="FFFFFF"/>
              </a:highlight>
              <a:latin typeface="Lato"/>
              <a:ea typeface="Lato"/>
              <a:cs typeface="Lato"/>
              <a:sym typeface="Lato"/>
            </a:endParaRPr>
          </a:p>
          <a:p>
            <a:pPr marL="457200" marR="0" lvl="0" indent="-3619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D3B45"/>
              </a:buClr>
              <a:buSzPts val="2100"/>
              <a:buFont typeface="Lato"/>
              <a:buChar char="●"/>
            </a:pPr>
            <a:r>
              <a:rPr lang="en-US" sz="2100" b="0" i="0" u="none" strike="noStrike" cap="none" dirty="0">
                <a:solidFill>
                  <a:srgbClr val="2D3B45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Sample treatment</a:t>
            </a:r>
            <a:endParaRPr sz="2100" b="0" i="0" u="none" strike="noStrike" cap="none" dirty="0">
              <a:solidFill>
                <a:srgbClr val="2D3B45"/>
              </a:solidFill>
              <a:highlight>
                <a:srgbClr val="FFFFFF"/>
              </a:highlight>
              <a:latin typeface="Lato"/>
              <a:ea typeface="Lato"/>
              <a:cs typeface="Lato"/>
              <a:sym typeface="Lato"/>
            </a:endParaRPr>
          </a:p>
          <a:p>
            <a:pPr marL="457200" marR="0" lvl="0" indent="-3619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D3B45"/>
              </a:buClr>
              <a:buSzPts val="2100"/>
              <a:buFont typeface="Lato"/>
              <a:buChar char="●"/>
            </a:pPr>
            <a:r>
              <a:rPr lang="en-US" sz="2100" b="0" i="0" u="none" strike="noStrike" cap="none" dirty="0">
                <a:solidFill>
                  <a:srgbClr val="2D3B45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Geolocation(s) of samples</a:t>
            </a:r>
            <a:endParaRPr sz="2100" b="0" i="0" u="none" strike="noStrike" cap="none" dirty="0">
              <a:solidFill>
                <a:srgbClr val="2D3B45"/>
              </a:solidFill>
              <a:highlight>
                <a:srgbClr val="FFFFFF"/>
              </a:highlight>
              <a:latin typeface="Lato"/>
              <a:ea typeface="Lato"/>
              <a:cs typeface="Lato"/>
              <a:sym typeface="Lato"/>
            </a:endParaRPr>
          </a:p>
          <a:p>
            <a:pPr marL="457200" marR="0" lvl="0" indent="-3619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D3B45"/>
              </a:buClr>
              <a:buSzPts val="2100"/>
              <a:buFont typeface="Lato"/>
              <a:buChar char="●"/>
            </a:pPr>
            <a:r>
              <a:rPr lang="en-US" sz="2100" b="0" i="0" u="none" strike="noStrike" cap="none" dirty="0" err="1">
                <a:solidFill>
                  <a:srgbClr val="2D3B45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Licence</a:t>
            </a:r>
            <a:r>
              <a:rPr lang="en-US" sz="2100" b="0" i="0" u="none" strike="noStrike" cap="none" dirty="0">
                <a:solidFill>
                  <a:srgbClr val="2D3B45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 for re-use of the data</a:t>
            </a:r>
            <a:endParaRPr sz="2100" b="0" i="0" u="none" strike="noStrike" cap="none" dirty="0">
              <a:solidFill>
                <a:srgbClr val="2D3B45"/>
              </a:solidFill>
              <a:highlight>
                <a:srgbClr val="FFFFFF"/>
              </a:highlight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1" name="Google Shape;961;g29410559656_2_131"/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9538200" cy="8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en-US" sz="3600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Reproducibility crisis</a:t>
            </a:r>
            <a:endParaRPr sz="3600" dirty="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62" name="Google Shape;962;g29410559656_2_131"/>
          <p:cNvSpPr/>
          <p:nvPr/>
        </p:nvSpPr>
        <p:spPr>
          <a:xfrm>
            <a:off x="838200" y="6290149"/>
            <a:ext cx="10065000" cy="46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0" i="0" u="sng" strike="noStrike" cap="none" dirty="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Summary of the efforts to replicate the published analyses.</a:t>
            </a:r>
            <a:endParaRPr sz="1400" b="0" i="0" u="none" strike="noStrike" cap="none" dirty="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0" i="0" u="none" strike="noStrike" cap="none" dirty="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Adopted from: Ioannidis et al. Repeatability of published microarray gene expression analyses.</a:t>
            </a:r>
            <a:r>
              <a:rPr lang="en-US" sz="1400" b="0" i="0" u="none" strike="noStrike" cap="none" dirty="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n-US" sz="1000" b="0" i="1" u="none" strike="noStrike" cap="none" dirty="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Nature Genetics</a:t>
            </a:r>
            <a:r>
              <a:rPr lang="en-US" sz="1000" b="0" i="0" u="none" strike="noStrike" cap="none" dirty="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 </a:t>
            </a:r>
            <a:r>
              <a:rPr lang="en-US" sz="1000" b="1" i="0" u="none" strike="noStrike" cap="none" dirty="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41</a:t>
            </a:r>
            <a:r>
              <a:rPr lang="en-US" sz="1000" b="0" i="0" u="none" strike="noStrike" cap="none" dirty="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(2009) doi:10.1038/ng.295</a:t>
            </a:r>
            <a:endParaRPr sz="1400" b="0" i="0" u="none" strike="noStrike" cap="none" dirty="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63" name="Google Shape;963;g29410559656_2_131"/>
          <p:cNvSpPr/>
          <p:nvPr/>
        </p:nvSpPr>
        <p:spPr>
          <a:xfrm>
            <a:off x="838200" y="1327075"/>
            <a:ext cx="10866600" cy="65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800" b="1" i="0" u="none" strike="noStrike" cap="none" dirty="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Reproduction of data analyses in 18 articles on microarray-based gene expression profiling published in Nature Genetics in 2005–2006:</a:t>
            </a:r>
            <a:endParaRPr sz="1800" b="1" i="0" u="none" strike="noStrike" cap="none" dirty="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64" name="Google Shape;964;g29410559656_2_131"/>
          <p:cNvSpPr/>
          <p:nvPr/>
        </p:nvSpPr>
        <p:spPr>
          <a:xfrm flipH="1">
            <a:off x="2966642" y="2872377"/>
            <a:ext cx="2557200" cy="2709900"/>
          </a:xfrm>
          <a:prstGeom prst="pie">
            <a:avLst>
              <a:gd name="adj1" fmla="val 4741498"/>
              <a:gd name="adj2" fmla="val 16809790"/>
            </a:avLst>
          </a:prstGeom>
          <a:solidFill>
            <a:srgbClr val="D5443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5" name="Google Shape;965;g29410559656_2_131"/>
          <p:cNvSpPr/>
          <p:nvPr/>
        </p:nvSpPr>
        <p:spPr>
          <a:xfrm rot="-10167218" flipH="1">
            <a:off x="2878364" y="2878062"/>
            <a:ext cx="2463516" cy="2641392"/>
          </a:xfrm>
          <a:prstGeom prst="pie">
            <a:avLst>
              <a:gd name="adj1" fmla="val 6605399"/>
              <a:gd name="adj2" fmla="val 8939340"/>
            </a:avLst>
          </a:prstGeom>
          <a:solidFill>
            <a:srgbClr val="E36C0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6" name="Google Shape;966;g29410559656_2_131"/>
          <p:cNvSpPr/>
          <p:nvPr/>
        </p:nvSpPr>
        <p:spPr>
          <a:xfrm rot="-9934976" flipH="1">
            <a:off x="2859349" y="2886614"/>
            <a:ext cx="2441175" cy="2626063"/>
          </a:xfrm>
          <a:prstGeom prst="pie">
            <a:avLst>
              <a:gd name="adj1" fmla="val 9206437"/>
              <a:gd name="adj2" fmla="val 10271591"/>
            </a:avLst>
          </a:prstGeom>
          <a:solidFill>
            <a:srgbClr val="FABF8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7" name="Google Shape;967;g29410559656_2_131"/>
          <p:cNvSpPr/>
          <p:nvPr/>
        </p:nvSpPr>
        <p:spPr>
          <a:xfrm rot="-9937492" flipH="1">
            <a:off x="2837105" y="2894203"/>
            <a:ext cx="2521857" cy="2675748"/>
          </a:xfrm>
          <a:prstGeom prst="pie">
            <a:avLst>
              <a:gd name="adj1" fmla="val 10307428"/>
              <a:gd name="adj2" fmla="val 15029018"/>
            </a:avLst>
          </a:prstGeom>
          <a:solidFill>
            <a:srgbClr val="F8EA5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8" name="Google Shape;968;g29410559656_2_131"/>
          <p:cNvSpPr/>
          <p:nvPr/>
        </p:nvSpPr>
        <p:spPr>
          <a:xfrm rot="-10004235" flipH="1">
            <a:off x="2878253" y="2901116"/>
            <a:ext cx="2479328" cy="2677545"/>
          </a:xfrm>
          <a:prstGeom prst="pie">
            <a:avLst>
              <a:gd name="adj1" fmla="val 15012057"/>
              <a:gd name="adj2" fmla="val 16256727"/>
            </a:avLst>
          </a:prstGeom>
          <a:solidFill>
            <a:srgbClr val="F4B32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69" name="Google Shape;969;g29410559656_2_131"/>
          <p:cNvGrpSpPr/>
          <p:nvPr/>
        </p:nvGrpSpPr>
        <p:grpSpPr>
          <a:xfrm>
            <a:off x="4245242" y="2872377"/>
            <a:ext cx="5918306" cy="2710302"/>
            <a:chOff x="4999620" y="2857486"/>
            <a:chExt cx="5024456" cy="2171195"/>
          </a:xfrm>
        </p:grpSpPr>
        <p:sp>
          <p:nvSpPr>
            <p:cNvPr id="970" name="Google Shape;970;g29410559656_2_131"/>
            <p:cNvSpPr/>
            <p:nvPr/>
          </p:nvSpPr>
          <p:spPr>
            <a:xfrm flipH="1">
              <a:off x="6474364" y="3132590"/>
              <a:ext cx="1621200" cy="1621200"/>
            </a:xfrm>
            <a:prstGeom prst="pie">
              <a:avLst>
                <a:gd name="adj1" fmla="val 15750527"/>
                <a:gd name="adj2" fmla="val 4791207"/>
              </a:avLst>
            </a:prstGeom>
            <a:solidFill>
              <a:srgbClr val="F8967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1" name="Google Shape;971;g29410559656_2_131"/>
            <p:cNvSpPr/>
            <p:nvPr/>
          </p:nvSpPr>
          <p:spPr>
            <a:xfrm flipH="1">
              <a:off x="6488312" y="3130699"/>
              <a:ext cx="1621200" cy="1621200"/>
            </a:xfrm>
            <a:prstGeom prst="pie">
              <a:avLst>
                <a:gd name="adj1" fmla="val 13524087"/>
                <a:gd name="adj2" fmla="val 15757844"/>
              </a:avLst>
            </a:prstGeom>
            <a:solidFill>
              <a:srgbClr val="D56B3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2" name="Google Shape;972;g29410559656_2_131"/>
            <p:cNvSpPr/>
            <p:nvPr/>
          </p:nvSpPr>
          <p:spPr>
            <a:xfrm flipH="1">
              <a:off x="6494751" y="3140179"/>
              <a:ext cx="1621200" cy="1621200"/>
            </a:xfrm>
            <a:prstGeom prst="pie">
              <a:avLst>
                <a:gd name="adj1" fmla="val 8931133"/>
                <a:gd name="adj2" fmla="val 13508631"/>
              </a:avLst>
            </a:prstGeom>
            <a:solidFill>
              <a:srgbClr val="C00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3" name="Google Shape;973;g29410559656_2_131"/>
            <p:cNvSpPr/>
            <p:nvPr/>
          </p:nvSpPr>
          <p:spPr>
            <a:xfrm flipH="1">
              <a:off x="6481816" y="3149251"/>
              <a:ext cx="1621200" cy="1621200"/>
            </a:xfrm>
            <a:prstGeom prst="pie">
              <a:avLst>
                <a:gd name="adj1" fmla="val 4827153"/>
                <a:gd name="adj2" fmla="val 8945393"/>
              </a:avLst>
            </a:prstGeom>
            <a:solidFill>
              <a:srgbClr val="E33D7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974" name="Google Shape;974;g29410559656_2_131"/>
            <p:cNvCxnSpPr>
              <a:stCxn id="964" idx="3"/>
              <a:endCxn id="970" idx="3"/>
            </p:cNvCxnSpPr>
            <p:nvPr/>
          </p:nvCxnSpPr>
          <p:spPr>
            <a:xfrm>
              <a:off x="4999620" y="2857486"/>
              <a:ext cx="2285400" cy="275100"/>
            </a:xfrm>
            <a:prstGeom prst="straightConnector1">
              <a:avLst/>
            </a:prstGeom>
            <a:noFill/>
            <a:ln w="9525" cap="flat" cmpd="sng">
              <a:solidFill>
                <a:srgbClr val="D5443A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975" name="Google Shape;975;g29410559656_2_131"/>
            <p:cNvCxnSpPr/>
            <p:nvPr/>
          </p:nvCxnSpPr>
          <p:spPr>
            <a:xfrm rot="10800000" flipH="1">
              <a:off x="5047867" y="4743381"/>
              <a:ext cx="2128500" cy="285300"/>
            </a:xfrm>
            <a:prstGeom prst="straightConnector1">
              <a:avLst/>
            </a:prstGeom>
            <a:noFill/>
            <a:ln w="9525" cap="flat" cmpd="sng">
              <a:solidFill>
                <a:srgbClr val="D5443A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976" name="Google Shape;976;g29410559656_2_131"/>
            <p:cNvSpPr txBox="1"/>
            <p:nvPr/>
          </p:nvSpPr>
          <p:spPr>
            <a:xfrm>
              <a:off x="6491046" y="3617135"/>
              <a:ext cx="848400" cy="461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en-US" sz="1500" b="1" i="0" u="none" strike="noStrike" cap="none" dirty="0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rPr>
                <a:t>Data not available</a:t>
              </a:r>
              <a:endParaRPr sz="1500" b="1" i="0" u="none" strike="noStrike" cap="none" dirty="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77" name="Google Shape;977;g29410559656_2_131"/>
            <p:cNvSpPr txBox="1"/>
            <p:nvPr/>
          </p:nvSpPr>
          <p:spPr>
            <a:xfrm>
              <a:off x="7656176" y="3006968"/>
              <a:ext cx="2367900" cy="27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en-US" sz="1400" b="0" i="0" u="none" strike="noStrike" cap="none" dirty="0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rPr>
                <a:t>Software is not available</a:t>
              </a:r>
              <a:endParaRPr sz="1400" b="0" i="0" u="none" strike="noStrike" cap="none" dirty="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78" name="Google Shape;978;g29410559656_2_131"/>
            <p:cNvSpPr txBox="1"/>
            <p:nvPr/>
          </p:nvSpPr>
          <p:spPr>
            <a:xfrm>
              <a:off x="7990797" y="3787285"/>
              <a:ext cx="1764300" cy="27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en-US" sz="1400" b="0" i="0" u="none" strike="noStrike" cap="none" dirty="0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rPr>
                <a:t>Methods are unclear</a:t>
              </a:r>
              <a:endParaRPr sz="1400" b="0" i="0" u="none" strike="noStrike" cap="none" dirty="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79" name="Google Shape;979;g29410559656_2_131"/>
            <p:cNvSpPr txBox="1"/>
            <p:nvPr/>
          </p:nvSpPr>
          <p:spPr>
            <a:xfrm>
              <a:off x="7614169" y="4641823"/>
              <a:ext cx="1764300" cy="27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en-US" sz="14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rPr>
                <a:t>Different results</a:t>
              </a:r>
              <a:endParaRPr sz="14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  <p:sp>
        <p:nvSpPr>
          <p:cNvPr id="980" name="Google Shape;980;g29410559656_2_131"/>
          <p:cNvSpPr txBox="1"/>
          <p:nvPr/>
        </p:nvSpPr>
        <p:spPr>
          <a:xfrm>
            <a:off x="4144578" y="3926602"/>
            <a:ext cx="1427700" cy="57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600" b="1" i="0" u="none" strike="noStrike" cap="none" dirty="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Cannot reproduce…</a:t>
            </a:r>
            <a:endParaRPr sz="1800" b="0" i="0" u="none" strike="noStrike" cap="none" dirty="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81" name="Google Shape;981;g29410559656_2_131"/>
          <p:cNvSpPr txBox="1"/>
          <p:nvPr/>
        </p:nvSpPr>
        <p:spPr>
          <a:xfrm>
            <a:off x="883700" y="2324550"/>
            <a:ext cx="1752600" cy="34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600" b="1" i="0" u="none" strike="noStrike" cap="none" dirty="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Can reproduce…</a:t>
            </a:r>
            <a:endParaRPr sz="1600" b="1" i="0" u="none" strike="noStrike" cap="none" dirty="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82" name="Google Shape;982;g29410559656_2_131"/>
          <p:cNvSpPr txBox="1"/>
          <p:nvPr/>
        </p:nvSpPr>
        <p:spPr>
          <a:xfrm>
            <a:off x="2077175" y="2754300"/>
            <a:ext cx="1535700" cy="34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400" b="0" i="0" u="none" strike="noStrike" cap="none" dirty="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…in principle</a:t>
            </a:r>
            <a:endParaRPr sz="1400" b="0" i="0" u="none" strike="noStrike" cap="none" dirty="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83" name="Google Shape;983;g29410559656_2_131"/>
          <p:cNvSpPr txBox="1"/>
          <p:nvPr/>
        </p:nvSpPr>
        <p:spPr>
          <a:xfrm>
            <a:off x="727925" y="3281675"/>
            <a:ext cx="2355900" cy="34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…with some discrepancies</a:t>
            </a:r>
            <a:endParaRPr sz="1400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84" name="Google Shape;984;g29410559656_2_131"/>
          <p:cNvSpPr txBox="1"/>
          <p:nvPr/>
        </p:nvSpPr>
        <p:spPr>
          <a:xfrm>
            <a:off x="727925" y="4364553"/>
            <a:ext cx="2129700" cy="51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400" b="0" i="0" u="none" strike="noStrike" cap="none" dirty="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…from processed data with some discrepancies</a:t>
            </a:r>
            <a:endParaRPr sz="1400" b="0" i="0" u="none" strike="noStrike" cap="none" dirty="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85" name="Google Shape;985;g29410559656_2_131"/>
          <p:cNvSpPr txBox="1"/>
          <p:nvPr/>
        </p:nvSpPr>
        <p:spPr>
          <a:xfrm>
            <a:off x="577000" y="5445425"/>
            <a:ext cx="3178200" cy="38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400" b="0" i="0" u="none" strike="noStrike" cap="none" dirty="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…partially with some discrepancies</a:t>
            </a:r>
            <a:endParaRPr sz="1400" b="0" i="0" u="none" strike="noStrike" cap="none" dirty="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1" name="Google Shape;991;g29410559656_2_170"/>
          <p:cNvSpPr txBox="1">
            <a:spLocks noGrp="1"/>
          </p:cNvSpPr>
          <p:nvPr>
            <p:ph type="title"/>
          </p:nvPr>
        </p:nvSpPr>
        <p:spPr>
          <a:xfrm>
            <a:off x="838200" y="315676"/>
            <a:ext cx="9538200" cy="8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55554"/>
              <a:buNone/>
            </a:pPr>
            <a:r>
              <a:rPr lang="en-US" sz="3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How to organi</a:t>
            </a:r>
            <a:r>
              <a:rPr lang="en-US">
                <a:solidFill>
                  <a:schemeClr val="dk1"/>
                </a:solidFill>
              </a:rPr>
              <a:t>z</a:t>
            </a:r>
            <a:r>
              <a:rPr lang="en-US" sz="3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e your data</a:t>
            </a:r>
            <a:endParaRPr sz="36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lvl="0" indent="-36576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Lato"/>
              <a:buChar char="-"/>
            </a:pPr>
            <a:r>
              <a:rPr lang="en-US" sz="2400">
                <a:latin typeface="Lato"/>
                <a:ea typeface="Lato"/>
                <a:cs typeface="Lato"/>
                <a:sym typeface="Lato"/>
              </a:rPr>
              <a:t>Keep a structured directory environment</a:t>
            </a:r>
            <a:endParaRPr sz="24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992" name="Google Shape;992;g29410559656_2_170"/>
          <p:cNvPicPr preferRelativeResize="0"/>
          <p:nvPr/>
        </p:nvPicPr>
        <p:blipFill rotWithShape="1">
          <a:blip r:embed="rId3">
            <a:alphaModFix/>
          </a:blip>
          <a:srcRect t="1176"/>
          <a:stretch/>
        </p:blipFill>
        <p:spPr>
          <a:xfrm>
            <a:off x="1009975" y="1846575"/>
            <a:ext cx="2709975" cy="4154325"/>
          </a:xfrm>
          <a:prstGeom prst="rect">
            <a:avLst/>
          </a:prstGeom>
          <a:noFill/>
          <a:ln>
            <a:noFill/>
          </a:ln>
        </p:spPr>
      </p:pic>
      <p:sp>
        <p:nvSpPr>
          <p:cNvPr id="993" name="Google Shape;993;g29410559656_2_170"/>
          <p:cNvSpPr/>
          <p:nvPr/>
        </p:nvSpPr>
        <p:spPr>
          <a:xfrm>
            <a:off x="3873647" y="2069884"/>
            <a:ext cx="6611100" cy="25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18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Raw and primary data, essentially all input files, </a:t>
            </a:r>
            <a:r>
              <a:rPr lang="en-US"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never</a:t>
            </a:r>
            <a:r>
              <a:rPr lang="en-US" sz="18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edit!</a:t>
            </a:r>
            <a:endParaRPr sz="1800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94" name="Google Shape;994;g29410559656_2_170"/>
          <p:cNvSpPr/>
          <p:nvPr/>
        </p:nvSpPr>
        <p:spPr>
          <a:xfrm>
            <a:off x="3873647" y="1797225"/>
            <a:ext cx="6611100" cy="25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18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All code needed to go from input files to final results</a:t>
            </a:r>
            <a:endParaRPr sz="1800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95" name="Google Shape;995;g29410559656_2_170"/>
          <p:cNvSpPr/>
          <p:nvPr/>
        </p:nvSpPr>
        <p:spPr>
          <a:xfrm>
            <a:off x="3873647" y="3325308"/>
            <a:ext cx="3635400" cy="25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18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Documentation for the study </a:t>
            </a:r>
            <a:endParaRPr sz="1800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96" name="Google Shape;996;g29410559656_2_170"/>
          <p:cNvSpPr/>
          <p:nvPr/>
        </p:nvSpPr>
        <p:spPr>
          <a:xfrm>
            <a:off x="3873647" y="3583544"/>
            <a:ext cx="6557400" cy="25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1800" b="0" i="0" u="none" strike="noStrike" cap="none" dirty="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Output files from different analysis steps, </a:t>
            </a:r>
            <a:r>
              <a:rPr lang="en-US" sz="1800" b="0" i="1" u="none" strike="noStrike" cap="none" dirty="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can be deleted</a:t>
            </a:r>
            <a:endParaRPr sz="1800" b="0" i="1" u="none" strike="noStrike" cap="none" dirty="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97" name="Google Shape;997;g29410559656_2_170"/>
          <p:cNvSpPr/>
          <p:nvPr/>
        </p:nvSpPr>
        <p:spPr>
          <a:xfrm>
            <a:off x="3873647" y="3840151"/>
            <a:ext cx="4314000" cy="25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18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Logs from the different analysis steps</a:t>
            </a:r>
            <a:endParaRPr sz="1800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98" name="Google Shape;998;g29410559656_2_170"/>
          <p:cNvSpPr/>
          <p:nvPr/>
        </p:nvSpPr>
        <p:spPr>
          <a:xfrm>
            <a:off x="3873649" y="4314873"/>
            <a:ext cx="5088600" cy="25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18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Output from workflows and analyses</a:t>
            </a:r>
            <a:endParaRPr sz="1800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99" name="Google Shape;999;g29410559656_2_170"/>
          <p:cNvSpPr/>
          <p:nvPr/>
        </p:nvSpPr>
        <p:spPr>
          <a:xfrm>
            <a:off x="3873647" y="5568825"/>
            <a:ext cx="5391600" cy="25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18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Temporary files that can be safely </a:t>
            </a:r>
            <a:r>
              <a:rPr lang="en-US" sz="1800" b="0" i="1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deleted or lost</a:t>
            </a:r>
            <a:endParaRPr sz="1800" b="0" i="1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00" name="Google Shape;1000;g29410559656_2_170"/>
          <p:cNvSpPr/>
          <p:nvPr/>
        </p:nvSpPr>
        <p:spPr>
          <a:xfrm>
            <a:off x="954571" y="6035002"/>
            <a:ext cx="7015200" cy="36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25"/>
              <a:buFont typeface="Arial"/>
              <a:buNone/>
            </a:pPr>
            <a:r>
              <a:rPr lang="en-US" sz="825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Noble WS (2009) A Quick Guide to Organizing Computational Biology Projects. PLoS Comput Biol 5(7): e1000424. </a:t>
            </a:r>
            <a:endParaRPr sz="825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25"/>
              <a:buFont typeface="Arial"/>
              <a:buNone/>
            </a:pPr>
            <a:r>
              <a:rPr lang="en-US" sz="825" b="0" i="0" u="none" strike="noStrike" cap="none">
                <a:solidFill>
                  <a:srgbClr val="0260BF"/>
                </a:solidFill>
                <a:latin typeface="Lato"/>
                <a:ea typeface="Lato"/>
                <a:cs typeface="Lato"/>
                <a:sym typeface="Lato"/>
              </a:rPr>
              <a:t>http://journals.plos.org/ploscompbiol/article?id=info:doi/10.1371/journal.pcbi.1000424 </a:t>
            </a:r>
            <a:endParaRPr sz="825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01" name="Google Shape;1001;g29410559656_2_170"/>
          <p:cNvSpPr/>
          <p:nvPr/>
        </p:nvSpPr>
        <p:spPr>
          <a:xfrm>
            <a:off x="1009975" y="1846575"/>
            <a:ext cx="2709900" cy="258000"/>
          </a:xfrm>
          <a:prstGeom prst="rect">
            <a:avLst/>
          </a:prstGeom>
          <a:noFill/>
          <a:ln w="38100" cap="flat" cmpd="sng">
            <a:solidFill>
              <a:srgbClr val="6AA8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02" name="Google Shape;1002;g29410559656_2_170"/>
          <p:cNvSpPr/>
          <p:nvPr/>
        </p:nvSpPr>
        <p:spPr>
          <a:xfrm>
            <a:off x="1009975" y="2104575"/>
            <a:ext cx="2709900" cy="1220700"/>
          </a:xfrm>
          <a:prstGeom prst="rect">
            <a:avLst/>
          </a:prstGeom>
          <a:noFill/>
          <a:ln w="38100" cap="flat" cmpd="sng">
            <a:solidFill>
              <a:srgbClr val="6AA8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03" name="Google Shape;1003;g29410559656_2_170"/>
          <p:cNvSpPr/>
          <p:nvPr/>
        </p:nvSpPr>
        <p:spPr>
          <a:xfrm>
            <a:off x="1009975" y="4350525"/>
            <a:ext cx="2709900" cy="1220700"/>
          </a:xfrm>
          <a:prstGeom prst="rect">
            <a:avLst/>
          </a:prstGeom>
          <a:noFill/>
          <a:ln w="38100" cap="flat" cmpd="sng">
            <a:solidFill>
              <a:srgbClr val="6AA8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9" name="Google Shape;1009;g29410559656_2_217"/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9538200" cy="8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55554"/>
              <a:buNone/>
            </a:pPr>
            <a:r>
              <a:rPr lang="en-US" sz="3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How to organi</a:t>
            </a:r>
            <a:r>
              <a:rPr lang="en-US">
                <a:solidFill>
                  <a:schemeClr val="dk1"/>
                </a:solidFill>
              </a:rPr>
              <a:t>z</a:t>
            </a:r>
            <a:r>
              <a:rPr lang="en-US" sz="3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e your data</a:t>
            </a:r>
            <a:endParaRPr sz="36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lvl="0" indent="-36576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Lato"/>
              <a:buChar char="-"/>
            </a:pPr>
            <a:r>
              <a:rPr lang="en-US" sz="2400">
                <a:latin typeface="Lato"/>
                <a:ea typeface="Lato"/>
                <a:cs typeface="Lato"/>
                <a:sym typeface="Lato"/>
              </a:rPr>
              <a:t>Name your files wisely</a:t>
            </a:r>
            <a:endParaRPr sz="24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10" name="Google Shape;1010;g29410559656_2_217"/>
          <p:cNvSpPr txBox="1"/>
          <p:nvPr/>
        </p:nvSpPr>
        <p:spPr>
          <a:xfrm>
            <a:off x="1193524" y="4071720"/>
            <a:ext cx="4785900" cy="181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US" sz="1400" b="0" i="0" u="none" strike="noStrike" cap="none" dirty="0">
                <a:solidFill>
                  <a:srgbClr val="0000FF"/>
                </a:solidFill>
                <a:latin typeface="Lato"/>
                <a:ea typeface="Lato"/>
                <a:cs typeface="Lato"/>
                <a:sym typeface="Lato"/>
              </a:rPr>
              <a:t>LD_phyA_off_t04_2020-08-12_norm.xlsx</a:t>
            </a:r>
            <a:endParaRPr sz="1400" b="0" i="0" u="none" strike="noStrike" cap="none" dirty="0">
              <a:solidFill>
                <a:srgbClr val="0000FF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br>
              <a:rPr lang="en-US" sz="1400" b="0" i="0" u="none" strike="noStrike" cap="none" dirty="0">
                <a:solidFill>
                  <a:srgbClr val="D4D4D4"/>
                </a:solidFill>
                <a:latin typeface="Lato"/>
                <a:ea typeface="Lato"/>
                <a:cs typeface="Lato"/>
                <a:sym typeface="Lato"/>
              </a:rPr>
            </a:br>
            <a:r>
              <a:rPr lang="en-US" sz="1400" b="0" i="0" u="none" strike="noStrike" cap="none" dirty="0">
                <a:solidFill>
                  <a:srgbClr val="0000FF"/>
                </a:solidFill>
                <a:latin typeface="Lato"/>
                <a:ea typeface="Lato"/>
                <a:cs typeface="Lato"/>
                <a:sym typeface="Lato"/>
              </a:rPr>
              <a:t>LD</a:t>
            </a:r>
            <a:r>
              <a:rPr lang="en-US" sz="1400" b="0" i="0" u="none" strike="noStrike" cap="none" dirty="0">
                <a:solidFill>
                  <a:srgbClr val="D4D4D4"/>
                </a:solidFill>
                <a:latin typeface="Lato"/>
                <a:ea typeface="Lato"/>
                <a:cs typeface="Lato"/>
                <a:sym typeface="Lato"/>
              </a:rPr>
              <a:t> 			</a:t>
            </a:r>
            <a:r>
              <a:rPr lang="en-US" sz="1400" b="0" i="0" u="none" strike="noStrike" cap="none" dirty="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-   Long day sampling, of the</a:t>
            </a:r>
            <a:endParaRPr sz="1400" b="0" i="0" u="none" strike="noStrike" cap="none" dirty="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US" sz="1400" b="0" i="0" u="none" strike="noStrike" cap="none" dirty="0" err="1">
                <a:solidFill>
                  <a:srgbClr val="0000FF"/>
                </a:solidFill>
                <a:latin typeface="Lato"/>
                <a:ea typeface="Lato"/>
                <a:cs typeface="Lato"/>
                <a:sym typeface="Lato"/>
              </a:rPr>
              <a:t>phyA</a:t>
            </a:r>
            <a:r>
              <a:rPr lang="en-US" sz="1400" b="0" i="0" u="none" strike="noStrike" cap="none" dirty="0">
                <a:solidFill>
                  <a:srgbClr val="D4D4D4"/>
                </a:solidFill>
                <a:latin typeface="Lato"/>
                <a:ea typeface="Lato"/>
                <a:cs typeface="Lato"/>
                <a:sym typeface="Lato"/>
              </a:rPr>
              <a:t> 			</a:t>
            </a:r>
            <a:r>
              <a:rPr lang="en-US" sz="1400" b="0" i="0" u="none" strike="noStrike" cap="none" dirty="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-   Phytochrome A genotype, in a </a:t>
            </a:r>
            <a:endParaRPr sz="1400" b="0" i="0" u="none" strike="noStrike" cap="none" dirty="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US" sz="1400" b="0" i="0" u="none" strike="noStrike" cap="none" dirty="0">
                <a:solidFill>
                  <a:srgbClr val="0000FF"/>
                </a:solidFill>
                <a:latin typeface="Lato"/>
                <a:ea typeface="Lato"/>
                <a:cs typeface="Lato"/>
                <a:sym typeface="Lato"/>
              </a:rPr>
              <a:t>off</a:t>
            </a:r>
            <a:r>
              <a:rPr lang="en-US" sz="1400" b="0" i="0" u="none" strike="noStrike" cap="none" dirty="0">
                <a:solidFill>
                  <a:srgbClr val="D4D4D4"/>
                </a:solidFill>
                <a:latin typeface="Lato"/>
                <a:ea typeface="Lato"/>
                <a:cs typeface="Lato"/>
                <a:sym typeface="Lato"/>
              </a:rPr>
              <a:t>			</a:t>
            </a:r>
            <a:r>
              <a:rPr lang="en-US" sz="1400" b="0" i="0" u="none" strike="noStrike" cap="none" dirty="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-   Medium without sucrose, at</a:t>
            </a:r>
            <a:endParaRPr sz="1400" b="0" i="0" u="none" strike="noStrike" cap="none" dirty="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US" sz="1400" b="0" i="0" u="none" strike="noStrike" cap="none" dirty="0">
                <a:solidFill>
                  <a:srgbClr val="0000FF"/>
                </a:solidFill>
                <a:latin typeface="Lato"/>
                <a:ea typeface="Lato"/>
                <a:cs typeface="Lato"/>
                <a:sym typeface="Lato"/>
              </a:rPr>
              <a:t>t04 </a:t>
            </a:r>
            <a:r>
              <a:rPr lang="en-US" sz="1400" b="0" i="0" u="none" strike="noStrike" cap="none" dirty="0">
                <a:solidFill>
                  <a:srgbClr val="D4D4D4"/>
                </a:solidFill>
                <a:latin typeface="Lato"/>
                <a:ea typeface="Lato"/>
                <a:cs typeface="Lato"/>
                <a:sym typeface="Lato"/>
              </a:rPr>
              <a:t>			</a:t>
            </a:r>
            <a:r>
              <a:rPr lang="en-US" sz="1400" b="0" i="0" u="none" strike="noStrike" cap="none" dirty="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-   Time point 4,</a:t>
            </a:r>
            <a:endParaRPr sz="1400" b="0" i="0" u="none" strike="noStrike" cap="none" dirty="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US" sz="1400" b="0" i="0" u="none" strike="noStrike" cap="none" dirty="0">
                <a:solidFill>
                  <a:srgbClr val="0000FF"/>
                </a:solidFill>
                <a:latin typeface="Lato"/>
                <a:ea typeface="Lato"/>
                <a:cs typeface="Lato"/>
                <a:sym typeface="Lato"/>
              </a:rPr>
              <a:t>2020-08-12 </a:t>
            </a:r>
            <a:r>
              <a:rPr lang="en-US" sz="1400" b="0" i="0" u="none" strike="noStrike" cap="none" dirty="0">
                <a:solidFill>
                  <a:srgbClr val="D4D4D4"/>
                </a:solidFill>
                <a:latin typeface="Lato"/>
                <a:ea typeface="Lato"/>
                <a:cs typeface="Lato"/>
                <a:sym typeface="Lato"/>
              </a:rPr>
              <a:t>	</a:t>
            </a:r>
            <a:r>
              <a:rPr lang="en-US" sz="1400" b="0" i="0" u="none" strike="noStrike" cap="none" dirty="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-   Sampled on Aug 12th, 2020, with</a:t>
            </a:r>
            <a:endParaRPr sz="1400" b="0" i="0" u="none" strike="noStrike" cap="none" dirty="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US" sz="1400" b="0" i="0" u="none" strike="noStrike" cap="none" dirty="0">
                <a:solidFill>
                  <a:srgbClr val="0000FF"/>
                </a:solidFill>
                <a:latin typeface="Lato"/>
                <a:ea typeface="Lato"/>
                <a:cs typeface="Lato"/>
                <a:sym typeface="Lato"/>
              </a:rPr>
              <a:t>norm </a:t>
            </a:r>
            <a:r>
              <a:rPr lang="en-US" sz="1400" b="0" i="0" u="none" strike="noStrike" cap="none" dirty="0">
                <a:solidFill>
                  <a:srgbClr val="D4D4D4"/>
                </a:solidFill>
                <a:latin typeface="Lato"/>
                <a:ea typeface="Lato"/>
                <a:cs typeface="Lato"/>
                <a:sym typeface="Lato"/>
              </a:rPr>
              <a:t>			</a:t>
            </a:r>
            <a:r>
              <a:rPr lang="en-US" sz="1400" b="0" i="0" u="none" strike="noStrike" cap="none" dirty="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-   </a:t>
            </a:r>
            <a:r>
              <a:rPr lang="en-US" sz="1400" b="0" i="0" u="none" strike="noStrike" cap="none" dirty="0" err="1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Normalised</a:t>
            </a:r>
            <a:r>
              <a:rPr lang="en-US" sz="1400" b="0" i="0" u="none" strike="noStrike" cap="none" dirty="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data</a:t>
            </a:r>
            <a:endParaRPr sz="1400" b="0" i="0" u="none" strike="noStrike" cap="none" dirty="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11" name="Google Shape;1011;g29410559656_2_217"/>
          <p:cNvSpPr txBox="1"/>
          <p:nvPr/>
        </p:nvSpPr>
        <p:spPr>
          <a:xfrm>
            <a:off x="636400" y="1396750"/>
            <a:ext cx="6662700" cy="2730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●"/>
            </a:pPr>
            <a:r>
              <a:rPr lang="en-US" sz="1800" b="1" i="0" u="none" strike="noStrike" cap="none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Consistent </a:t>
            </a:r>
            <a:r>
              <a:rPr lang="en-US" sz="1800" b="0" i="0" u="none" strike="noStrike" cap="none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and </a:t>
            </a:r>
            <a:r>
              <a:rPr lang="en-US" sz="1800" b="1" i="0" u="none" strike="noStrike" cap="none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meaningful</a:t>
            </a:r>
            <a:r>
              <a:rPr lang="en-US" sz="1800" b="0" i="0" u="none" strike="noStrike" cap="none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to yourself and collaborators</a:t>
            </a:r>
            <a:endParaRPr sz="1800" b="0" i="0" u="none" strike="noStrike" cap="none" dirty="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marR="0" lvl="0" indent="-3429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●"/>
            </a:pPr>
            <a:r>
              <a:rPr lang="en-US" sz="1800" b="0" i="0" u="none" strike="noStrike" cap="none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Allow for </a:t>
            </a:r>
            <a:r>
              <a:rPr lang="en-US" sz="1800" b="1" i="0" u="none" strike="noStrike" cap="none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easy tracking/searching</a:t>
            </a:r>
            <a:r>
              <a:rPr lang="en-US" sz="1800" b="0" i="0" u="none" strike="noStrike" cap="none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and be somewhat descriptive of content </a:t>
            </a:r>
            <a:endParaRPr sz="1800" b="0" i="0" u="none" strike="noStrike" cap="none" dirty="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marR="0" lvl="0" indent="-3429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●"/>
            </a:pPr>
            <a:r>
              <a:rPr lang="en-US" sz="1800" b="0" i="0" u="none" strike="noStrike" cap="none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Make names </a:t>
            </a:r>
            <a:r>
              <a:rPr lang="en-US" sz="1800" b="1" i="0" u="none" strike="noStrike" cap="none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human readable</a:t>
            </a:r>
            <a:r>
              <a:rPr lang="en-US" sz="1800" b="0" i="0" u="none" strike="noStrike" cap="none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– name describes content of file</a:t>
            </a:r>
            <a:endParaRPr sz="1800" b="0" i="0" u="none" strike="noStrike" cap="none" dirty="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marR="0" lvl="0" indent="-342900" algn="l" rtl="0">
              <a:lnSpc>
                <a:spcPct val="115000"/>
              </a:lnSpc>
              <a:spcBef>
                <a:spcPts val="700"/>
              </a:spcBef>
              <a:spcAft>
                <a:spcPts val="700"/>
              </a:spcAft>
              <a:buClr>
                <a:schemeClr val="dk1"/>
              </a:buClr>
              <a:buSzPts val="1800"/>
              <a:buFont typeface="Arial"/>
              <a:buChar char="●"/>
            </a:pPr>
            <a:r>
              <a:rPr lang="en-US" sz="1800" b="0" i="0" u="none" strike="noStrike" cap="none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Make names </a:t>
            </a:r>
            <a:r>
              <a:rPr lang="en-US" sz="1800" b="1" i="0" u="none" strike="noStrike" cap="none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machine readable</a:t>
            </a:r>
            <a:r>
              <a:rPr lang="en-US" sz="1800" b="0" i="0" u="none" strike="noStrike" cap="none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– Avoid dots, commas and special characters (e.g. ~ ! @ # $ % ^ &amp; * ( ) ` ; &lt; &gt; ? , [ ] { } ‘ “)</a:t>
            </a:r>
            <a:endParaRPr sz="1800" b="0" i="0" u="none" strike="noStrike" cap="none" dirty="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012" name="Google Shape;1012;g29410559656_2_217"/>
          <p:cNvPicPr preferRelativeResize="0"/>
          <p:nvPr/>
        </p:nvPicPr>
        <p:blipFill rotWithShape="1">
          <a:blip r:embed="rId3">
            <a:alphaModFix/>
          </a:blip>
          <a:srcRect l="10329" t="10043" b="5552"/>
          <a:stretch/>
        </p:blipFill>
        <p:spPr>
          <a:xfrm>
            <a:off x="7410275" y="1360075"/>
            <a:ext cx="4241174" cy="3745425"/>
          </a:xfrm>
          <a:prstGeom prst="rect">
            <a:avLst/>
          </a:prstGeom>
          <a:noFill/>
          <a:ln>
            <a:noFill/>
          </a:ln>
        </p:spPr>
      </p:pic>
      <p:sp>
        <p:nvSpPr>
          <p:cNvPr id="1013" name="Google Shape;1013;g29410559656_2_217"/>
          <p:cNvSpPr txBox="1"/>
          <p:nvPr/>
        </p:nvSpPr>
        <p:spPr>
          <a:xfrm>
            <a:off x="7299100" y="5105500"/>
            <a:ext cx="3934800" cy="30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en-US"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Credit: https://twitter.com/nathanwpyle/status/1108902487203958784</a:t>
            </a:r>
            <a:endParaRPr sz="9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4" name="Google Shape;1014;g29410559656_2_217"/>
          <p:cNvSpPr txBox="1"/>
          <p:nvPr/>
        </p:nvSpPr>
        <p:spPr>
          <a:xfrm>
            <a:off x="7299100" y="5635170"/>
            <a:ext cx="5254500" cy="50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700"/>
              </a:spcAft>
              <a:buClr>
                <a:schemeClr val="dk1"/>
              </a:buClr>
              <a:buSzPts val="1800"/>
              <a:buFont typeface="Arial"/>
              <a:buChar char="●"/>
            </a:pPr>
            <a:r>
              <a:rPr lang="en-US" sz="1800" b="0" i="0" u="none" strike="noStrike" cap="none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Explain in </a:t>
            </a:r>
            <a:r>
              <a:rPr lang="en-US" sz="1800" b="1" i="0" u="none" strike="noStrike" cap="none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README</a:t>
            </a:r>
            <a:r>
              <a:rPr lang="en-US" sz="1800" b="0" i="0" u="none" strike="noStrike" cap="none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file!</a:t>
            </a:r>
            <a:endParaRPr sz="1400" b="0" i="0" u="none" strike="noStrike" cap="none" dirty="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Google Shape;439;g296f5c4430d_0_8"/>
          <p:cNvSpPr txBox="1">
            <a:spLocks noGrp="1"/>
          </p:cNvSpPr>
          <p:nvPr>
            <p:ph type="title"/>
          </p:nvPr>
        </p:nvSpPr>
        <p:spPr>
          <a:xfrm>
            <a:off x="822575" y="287025"/>
            <a:ext cx="10281000" cy="8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 sz="3600" dirty="0">
                <a:latin typeface="Lato"/>
                <a:ea typeface="Lato"/>
                <a:cs typeface="Lato"/>
                <a:sym typeface="Lato"/>
              </a:rPr>
              <a:t>RDM Guidelines</a:t>
            </a:r>
            <a:endParaRPr sz="3600" dirty="0">
              <a:latin typeface="Lato"/>
              <a:ea typeface="Lato"/>
              <a:cs typeface="Lato"/>
              <a:sym typeface="Lato"/>
            </a:endParaRPr>
          </a:p>
          <a:p>
            <a:pPr marL="457200" lvl="0" indent="-368300" algn="l" rtl="0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  <a:buSzPts val="2200"/>
              <a:buFont typeface="Lato"/>
              <a:buChar char="-"/>
            </a:pPr>
            <a:r>
              <a:rPr lang="en-US" sz="2200" dirty="0">
                <a:latin typeface="Lato"/>
                <a:ea typeface="Lato"/>
                <a:cs typeface="Lato"/>
                <a:sym typeface="Lato"/>
              </a:rPr>
              <a:t>Knowledge hub for management of life science research data in Sweden</a:t>
            </a:r>
            <a:endParaRPr sz="2200" dirty="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40" name="Google Shape;440;g296f5c4430d_0_8"/>
          <p:cNvSpPr txBox="1"/>
          <p:nvPr/>
        </p:nvSpPr>
        <p:spPr>
          <a:xfrm>
            <a:off x="880350" y="1398400"/>
            <a:ext cx="5727300" cy="198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marR="0" lvl="0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●"/>
            </a:pPr>
            <a:r>
              <a:rPr lang="en-US" sz="2000" b="1" i="0" u="none" strike="noStrike" cap="none" dirty="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Web portal</a:t>
            </a:r>
            <a:r>
              <a:rPr lang="en-US" sz="2000" b="0" i="0" u="none" strike="noStrike" cap="none" dirty="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with </a:t>
            </a:r>
            <a:r>
              <a:rPr lang="en-US" sz="2000" b="1" i="0" u="none" strike="noStrike" cap="none" dirty="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good examples</a:t>
            </a:r>
            <a:r>
              <a:rPr lang="en-US" sz="2000" b="0" i="0" u="none" strike="noStrike" cap="none" dirty="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on how to adhere to the </a:t>
            </a:r>
            <a:r>
              <a:rPr lang="en-US" sz="2000" b="1" i="0" u="none" strike="noStrike" cap="none" dirty="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FAIR principles</a:t>
            </a:r>
            <a:r>
              <a:rPr lang="en-US" sz="2000" b="0" i="0" u="none" strike="noStrike" cap="none" dirty="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.</a:t>
            </a:r>
            <a:endParaRPr sz="2000" b="0" i="0" u="none" strike="noStrike" cap="none" dirty="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marL="914400" marR="0" lvl="1" indent="-355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Lato"/>
              <a:buChar char="○"/>
            </a:pPr>
            <a:r>
              <a:rPr lang="en-US" sz="2000" b="0" i="0" u="sng" strike="noStrike" cap="none" dirty="0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3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"/>
                  </a:ext>
                </a:extLst>
              </a:rPr>
              <a:t>https://data-guidelines.scilifelab.se</a:t>
            </a:r>
            <a:r>
              <a:rPr lang="en-US" sz="2000" b="0" i="0" u="none" strike="noStrike" cap="none" dirty="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3"/>
                  </a:ext>
                </a:extLst>
              </a:rPr>
              <a:t> </a:t>
            </a:r>
            <a:endParaRPr sz="2000" b="0" i="0" u="none" strike="noStrike" cap="none" dirty="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marR="0" lvl="0" indent="-355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●"/>
            </a:pPr>
            <a:r>
              <a:rPr lang="en-US" sz="2000" b="0" i="0" u="none" strike="noStrike" cap="none" dirty="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How to </a:t>
            </a:r>
            <a:r>
              <a:rPr lang="en-US" sz="2000" b="1" i="0" u="none" strike="noStrike" cap="none" dirty="0" err="1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maximise</a:t>
            </a:r>
            <a:r>
              <a:rPr lang="en-US" sz="2000" b="0" i="0" u="none" strike="noStrike" cap="none" dirty="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the </a:t>
            </a:r>
            <a:r>
              <a:rPr lang="en-US" sz="2000" b="1" i="0" u="none" strike="noStrike" cap="none" dirty="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value</a:t>
            </a:r>
            <a:r>
              <a:rPr lang="en-US" sz="2000" b="0" i="0" u="none" strike="noStrike" cap="none" dirty="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of the </a:t>
            </a:r>
            <a:r>
              <a:rPr lang="en-US" sz="2000" b="1" i="0" u="none" strike="noStrike" cap="none" dirty="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research data</a:t>
            </a:r>
            <a:r>
              <a:rPr lang="en-US" sz="2000" b="0" i="0" u="none" strike="noStrike" cap="none" dirty="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throughout the data life cycle.</a:t>
            </a:r>
            <a:endParaRPr sz="2000" b="0" i="0" u="none" strike="noStrike" cap="none" dirty="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441" name="Google Shape;441;g296f5c4430d_0_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748900" y="2084350"/>
            <a:ext cx="428350" cy="428351"/>
          </a:xfrm>
          <a:prstGeom prst="rect">
            <a:avLst/>
          </a:prstGeom>
          <a:noFill/>
          <a:ln>
            <a:noFill/>
          </a:ln>
        </p:spPr>
      </p:pic>
      <p:pic>
        <p:nvPicPr>
          <p:cNvPr id="442" name="Google Shape;442;g296f5c4430d_0_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761575" y="1905000"/>
            <a:ext cx="4554424" cy="4463175"/>
          </a:xfrm>
          <a:prstGeom prst="rect">
            <a:avLst/>
          </a:prstGeom>
          <a:noFill/>
          <a:ln>
            <a:noFill/>
          </a:ln>
        </p:spPr>
      </p:pic>
      <p:sp>
        <p:nvSpPr>
          <p:cNvPr id="443" name="Google Shape;443;g296f5c4430d_0_8"/>
          <p:cNvSpPr txBox="1"/>
          <p:nvPr/>
        </p:nvSpPr>
        <p:spPr>
          <a:xfrm>
            <a:off x="7191687" y="1377875"/>
            <a:ext cx="3694200" cy="53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en-US" sz="2500" b="1" i="0" u="none" strike="noStrike" cap="none" dirty="0">
                <a:solidFill>
                  <a:schemeClr val="accent3"/>
                </a:solidFill>
                <a:latin typeface="Lato"/>
                <a:ea typeface="Lato"/>
                <a:cs typeface="Lato"/>
                <a:sym typeface="Lato"/>
              </a:rPr>
              <a:t>Research data life cycle</a:t>
            </a:r>
            <a:endParaRPr sz="1700" b="0" i="0" u="none" strike="noStrike" cap="none" dirty="0">
              <a:solidFill>
                <a:schemeClr val="accent3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0" name="Google Shape;1020;g295a1bdf63b_3_109"/>
          <p:cNvSpPr txBox="1">
            <a:spLocks noGrp="1"/>
          </p:cNvSpPr>
          <p:nvPr>
            <p:ph type="title"/>
          </p:nvPr>
        </p:nvSpPr>
        <p:spPr>
          <a:xfrm>
            <a:off x="838200" y="315676"/>
            <a:ext cx="9538200" cy="8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55554"/>
              <a:buNone/>
            </a:pPr>
            <a:r>
              <a:rPr lang="en-US" sz="3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How to organi</a:t>
            </a:r>
            <a:r>
              <a:rPr lang="en-US">
                <a:solidFill>
                  <a:schemeClr val="dk1"/>
                </a:solidFill>
              </a:rPr>
              <a:t>z</a:t>
            </a:r>
            <a:r>
              <a:rPr lang="en-US" sz="3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e your data</a:t>
            </a:r>
            <a:endParaRPr sz="36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lvl="0" indent="-36576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Lato"/>
              <a:buChar char="-"/>
            </a:pPr>
            <a:r>
              <a:rPr lang="en-US" sz="2400">
                <a:latin typeface="Lato"/>
                <a:ea typeface="Lato"/>
                <a:cs typeface="Lato"/>
                <a:sym typeface="Lato"/>
              </a:rPr>
              <a:t>Keep a structured directory environment</a:t>
            </a:r>
            <a:endParaRPr sz="24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021" name="Google Shape;1021;g295a1bdf63b_3_109"/>
          <p:cNvPicPr preferRelativeResize="0"/>
          <p:nvPr/>
        </p:nvPicPr>
        <p:blipFill rotWithShape="1">
          <a:blip r:embed="rId3">
            <a:alphaModFix/>
          </a:blip>
          <a:srcRect t="1176"/>
          <a:stretch/>
        </p:blipFill>
        <p:spPr>
          <a:xfrm>
            <a:off x="1009975" y="1846575"/>
            <a:ext cx="2709975" cy="4154325"/>
          </a:xfrm>
          <a:prstGeom prst="rect">
            <a:avLst/>
          </a:prstGeom>
          <a:noFill/>
          <a:ln>
            <a:noFill/>
          </a:ln>
        </p:spPr>
      </p:pic>
      <p:sp>
        <p:nvSpPr>
          <p:cNvPr id="1022" name="Google Shape;1022;g295a1bdf63b_3_109"/>
          <p:cNvSpPr/>
          <p:nvPr/>
        </p:nvSpPr>
        <p:spPr>
          <a:xfrm>
            <a:off x="3873647" y="2069884"/>
            <a:ext cx="6611100" cy="25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18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raw and primary data, essentially all input files, </a:t>
            </a:r>
            <a:r>
              <a:rPr lang="en-US"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never</a:t>
            </a:r>
            <a:r>
              <a:rPr lang="en-US" sz="18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edit!</a:t>
            </a:r>
            <a:endParaRPr sz="1800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23" name="Google Shape;1023;g295a1bdf63b_3_109"/>
          <p:cNvSpPr/>
          <p:nvPr/>
        </p:nvSpPr>
        <p:spPr>
          <a:xfrm>
            <a:off x="3873647" y="1797225"/>
            <a:ext cx="6611100" cy="25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18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all code needed to go from input files to final results</a:t>
            </a:r>
            <a:endParaRPr sz="1800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24" name="Google Shape;1024;g295a1bdf63b_3_109"/>
          <p:cNvSpPr/>
          <p:nvPr/>
        </p:nvSpPr>
        <p:spPr>
          <a:xfrm>
            <a:off x="3873647" y="3325308"/>
            <a:ext cx="3635400" cy="25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18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documentation for the study </a:t>
            </a:r>
            <a:endParaRPr sz="1800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25" name="Google Shape;1025;g295a1bdf63b_3_109"/>
          <p:cNvSpPr/>
          <p:nvPr/>
        </p:nvSpPr>
        <p:spPr>
          <a:xfrm>
            <a:off x="3873647" y="3583544"/>
            <a:ext cx="6557400" cy="25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1800" b="0" i="0" u="none" strike="noStrike" cap="none" dirty="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output files from different analysis steps, </a:t>
            </a:r>
            <a:r>
              <a:rPr lang="en-US" sz="1800" b="0" i="1" u="none" strike="noStrike" cap="none" dirty="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can be deleted</a:t>
            </a:r>
            <a:endParaRPr sz="1800" b="0" i="1" u="none" strike="noStrike" cap="none" dirty="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26" name="Google Shape;1026;g295a1bdf63b_3_109"/>
          <p:cNvSpPr/>
          <p:nvPr/>
        </p:nvSpPr>
        <p:spPr>
          <a:xfrm>
            <a:off x="3873647" y="3840151"/>
            <a:ext cx="4314000" cy="25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1800" b="0" i="0" u="none" strike="noStrike" cap="none" dirty="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logs from the different analysis steps</a:t>
            </a:r>
            <a:endParaRPr sz="1800" b="0" i="0" u="none" strike="noStrike" cap="none" dirty="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27" name="Google Shape;1027;g295a1bdf63b_3_109"/>
          <p:cNvSpPr/>
          <p:nvPr/>
        </p:nvSpPr>
        <p:spPr>
          <a:xfrm>
            <a:off x="3873649" y="4314873"/>
            <a:ext cx="5088600" cy="25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1800" b="0" i="0" u="none" strike="noStrike" cap="none" dirty="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output from workflows and analyses</a:t>
            </a:r>
            <a:endParaRPr sz="1800" b="0" i="0" u="none" strike="noStrike" cap="none" dirty="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28" name="Google Shape;1028;g295a1bdf63b_3_109"/>
          <p:cNvSpPr/>
          <p:nvPr/>
        </p:nvSpPr>
        <p:spPr>
          <a:xfrm>
            <a:off x="3873647" y="5568825"/>
            <a:ext cx="5391600" cy="25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18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temporary files that can be safely </a:t>
            </a:r>
            <a:r>
              <a:rPr lang="en-US" sz="1800" b="0" i="1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deleted or lost</a:t>
            </a:r>
            <a:endParaRPr sz="1800" b="0" i="1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29" name="Google Shape;1029;g295a1bdf63b_3_109"/>
          <p:cNvSpPr/>
          <p:nvPr/>
        </p:nvSpPr>
        <p:spPr>
          <a:xfrm>
            <a:off x="954571" y="6035002"/>
            <a:ext cx="7015200" cy="36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25"/>
              <a:buFont typeface="Arial"/>
              <a:buNone/>
            </a:pPr>
            <a:r>
              <a:rPr lang="en-US" sz="825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Noble WS (2009) A Quick Guide to Organizing Computational Biology Projects. PLoS Comput Biol 5(7): e1000424. </a:t>
            </a:r>
            <a:endParaRPr sz="825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25"/>
              <a:buFont typeface="Arial"/>
              <a:buNone/>
            </a:pPr>
            <a:r>
              <a:rPr lang="en-US" sz="825" b="0" i="0" u="none" strike="noStrike" cap="none">
                <a:solidFill>
                  <a:srgbClr val="0260BF"/>
                </a:solidFill>
                <a:latin typeface="Lato"/>
                <a:ea typeface="Lato"/>
                <a:cs typeface="Lato"/>
                <a:sym typeface="Lato"/>
              </a:rPr>
              <a:t>http://journals.plos.org/ploscompbiol/article?id=info:doi/10.1371/journal.pcbi.1000424 </a:t>
            </a:r>
            <a:endParaRPr sz="825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30" name="Google Shape;1030;g295a1bdf63b_3_109"/>
          <p:cNvSpPr/>
          <p:nvPr/>
        </p:nvSpPr>
        <p:spPr>
          <a:xfrm>
            <a:off x="1576544" y="2353575"/>
            <a:ext cx="1745400" cy="258000"/>
          </a:xfrm>
          <a:prstGeom prst="rect">
            <a:avLst/>
          </a:prstGeom>
          <a:noFill/>
          <a:ln w="76200" cap="flat" cmpd="sng">
            <a:solidFill>
              <a:srgbClr val="FFD9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31" name="Google Shape;1031;g295a1bdf63b_3_109"/>
          <p:cNvSpPr/>
          <p:nvPr/>
        </p:nvSpPr>
        <p:spPr>
          <a:xfrm>
            <a:off x="1576543" y="4572875"/>
            <a:ext cx="1745400" cy="258000"/>
          </a:xfrm>
          <a:prstGeom prst="rect">
            <a:avLst/>
          </a:prstGeom>
          <a:noFill/>
          <a:ln w="76200" cap="flat" cmpd="sng">
            <a:solidFill>
              <a:srgbClr val="FFD9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7" name="Google Shape;1037;g29410559656_2_207"/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9538200" cy="8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55554"/>
              <a:buNone/>
            </a:pPr>
            <a:r>
              <a:rPr lang="en-US" sz="3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How to organi</a:t>
            </a:r>
            <a:r>
              <a:rPr lang="en-US">
                <a:solidFill>
                  <a:schemeClr val="dk1"/>
                </a:solidFill>
              </a:rPr>
              <a:t>z</a:t>
            </a:r>
            <a:r>
              <a:rPr lang="en-US" sz="3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e your data</a:t>
            </a:r>
            <a:endParaRPr sz="36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lvl="0" indent="-36576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Lato"/>
              <a:buChar char="-"/>
            </a:pPr>
            <a:r>
              <a:rPr lang="en-US" sz="2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Use README files</a:t>
            </a:r>
            <a:endParaRPr sz="24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38" name="Google Shape;1038;g29410559656_2_207"/>
          <p:cNvSpPr txBox="1"/>
          <p:nvPr/>
        </p:nvSpPr>
        <p:spPr>
          <a:xfrm>
            <a:off x="703450" y="1562850"/>
            <a:ext cx="6693300" cy="154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71616"/>
              </a:buClr>
              <a:buSzPts val="1800"/>
              <a:buFont typeface="Lato"/>
              <a:buChar char="●"/>
            </a:pPr>
            <a:r>
              <a:rPr lang="en-US" sz="1800" b="0" i="0" u="none" strike="noStrike" cap="none" dirty="0">
                <a:solidFill>
                  <a:srgbClr val="171616"/>
                </a:solidFill>
                <a:latin typeface="Lato"/>
                <a:ea typeface="Lato"/>
                <a:cs typeface="Lato"/>
                <a:sym typeface="Lato"/>
              </a:rPr>
              <a:t>Always include a README file:</a:t>
            </a:r>
            <a:endParaRPr sz="1800" b="0" i="0" u="none" strike="noStrike" cap="none" dirty="0">
              <a:solidFill>
                <a:srgbClr val="171616"/>
              </a:solidFill>
              <a:latin typeface="Lato"/>
              <a:ea typeface="Lato"/>
              <a:cs typeface="Lato"/>
              <a:sym typeface="Lato"/>
            </a:endParaRPr>
          </a:p>
          <a:p>
            <a:pPr marL="914400" marR="0" lvl="1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71616"/>
              </a:buClr>
              <a:buSzPts val="1800"/>
              <a:buFont typeface="Lato"/>
              <a:buChar char="○"/>
            </a:pPr>
            <a:r>
              <a:rPr lang="en-US" sz="1800" b="1" i="0" u="none" strike="noStrike" cap="none" dirty="0">
                <a:solidFill>
                  <a:srgbClr val="171616"/>
                </a:solidFill>
                <a:latin typeface="Lato"/>
                <a:ea typeface="Lato"/>
                <a:cs typeface="Lato"/>
                <a:sym typeface="Lato"/>
              </a:rPr>
              <a:t>General information </a:t>
            </a:r>
            <a:r>
              <a:rPr lang="en-US" sz="1800" b="0" i="0" u="none" strike="noStrike" cap="none" dirty="0">
                <a:solidFill>
                  <a:srgbClr val="171616"/>
                </a:solidFill>
                <a:latin typeface="Lato"/>
                <a:ea typeface="Lato"/>
                <a:cs typeface="Lato"/>
                <a:sym typeface="Lato"/>
              </a:rPr>
              <a:t>- title, description </a:t>
            </a:r>
            <a:r>
              <a:rPr lang="en-US" sz="1800" b="0" i="0" u="none" strike="noStrike" cap="none" dirty="0" err="1">
                <a:solidFill>
                  <a:srgbClr val="171616"/>
                </a:solidFill>
                <a:latin typeface="Lato"/>
                <a:ea typeface="Lato"/>
                <a:cs typeface="Lato"/>
                <a:sym typeface="Lato"/>
              </a:rPr>
              <a:t>etc</a:t>
            </a:r>
            <a:endParaRPr sz="1800" b="0" i="0" u="none" strike="noStrike" cap="none" dirty="0">
              <a:solidFill>
                <a:srgbClr val="171616"/>
              </a:solidFill>
              <a:latin typeface="Lato"/>
              <a:ea typeface="Lato"/>
              <a:cs typeface="Lato"/>
              <a:sym typeface="Lato"/>
            </a:endParaRPr>
          </a:p>
          <a:p>
            <a:pPr marL="914400" marR="0" lvl="1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71616"/>
              </a:buClr>
              <a:buSzPts val="1800"/>
              <a:buFont typeface="Lato"/>
              <a:buChar char="○"/>
            </a:pPr>
            <a:r>
              <a:rPr lang="en-US" sz="1800" b="1" i="0" u="none" strike="noStrike" cap="none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Folder level</a:t>
            </a:r>
            <a:r>
              <a:rPr lang="en-US" sz="1800" b="0" i="0" u="none" strike="noStrike" cap="none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- explaining folder contents, naming, file history, </a:t>
            </a:r>
            <a:r>
              <a:rPr lang="en-US" sz="1800" b="0" i="0" u="none" strike="noStrike" cap="none" dirty="0" err="1">
                <a:solidFill>
                  <a:schemeClr val="dk1"/>
                </a:solidFill>
                <a:latin typeface="Roboto Mono" panose="020B0604020202020204" charset="0"/>
                <a:ea typeface="Roboto Mono" panose="020B0604020202020204" charset="0"/>
                <a:cs typeface="Lato"/>
                <a:sym typeface="Lato"/>
              </a:rPr>
              <a:t>organisation</a:t>
            </a:r>
            <a:r>
              <a:rPr lang="en-US" sz="1800" b="0" i="0" u="none" strike="noStrike" cap="none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/structure </a:t>
            </a:r>
            <a:r>
              <a:rPr lang="en-US" sz="1800" b="0" i="0" u="none" strike="noStrike" cap="none" dirty="0" err="1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etc</a:t>
            </a:r>
            <a:r>
              <a:rPr lang="en-US" sz="1800" b="0" i="0" u="none" strike="noStrike" cap="none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endParaRPr sz="1800" b="0" i="0" u="none" strike="noStrike" cap="none" dirty="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914400" marR="0" lvl="1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71616"/>
              </a:buClr>
              <a:buSzPts val="1800"/>
              <a:buFont typeface="Lato"/>
              <a:buChar char="○"/>
            </a:pPr>
            <a:r>
              <a:rPr lang="en-US" sz="1800" b="1" i="0" u="none" strike="noStrike" cap="none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Data info</a:t>
            </a:r>
            <a:r>
              <a:rPr lang="en-US" sz="1800" b="0" i="0" u="none" strike="noStrike" cap="none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- explaining file names and contents</a:t>
            </a:r>
            <a:endParaRPr sz="1800" b="0" i="0" u="none" strike="noStrike" cap="none" dirty="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39" name="Google Shape;1039;g29410559656_2_207"/>
          <p:cNvSpPr txBox="1"/>
          <p:nvPr/>
        </p:nvSpPr>
        <p:spPr>
          <a:xfrm>
            <a:off x="773575" y="3857225"/>
            <a:ext cx="6717900" cy="1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Lato"/>
              <a:buChar char="●"/>
            </a:pPr>
            <a:r>
              <a:rPr lang="en-US" sz="1800" b="0" i="0" u="none" strike="noStrike" cap="none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README in </a:t>
            </a:r>
            <a:r>
              <a:rPr lang="en-US" sz="1800" b="1" i="0" u="none" strike="noStrike" cap="none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Markdown (.md)</a:t>
            </a:r>
            <a:endParaRPr sz="1800" b="1" i="0" u="none" strike="noStrike" cap="none" dirty="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marL="914400" marR="0" lvl="1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Lato"/>
              <a:buChar char="○"/>
            </a:pPr>
            <a:r>
              <a:rPr lang="en-US" sz="1800" b="0" i="0" u="none" strike="noStrike" cap="none" dirty="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Allows text and content formatting without interference</a:t>
            </a:r>
            <a:endParaRPr sz="1800" b="0" i="0" u="none" strike="noStrike" cap="none" dirty="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marL="914400" marR="0" lvl="1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Lato"/>
              <a:buChar char="○"/>
            </a:pPr>
            <a:r>
              <a:rPr lang="en-US" sz="1800" b="0" i="0" u="none" strike="noStrike" cap="none" dirty="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Highly compatible with e.g. GitHub</a:t>
            </a:r>
            <a:endParaRPr sz="1800" b="0" i="0" u="none" strike="noStrike" cap="none" dirty="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marL="914400" marR="0" lvl="1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Lato"/>
              <a:buChar char="○"/>
            </a:pPr>
            <a:r>
              <a:rPr lang="en-US" sz="1800" b="0" i="0" u="none" strike="noStrike" cap="none" dirty="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Allows inclusion of comments without having to visualize them</a:t>
            </a:r>
            <a:endParaRPr sz="1800" b="0" i="0" u="none" strike="noStrike" cap="none" dirty="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marL="914400" marR="0" lvl="1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Lato"/>
              <a:buChar char="○"/>
            </a:pPr>
            <a:r>
              <a:rPr lang="en-US" sz="1800" b="0" i="0" u="none" strike="noStrike" cap="none" dirty="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Easily editable and versatile</a:t>
            </a:r>
            <a:endParaRPr sz="1800" b="0" i="0" u="none" strike="noStrike" cap="none" dirty="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marL="914400" marR="0" lvl="1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Lato"/>
              <a:buChar char="○"/>
            </a:pPr>
            <a:r>
              <a:rPr lang="en-US" sz="1800" b="0" i="0" u="none" strike="noStrike" cap="none" dirty="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Does not require particular skills</a:t>
            </a:r>
            <a:endParaRPr sz="1800" b="0" i="0" u="none" strike="noStrike" cap="none" dirty="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40" name="Google Shape;1040;g29410559656_2_207"/>
          <p:cNvSpPr txBox="1"/>
          <p:nvPr/>
        </p:nvSpPr>
        <p:spPr>
          <a:xfrm>
            <a:off x="7479175" y="1207189"/>
            <a:ext cx="4565700" cy="556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 dirty="0">
                <a:solidFill>
                  <a:srgbClr val="000000"/>
                </a:solidFill>
                <a:latin typeface="Roboto Mono"/>
                <a:ea typeface="Roboto Mono"/>
                <a:cs typeface="Roboto Mono"/>
                <a:sym typeface="Roboto Mono"/>
              </a:rPr>
              <a:t>This README file was generated on [YYYY-MM-DD] by [NAME]</a:t>
            </a:r>
            <a:endParaRPr sz="900" b="0" i="0" u="none" strike="noStrike" cap="none" dirty="0">
              <a:solidFill>
                <a:srgbClr val="000000"/>
              </a:solidFill>
              <a:latin typeface="Roboto Mono"/>
              <a:ea typeface="Roboto Mono"/>
              <a:cs typeface="Roboto Mono"/>
              <a:sym typeface="Roboto Mon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endParaRPr sz="900" b="0" i="0" u="none" strike="noStrike" cap="none" dirty="0">
              <a:solidFill>
                <a:srgbClr val="000000"/>
              </a:solidFill>
              <a:latin typeface="Roboto Mono"/>
              <a:ea typeface="Roboto Mono"/>
              <a:cs typeface="Roboto Mono"/>
              <a:sym typeface="Roboto Mon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 dirty="0">
                <a:solidFill>
                  <a:srgbClr val="000000"/>
                </a:solidFill>
                <a:latin typeface="Roboto Mono"/>
                <a:ea typeface="Roboto Mono"/>
                <a:cs typeface="Roboto Mono"/>
                <a:sym typeface="Roboto Mono"/>
              </a:rPr>
              <a:t>GENERAL INFORMATION</a:t>
            </a:r>
            <a:endParaRPr sz="900" b="0" i="0" u="none" strike="noStrike" cap="none" dirty="0">
              <a:solidFill>
                <a:srgbClr val="000000"/>
              </a:solidFill>
              <a:latin typeface="Roboto Mono"/>
              <a:ea typeface="Roboto Mono"/>
              <a:cs typeface="Roboto Mono"/>
              <a:sym typeface="Roboto Mon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 dirty="0">
                <a:solidFill>
                  <a:srgbClr val="000000"/>
                </a:solidFill>
                <a:latin typeface="Roboto Mono"/>
                <a:ea typeface="Roboto Mono"/>
                <a:cs typeface="Roboto Mono"/>
                <a:sym typeface="Roboto Mono"/>
              </a:rPr>
              <a:t>- Dataset title:</a:t>
            </a:r>
            <a:endParaRPr sz="900" b="0" i="0" u="none" strike="noStrike" cap="none" dirty="0">
              <a:solidFill>
                <a:srgbClr val="000000"/>
              </a:solidFill>
              <a:latin typeface="Roboto Mono"/>
              <a:ea typeface="Roboto Mono"/>
              <a:cs typeface="Roboto Mono"/>
              <a:sym typeface="Roboto Mon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 dirty="0">
                <a:solidFill>
                  <a:srgbClr val="000000"/>
                </a:solidFill>
                <a:latin typeface="Roboto Mono"/>
                <a:ea typeface="Roboto Mono"/>
                <a:cs typeface="Roboto Mono"/>
                <a:sym typeface="Roboto Mono"/>
              </a:rPr>
              <a:t>- Description: &lt;provide description of the dataset origin, steps used in its generation, content and its purpose&gt;</a:t>
            </a:r>
            <a:endParaRPr sz="900" b="0" i="0" u="none" strike="noStrike" cap="none" dirty="0">
              <a:solidFill>
                <a:srgbClr val="000000"/>
              </a:solidFill>
              <a:latin typeface="Roboto Mono"/>
              <a:ea typeface="Roboto Mono"/>
              <a:cs typeface="Roboto Mono"/>
              <a:sym typeface="Roboto Mon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endParaRPr sz="900" b="0" i="0" u="none" strike="noStrike" cap="none" dirty="0">
              <a:solidFill>
                <a:srgbClr val="000000"/>
              </a:solidFill>
              <a:latin typeface="Roboto Mono"/>
              <a:ea typeface="Roboto Mono"/>
              <a:cs typeface="Roboto Mono"/>
              <a:sym typeface="Roboto Mon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 dirty="0">
                <a:solidFill>
                  <a:srgbClr val="000000"/>
                </a:solidFill>
                <a:latin typeface="Roboto Mono"/>
                <a:ea typeface="Roboto Mono"/>
                <a:cs typeface="Roboto Mono"/>
                <a:sym typeface="Roboto Mono"/>
              </a:rPr>
              <a:t>ORGANIZATION</a:t>
            </a:r>
            <a:endParaRPr sz="900" b="0" i="0" u="none" strike="noStrike" cap="none" dirty="0">
              <a:solidFill>
                <a:srgbClr val="000000"/>
              </a:solidFill>
              <a:latin typeface="Roboto Mono"/>
              <a:ea typeface="Roboto Mono"/>
              <a:cs typeface="Roboto Mono"/>
              <a:sym typeface="Roboto Mon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 dirty="0">
                <a:solidFill>
                  <a:srgbClr val="000000"/>
                </a:solidFill>
                <a:latin typeface="Roboto Mono"/>
                <a:ea typeface="Roboto Mono"/>
                <a:cs typeface="Roboto Mono"/>
                <a:sym typeface="Roboto Mono"/>
              </a:rPr>
              <a:t>- Folder structure: similar to folder structure example above (below)</a:t>
            </a:r>
            <a:endParaRPr sz="900" b="0" i="0" u="none" strike="noStrike" cap="none" dirty="0">
              <a:solidFill>
                <a:srgbClr val="000000"/>
              </a:solidFill>
              <a:latin typeface="Roboto Mono"/>
              <a:ea typeface="Roboto Mono"/>
              <a:cs typeface="Roboto Mono"/>
              <a:sym typeface="Roboto Mon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 dirty="0">
                <a:solidFill>
                  <a:srgbClr val="000000"/>
                </a:solidFill>
                <a:latin typeface="Roboto Mono"/>
                <a:ea typeface="Roboto Mono"/>
                <a:cs typeface="Roboto Mono"/>
                <a:sym typeface="Roboto Mono"/>
              </a:rPr>
              <a:t>- File naming conventions: &lt;provide explanation of the elements used, allowed values and examples&gt; </a:t>
            </a:r>
            <a:endParaRPr sz="900" b="0" i="0" u="none" strike="noStrike" cap="none" dirty="0">
              <a:solidFill>
                <a:srgbClr val="000000"/>
              </a:solidFill>
              <a:latin typeface="Roboto Mono"/>
              <a:ea typeface="Roboto Mono"/>
              <a:cs typeface="Roboto Mono"/>
              <a:sym typeface="Roboto Mon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 dirty="0">
                <a:solidFill>
                  <a:srgbClr val="000000"/>
                </a:solidFill>
                <a:latin typeface="Roboto Mono"/>
                <a:ea typeface="Roboto Mono"/>
                <a:cs typeface="Roboto Mono"/>
                <a:sym typeface="Roboto Mono"/>
              </a:rPr>
              <a:t>- File formats: &lt;Provide a list of all file formats present in this dataset&gt;</a:t>
            </a:r>
            <a:endParaRPr sz="900" b="0" i="0" u="none" strike="noStrike" cap="none" dirty="0">
              <a:solidFill>
                <a:srgbClr val="000000"/>
              </a:solidFill>
              <a:latin typeface="Roboto Mono"/>
              <a:ea typeface="Roboto Mono"/>
              <a:cs typeface="Roboto Mono"/>
              <a:sym typeface="Roboto Mon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endParaRPr sz="900" b="0" i="0" u="none" strike="noStrike" cap="none" dirty="0">
              <a:solidFill>
                <a:srgbClr val="000000"/>
              </a:solidFill>
              <a:latin typeface="Roboto Mono"/>
              <a:ea typeface="Roboto Mono"/>
              <a:cs typeface="Roboto Mono"/>
              <a:sym typeface="Roboto Mon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 dirty="0">
                <a:solidFill>
                  <a:srgbClr val="000000"/>
                </a:solidFill>
                <a:latin typeface="Roboto Mono"/>
                <a:ea typeface="Roboto Mono"/>
                <a:cs typeface="Roboto Mono"/>
                <a:sym typeface="Roboto Mono"/>
              </a:rPr>
              <a:t>DATA COLLECTION</a:t>
            </a:r>
            <a:endParaRPr sz="900" b="0" i="0" u="none" strike="noStrike" cap="none" dirty="0">
              <a:solidFill>
                <a:srgbClr val="000000"/>
              </a:solidFill>
              <a:latin typeface="Roboto Mono"/>
              <a:ea typeface="Roboto Mono"/>
              <a:cs typeface="Roboto Mono"/>
              <a:sym typeface="Roboto Mon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 dirty="0">
                <a:solidFill>
                  <a:srgbClr val="000000"/>
                </a:solidFill>
                <a:latin typeface="Roboto Mono"/>
                <a:ea typeface="Roboto Mono"/>
                <a:cs typeface="Roboto Mono"/>
                <a:sym typeface="Roboto Mono"/>
              </a:rPr>
              <a:t>- Institutional catalog ID (if applicable):</a:t>
            </a:r>
            <a:endParaRPr sz="900" b="0" i="0" u="none" strike="noStrike" cap="none" dirty="0">
              <a:solidFill>
                <a:srgbClr val="000000"/>
              </a:solidFill>
              <a:latin typeface="Roboto Mono"/>
              <a:ea typeface="Roboto Mono"/>
              <a:cs typeface="Roboto Mono"/>
              <a:sym typeface="Roboto Mon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 dirty="0">
                <a:solidFill>
                  <a:srgbClr val="000000"/>
                </a:solidFill>
                <a:latin typeface="Roboto Mono"/>
                <a:ea typeface="Roboto Mono"/>
                <a:cs typeface="Roboto Mono"/>
                <a:sym typeface="Roboto Mono"/>
              </a:rPr>
              <a:t>- Date of data collection: &lt;provide single date, range, or approximate date; suggested format YYYY-MM-DD&gt;</a:t>
            </a:r>
            <a:endParaRPr sz="900" b="0" i="0" u="none" strike="noStrike" cap="none" dirty="0">
              <a:solidFill>
                <a:srgbClr val="000000"/>
              </a:solidFill>
              <a:latin typeface="Roboto Mono"/>
              <a:ea typeface="Roboto Mono"/>
              <a:cs typeface="Roboto Mono"/>
              <a:sym typeface="Roboto Mon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 dirty="0">
                <a:solidFill>
                  <a:srgbClr val="000000"/>
                </a:solidFill>
                <a:latin typeface="Roboto Mono"/>
                <a:ea typeface="Roboto Mono"/>
                <a:cs typeface="Roboto Mono"/>
                <a:sym typeface="Roboto Mono"/>
              </a:rPr>
              <a:t>- Link to electronic lab book (codebook) where the following is described (if it does not exist, include it here):</a:t>
            </a:r>
            <a:endParaRPr sz="900" b="0" i="0" u="none" strike="noStrike" cap="none" dirty="0">
              <a:solidFill>
                <a:srgbClr val="000000"/>
              </a:solidFill>
              <a:latin typeface="Roboto Mono"/>
              <a:ea typeface="Roboto Mono"/>
              <a:cs typeface="Roboto Mono"/>
              <a:sym typeface="Roboto Mon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 dirty="0">
                <a:solidFill>
                  <a:srgbClr val="000000"/>
                </a:solidFill>
                <a:latin typeface="Roboto Mono"/>
                <a:ea typeface="Roboto Mono"/>
                <a:cs typeface="Roboto Mono"/>
                <a:sym typeface="Roboto Mono"/>
              </a:rPr>
              <a:t>  - Methods used for data collection (including references, documentation (e.g. consent form template), links):</a:t>
            </a:r>
            <a:endParaRPr sz="900" b="0" i="0" u="none" strike="noStrike" cap="none" dirty="0">
              <a:solidFill>
                <a:srgbClr val="000000"/>
              </a:solidFill>
              <a:latin typeface="Roboto Mono"/>
              <a:ea typeface="Roboto Mono"/>
              <a:cs typeface="Roboto Mono"/>
              <a:sym typeface="Roboto Mon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 dirty="0">
                <a:solidFill>
                  <a:srgbClr val="000000"/>
                </a:solidFill>
                <a:latin typeface="Roboto Mono"/>
                <a:ea typeface="Roboto Mono"/>
                <a:cs typeface="Roboto Mono"/>
                <a:sym typeface="Roboto Mono"/>
              </a:rPr>
              <a:t>  - Geographic location of collection (if applicable):</a:t>
            </a:r>
            <a:endParaRPr sz="900" b="0" i="0" u="none" strike="noStrike" cap="none" dirty="0">
              <a:solidFill>
                <a:srgbClr val="000000"/>
              </a:solidFill>
              <a:latin typeface="Roboto Mono"/>
              <a:ea typeface="Roboto Mono"/>
              <a:cs typeface="Roboto Mono"/>
              <a:sym typeface="Roboto Mon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 dirty="0">
                <a:solidFill>
                  <a:srgbClr val="000000"/>
                </a:solidFill>
                <a:latin typeface="Roboto Mono"/>
                <a:ea typeface="Roboto Mono"/>
                <a:cs typeface="Roboto Mono"/>
                <a:sym typeface="Roboto Mono"/>
              </a:rPr>
              <a:t>  - Experimental &amp; environmental conditions of collection (if applicable):</a:t>
            </a:r>
            <a:endParaRPr sz="900" b="0" i="0" u="none" strike="noStrike" cap="none" dirty="0">
              <a:solidFill>
                <a:srgbClr val="000000"/>
              </a:solidFill>
              <a:latin typeface="Roboto Mono"/>
              <a:ea typeface="Roboto Mono"/>
              <a:cs typeface="Roboto Mono"/>
              <a:sym typeface="Roboto Mon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 dirty="0">
                <a:solidFill>
                  <a:srgbClr val="000000"/>
                </a:solidFill>
                <a:latin typeface="Roboto Mono"/>
                <a:ea typeface="Roboto Mono"/>
                <a:cs typeface="Roboto Mono"/>
                <a:sym typeface="Roboto Mono"/>
              </a:rPr>
              <a:t>  - Standards and calibration for data collection (if applicable):</a:t>
            </a:r>
            <a:endParaRPr sz="900" b="0" i="0" u="none" strike="noStrike" cap="none" dirty="0">
              <a:solidFill>
                <a:srgbClr val="000000"/>
              </a:solidFill>
              <a:latin typeface="Roboto Mono"/>
              <a:ea typeface="Roboto Mono"/>
              <a:cs typeface="Roboto Mono"/>
              <a:sym typeface="Roboto Mon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 dirty="0">
                <a:solidFill>
                  <a:srgbClr val="000000"/>
                </a:solidFill>
                <a:latin typeface="Roboto Mono"/>
                <a:ea typeface="Roboto Mono"/>
                <a:cs typeface="Roboto Mono"/>
                <a:sym typeface="Roboto Mono"/>
              </a:rPr>
              <a:t>  - Uncertainty, precision and accuracy of measurements (if applicable):</a:t>
            </a:r>
            <a:endParaRPr sz="900" b="0" i="0" u="none" strike="noStrike" cap="none" dirty="0">
              <a:solidFill>
                <a:srgbClr val="000000"/>
              </a:solidFill>
              <a:latin typeface="Roboto Mono"/>
              <a:ea typeface="Roboto Mono"/>
              <a:cs typeface="Roboto Mono"/>
              <a:sym typeface="Roboto Mon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 dirty="0">
                <a:solidFill>
                  <a:srgbClr val="000000"/>
                </a:solidFill>
                <a:latin typeface="Roboto Mono"/>
                <a:ea typeface="Roboto Mono"/>
                <a:cs typeface="Roboto Mono"/>
                <a:sym typeface="Roboto Mono"/>
              </a:rPr>
              <a:t>  - Known problems &amp; caveats (sampling, blanks, etc.):</a:t>
            </a:r>
            <a:endParaRPr sz="900" b="0" i="0" u="none" strike="noStrike" cap="none" dirty="0">
              <a:solidFill>
                <a:srgbClr val="000000"/>
              </a:solidFill>
              <a:latin typeface="Roboto Mono"/>
              <a:ea typeface="Roboto Mono"/>
              <a:cs typeface="Roboto Mono"/>
              <a:sym typeface="Roboto Mon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 dirty="0">
                <a:solidFill>
                  <a:srgbClr val="000000"/>
                </a:solidFill>
                <a:latin typeface="Roboto Mono"/>
                <a:ea typeface="Roboto Mono"/>
                <a:cs typeface="Roboto Mono"/>
                <a:sym typeface="Roboto Mono"/>
              </a:rPr>
              <a:t>  - Codes or symbols used to record missing data with description (if applicable):</a:t>
            </a:r>
            <a:endParaRPr sz="900" b="0" i="0" u="none" strike="noStrike" cap="none" dirty="0">
              <a:solidFill>
                <a:srgbClr val="000000"/>
              </a:solidFill>
              <a:latin typeface="Roboto Mono"/>
              <a:ea typeface="Roboto Mono"/>
              <a:cs typeface="Roboto Mono"/>
              <a:sym typeface="Roboto Mon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 dirty="0">
                <a:solidFill>
                  <a:srgbClr val="000000"/>
                </a:solidFill>
                <a:latin typeface="Roboto Mono"/>
                <a:ea typeface="Roboto Mono"/>
                <a:cs typeface="Roboto Mono"/>
                <a:sym typeface="Roboto Mono"/>
              </a:rPr>
              <a:t>- Link to data dictionary:</a:t>
            </a:r>
            <a:endParaRPr sz="900" b="0" i="0" u="none" strike="noStrike" cap="none" dirty="0">
              <a:solidFill>
                <a:srgbClr val="000000"/>
              </a:solidFill>
              <a:latin typeface="Roboto Mono"/>
              <a:ea typeface="Roboto Mono"/>
              <a:cs typeface="Roboto Mono"/>
              <a:sym typeface="Roboto Mon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endParaRPr sz="900" b="0" i="0" u="none" strike="noStrike" cap="none" dirty="0">
              <a:solidFill>
                <a:srgbClr val="000000"/>
              </a:solidFill>
              <a:latin typeface="Roboto Mono"/>
              <a:ea typeface="Roboto Mono"/>
              <a:cs typeface="Roboto Mono"/>
              <a:sym typeface="Roboto Mon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 dirty="0">
                <a:solidFill>
                  <a:srgbClr val="000000"/>
                </a:solidFill>
                <a:latin typeface="Roboto Mono"/>
                <a:ea typeface="Roboto Mono"/>
                <a:cs typeface="Roboto Mono"/>
                <a:sym typeface="Roboto Mono"/>
              </a:rPr>
              <a:t>DATA RE-USE</a:t>
            </a:r>
            <a:endParaRPr sz="900" b="0" i="0" u="none" strike="noStrike" cap="none" dirty="0">
              <a:solidFill>
                <a:srgbClr val="000000"/>
              </a:solidFill>
              <a:latin typeface="Roboto Mono"/>
              <a:ea typeface="Roboto Mono"/>
              <a:cs typeface="Roboto Mono"/>
              <a:sym typeface="Roboto Mon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 dirty="0">
                <a:solidFill>
                  <a:srgbClr val="000000"/>
                </a:solidFill>
                <a:latin typeface="Roboto Mono"/>
                <a:ea typeface="Roboto Mono"/>
                <a:cs typeface="Roboto Mono"/>
                <a:sym typeface="Roboto Mono"/>
              </a:rPr>
              <a:t>- DOI/accession number (if dataset is published): </a:t>
            </a:r>
            <a:endParaRPr sz="900" b="0" i="0" u="none" strike="noStrike" cap="none" dirty="0">
              <a:solidFill>
                <a:srgbClr val="000000"/>
              </a:solidFill>
              <a:latin typeface="Roboto Mono"/>
              <a:ea typeface="Roboto Mono"/>
              <a:cs typeface="Roboto Mono"/>
              <a:sym typeface="Roboto Mon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 dirty="0">
                <a:solidFill>
                  <a:srgbClr val="000000"/>
                </a:solidFill>
                <a:latin typeface="Roboto Mono"/>
                <a:ea typeface="Roboto Mono"/>
                <a:cs typeface="Roboto Mono"/>
                <a:sym typeface="Roboto Mono"/>
              </a:rPr>
              <a:t>- License (if any):</a:t>
            </a:r>
            <a:endParaRPr sz="900" b="0" i="0" u="none" strike="noStrike" cap="none" dirty="0">
              <a:solidFill>
                <a:srgbClr val="000000"/>
              </a:solidFill>
              <a:latin typeface="Roboto Mono"/>
              <a:ea typeface="Roboto Mono"/>
              <a:cs typeface="Roboto Mono"/>
              <a:sym typeface="Roboto Mon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 dirty="0">
                <a:solidFill>
                  <a:srgbClr val="000000"/>
                </a:solidFill>
                <a:latin typeface="Roboto Mono"/>
                <a:ea typeface="Roboto Mono"/>
                <a:cs typeface="Roboto Mono"/>
                <a:sym typeface="Roboto Mono"/>
              </a:rPr>
              <a:t>- Use restrictions (if any):</a:t>
            </a:r>
            <a:endParaRPr sz="900" b="0" i="0" u="none" strike="noStrike" cap="none" dirty="0">
              <a:solidFill>
                <a:srgbClr val="000000"/>
              </a:solidFill>
              <a:latin typeface="Roboto Mono"/>
              <a:ea typeface="Roboto Mono"/>
              <a:cs typeface="Roboto Mono"/>
              <a:sym typeface="Roboto Mon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900" b="0" i="0" u="none" strike="noStrike" cap="none" dirty="0">
                <a:solidFill>
                  <a:srgbClr val="000000"/>
                </a:solidFill>
                <a:latin typeface="Roboto Mono"/>
                <a:ea typeface="Roboto Mono"/>
                <a:cs typeface="Roboto Mono"/>
                <a:sym typeface="Roboto Mono"/>
              </a:rPr>
              <a:t>- Recommended citation for the data (if any):</a:t>
            </a:r>
            <a:endParaRPr sz="900" b="0" i="0" u="none" strike="noStrike" cap="none" dirty="0">
              <a:solidFill>
                <a:srgbClr val="000000"/>
              </a:solidFill>
              <a:latin typeface="Roboto Mono"/>
              <a:ea typeface="Roboto Mono"/>
              <a:cs typeface="Roboto Mono"/>
              <a:sym typeface="Roboto Mon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endParaRPr sz="900" b="0" i="0" u="none" strike="noStrike" cap="none" dirty="0">
              <a:solidFill>
                <a:srgbClr val="000000"/>
              </a:solidFill>
              <a:latin typeface="Roboto Mono"/>
              <a:ea typeface="Roboto Mono"/>
              <a:cs typeface="Roboto Mono"/>
              <a:sym typeface="Roboto Mono"/>
            </a:endParaRPr>
          </a:p>
        </p:txBody>
      </p:sp>
      <p:sp>
        <p:nvSpPr>
          <p:cNvPr id="1041" name="Google Shape;1041;g29410559656_2_207"/>
          <p:cNvSpPr/>
          <p:nvPr/>
        </p:nvSpPr>
        <p:spPr>
          <a:xfrm>
            <a:off x="7533750" y="1267388"/>
            <a:ext cx="4456200" cy="915000"/>
          </a:xfrm>
          <a:prstGeom prst="rect">
            <a:avLst/>
          </a:prstGeom>
          <a:noFill/>
          <a:ln w="28575" cap="flat" cmpd="sng">
            <a:solidFill>
              <a:srgbClr val="1155C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2" name="Google Shape;1042;g29410559656_2_207"/>
          <p:cNvSpPr/>
          <p:nvPr/>
        </p:nvSpPr>
        <p:spPr>
          <a:xfrm>
            <a:off x="7533750" y="2243586"/>
            <a:ext cx="4456200" cy="1025700"/>
          </a:xfrm>
          <a:prstGeom prst="rect">
            <a:avLst/>
          </a:prstGeom>
          <a:noFill/>
          <a:ln w="28575" cap="flat" cmpd="sng">
            <a:solidFill>
              <a:srgbClr val="F1C23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3" name="Google Shape;1043;g29410559656_2_207"/>
          <p:cNvSpPr/>
          <p:nvPr/>
        </p:nvSpPr>
        <p:spPr>
          <a:xfrm>
            <a:off x="7533750" y="3330357"/>
            <a:ext cx="4456200" cy="2641800"/>
          </a:xfrm>
          <a:prstGeom prst="rect">
            <a:avLst/>
          </a:prstGeom>
          <a:noFill/>
          <a:ln w="28575" cap="flat" cmpd="sng">
            <a:solidFill>
              <a:srgbClr val="9FC5E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4" name="Google Shape;1044;g29410559656_2_207"/>
          <p:cNvSpPr/>
          <p:nvPr/>
        </p:nvSpPr>
        <p:spPr>
          <a:xfrm>
            <a:off x="7533750" y="5999447"/>
            <a:ext cx="4456200" cy="830100"/>
          </a:xfrm>
          <a:prstGeom prst="rect">
            <a:avLst/>
          </a:prstGeom>
          <a:noFill/>
          <a:ln w="28575" cap="flat" cmpd="sng">
            <a:solidFill>
              <a:srgbClr val="9FC5E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" name="Google Shape;1050;g29410559656_2_227"/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9538200" cy="8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55554"/>
              <a:buNone/>
            </a:pPr>
            <a:r>
              <a:rPr lang="en-US" sz="3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How to organi</a:t>
            </a:r>
            <a:r>
              <a:rPr lang="en-US">
                <a:solidFill>
                  <a:schemeClr val="dk1"/>
                </a:solidFill>
              </a:rPr>
              <a:t>z</a:t>
            </a:r>
            <a:r>
              <a:rPr lang="en-US" sz="3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e your data</a:t>
            </a:r>
            <a:endParaRPr sz="36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lvl="0" indent="-36576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Lato"/>
              <a:buChar char="-"/>
            </a:pPr>
            <a:r>
              <a:rPr lang="en-US" sz="2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Don’t forget to backup</a:t>
            </a:r>
            <a:endParaRPr sz="24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51" name="Google Shape;1051;g29410559656_2_227"/>
          <p:cNvSpPr txBox="1"/>
          <p:nvPr/>
        </p:nvSpPr>
        <p:spPr>
          <a:xfrm>
            <a:off x="838200" y="1518976"/>
            <a:ext cx="6231600" cy="514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"/>
              <a:buChar char="●"/>
            </a:pPr>
            <a:r>
              <a:rPr lang="en-US"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Good to know for </a:t>
            </a:r>
            <a:r>
              <a:rPr lang="en-US" sz="1800" b="1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backup planning</a:t>
            </a:r>
            <a:r>
              <a:rPr lang="en-US"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purposes:</a:t>
            </a:r>
            <a:endParaRPr sz="1800" b="0" i="0" u="none" strike="noStrike" cap="non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914400" marR="0" lvl="1" indent="-3429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"/>
              <a:buChar char="○"/>
            </a:pPr>
            <a:r>
              <a:rPr lang="en-US"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Overall data volumes</a:t>
            </a:r>
            <a:endParaRPr sz="1800" b="0" i="0" u="none" strike="noStrike" cap="non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914400" marR="0" lvl="1" indent="-3429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"/>
              <a:buChar char="○"/>
            </a:pPr>
            <a:r>
              <a:rPr lang="en-US"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Data life cycle in project</a:t>
            </a:r>
            <a:endParaRPr sz="1800" b="0" i="0" u="none" strike="noStrike" cap="non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914400" marR="0" lvl="1" indent="-3429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"/>
              <a:buChar char="○"/>
            </a:pPr>
            <a:r>
              <a:rPr lang="en-US"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Ease of access</a:t>
            </a:r>
            <a:endParaRPr sz="1800" b="0" i="0" u="none" strike="noStrike" cap="non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914400" marR="0" lvl="1" indent="-3429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"/>
              <a:buChar char="○"/>
            </a:pPr>
            <a:r>
              <a:rPr lang="en-US"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Data sensitivity</a:t>
            </a:r>
            <a:endParaRPr sz="1800" b="0" i="0" u="none" strike="noStrike" cap="non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914400" marR="0" lvl="0" indent="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marR="0" lvl="0" indent="-3429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rgbClr val="171616"/>
              </a:buClr>
              <a:buSzPts val="1800"/>
              <a:buFont typeface="Lato"/>
              <a:buChar char="●"/>
            </a:pPr>
            <a:r>
              <a:rPr lang="en-US"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On at least </a:t>
            </a:r>
            <a:r>
              <a:rPr lang="en-US" sz="1800" b="1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two different kinds of media</a:t>
            </a:r>
            <a:r>
              <a:rPr lang="en-US"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(server, portable hard drive, cloud)</a:t>
            </a:r>
            <a:endParaRPr sz="1800" b="0" i="0" u="none" strike="noStrike" cap="non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marR="0" lvl="0" indent="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marR="0" lvl="0" indent="-3429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rgbClr val="171616"/>
              </a:buClr>
              <a:buSzPts val="1800"/>
              <a:buFont typeface="Lato"/>
              <a:buChar char="●"/>
            </a:pPr>
            <a:r>
              <a:rPr lang="en-US"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Keep backup in </a:t>
            </a:r>
            <a:r>
              <a:rPr lang="en-US" sz="1800" b="1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three separate locations</a:t>
            </a:r>
            <a:r>
              <a:rPr lang="en-US"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endParaRPr sz="1800" b="0" i="0" u="none" strike="noStrike" cap="non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914400" marR="0" lvl="1" indent="-3429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"/>
              <a:buChar char="○"/>
            </a:pPr>
            <a:r>
              <a:rPr lang="en-US"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Consider off-site backups</a:t>
            </a:r>
            <a:endParaRPr sz="1800" b="0" i="0" u="none" strike="noStrike" cap="non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marR="0" lvl="0" indent="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marR="0" lvl="0" indent="-3429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rgbClr val="171616"/>
              </a:buClr>
              <a:buSzPts val="1800"/>
              <a:buFont typeface="Lato"/>
              <a:buChar char="●"/>
            </a:pPr>
            <a:r>
              <a:rPr lang="en-US"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Robust backups need to be </a:t>
            </a:r>
            <a:r>
              <a:rPr lang="en-US" sz="1800" b="1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automated</a:t>
            </a:r>
            <a:endParaRPr sz="1800" b="1" i="0" u="none" strike="noStrike" cap="none">
              <a:solidFill>
                <a:srgbClr val="171616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52" name="Google Shape;1052;g29410559656_2_227"/>
          <p:cNvPicPr preferRelativeResize="0"/>
          <p:nvPr/>
        </p:nvPicPr>
        <p:blipFill rotWithShape="1">
          <a:blip r:embed="rId3">
            <a:alphaModFix/>
          </a:blip>
          <a:srcRect l="12670" r="11232"/>
          <a:stretch/>
        </p:blipFill>
        <p:spPr>
          <a:xfrm>
            <a:off x="6679200" y="1518975"/>
            <a:ext cx="4890998" cy="4820425"/>
          </a:xfrm>
          <a:prstGeom prst="rect">
            <a:avLst/>
          </a:prstGeom>
          <a:noFill/>
          <a:ln>
            <a:noFill/>
          </a:ln>
        </p:spPr>
      </p:pic>
      <p:sp>
        <p:nvSpPr>
          <p:cNvPr id="1053" name="Google Shape;1053;g29410559656_2_227"/>
          <p:cNvSpPr txBox="1"/>
          <p:nvPr/>
        </p:nvSpPr>
        <p:spPr>
          <a:xfrm>
            <a:off x="6616625" y="6339400"/>
            <a:ext cx="4828200" cy="2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Credit: </a:t>
            </a:r>
            <a:r>
              <a:rPr lang="en-US" sz="10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Photo by</a:t>
            </a:r>
            <a:r>
              <a:rPr lang="en-US" sz="1000" b="0" i="0" u="none" strike="noStrike" cap="none">
                <a:solidFill>
                  <a:schemeClr val="dk1"/>
                </a:solidFill>
                <a:uFill>
                  <a:noFill/>
                </a:uFill>
                <a:latin typeface="Lato"/>
                <a:ea typeface="Lato"/>
                <a:cs typeface="Lato"/>
                <a:sym typeface="Lato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US" sz="1000" b="0" i="0" u="sng" strike="noStrike" cap="none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4"/>
              </a:rPr>
              <a:t>Tobias Fischer</a:t>
            </a:r>
            <a:r>
              <a:rPr lang="en-US" sz="10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on</a:t>
            </a:r>
            <a:r>
              <a:rPr lang="en-US" sz="1000" b="0" i="0" u="none" strike="noStrike" cap="none">
                <a:solidFill>
                  <a:schemeClr val="dk1"/>
                </a:solidFill>
                <a:uFill>
                  <a:noFill/>
                </a:uFill>
                <a:latin typeface="Lato"/>
                <a:ea typeface="Lato"/>
                <a:cs typeface="Lato"/>
                <a:sym typeface="Lato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US" sz="1000" b="0" i="0" u="sng" strike="noStrike" cap="none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5"/>
              </a:rPr>
              <a:t>Unsplash</a:t>
            </a:r>
            <a:r>
              <a:rPr lang="en-US" sz="10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endParaRPr sz="1000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54" name="Google Shape;1054;g29410559656_2_227"/>
          <p:cNvSpPr/>
          <p:nvPr/>
        </p:nvSpPr>
        <p:spPr>
          <a:xfrm>
            <a:off x="838200" y="3722400"/>
            <a:ext cx="5302200" cy="2616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0" name="Google Shape;1060;g295a1bdf63b_3_241"/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9538200" cy="8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55554"/>
              <a:buNone/>
            </a:pPr>
            <a:r>
              <a:rPr lang="en-US" sz="3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How to organi</a:t>
            </a:r>
            <a:r>
              <a:rPr lang="en-US">
                <a:solidFill>
                  <a:schemeClr val="dk1"/>
                </a:solidFill>
              </a:rPr>
              <a:t>z</a:t>
            </a:r>
            <a:r>
              <a:rPr lang="en-US" sz="3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e your data</a:t>
            </a:r>
            <a:endParaRPr sz="36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lvl="0" indent="-36576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Lato"/>
              <a:buChar char="-"/>
            </a:pPr>
            <a:r>
              <a:rPr lang="en-US" sz="2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Don’t forget to backup</a:t>
            </a:r>
            <a:endParaRPr sz="24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61" name="Google Shape;1061;g295a1bdf63b_3_241"/>
          <p:cNvSpPr txBox="1"/>
          <p:nvPr/>
        </p:nvSpPr>
        <p:spPr>
          <a:xfrm>
            <a:off x="838200" y="1518976"/>
            <a:ext cx="6231600" cy="514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"/>
              <a:buChar char="●"/>
            </a:pPr>
            <a:r>
              <a:rPr lang="en-US"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Good to know for </a:t>
            </a:r>
            <a:r>
              <a:rPr lang="en-US" sz="1800" b="1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backup planning</a:t>
            </a:r>
            <a:r>
              <a:rPr lang="en-US"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purposes:</a:t>
            </a:r>
            <a:endParaRPr sz="1800" b="0" i="0" u="none" strike="noStrike" cap="non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914400" marR="0" lvl="1" indent="-3429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"/>
              <a:buChar char="○"/>
            </a:pPr>
            <a:r>
              <a:rPr lang="en-US"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Overall data volumes</a:t>
            </a:r>
            <a:endParaRPr sz="1800" b="0" i="0" u="none" strike="noStrike" cap="non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914400" marR="0" lvl="1" indent="-3429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"/>
              <a:buChar char="○"/>
            </a:pPr>
            <a:r>
              <a:rPr lang="en-US"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Data life cycle in project</a:t>
            </a:r>
            <a:endParaRPr sz="1800" b="0" i="0" u="none" strike="noStrike" cap="non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914400" marR="0" lvl="1" indent="-3429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"/>
              <a:buChar char="○"/>
            </a:pPr>
            <a:r>
              <a:rPr lang="en-US"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Ease of access</a:t>
            </a:r>
            <a:endParaRPr sz="1800" b="0" i="0" u="none" strike="noStrike" cap="non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914400" marR="0" lvl="1" indent="-3429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"/>
              <a:buChar char="○"/>
            </a:pPr>
            <a:r>
              <a:rPr lang="en-US"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Data sensitivity</a:t>
            </a:r>
            <a:endParaRPr sz="1800" b="0" i="0" u="none" strike="noStrike" cap="non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914400" marR="0" lvl="0" indent="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marR="0" lvl="0" indent="-3429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rgbClr val="171616"/>
              </a:buClr>
              <a:buSzPts val="1800"/>
              <a:buFont typeface="Lato"/>
              <a:buChar char="●"/>
            </a:pPr>
            <a:r>
              <a:rPr lang="en-US"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On at least </a:t>
            </a:r>
            <a:r>
              <a:rPr lang="en-US" sz="1800" b="1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two different kinds of media</a:t>
            </a:r>
            <a:r>
              <a:rPr lang="en-US"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(server, portable hard drive, cloud)</a:t>
            </a:r>
            <a:endParaRPr sz="1800" b="0" i="0" u="none" strike="noStrike" cap="non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marR="0" lvl="0" indent="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marR="0" lvl="0" indent="-3429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rgbClr val="171616"/>
              </a:buClr>
              <a:buSzPts val="1800"/>
              <a:buFont typeface="Lato"/>
              <a:buChar char="●"/>
            </a:pPr>
            <a:r>
              <a:rPr lang="en-US"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Keep backup in </a:t>
            </a:r>
            <a:r>
              <a:rPr lang="en-US" sz="1800" b="1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three separate locations</a:t>
            </a:r>
            <a:r>
              <a:rPr lang="en-US"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endParaRPr sz="1800" b="0" i="0" u="none" strike="noStrike" cap="non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914400" marR="0" lvl="1" indent="-3429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"/>
              <a:buChar char="○"/>
            </a:pPr>
            <a:r>
              <a:rPr lang="en-US"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Consider off-site backups</a:t>
            </a:r>
            <a:endParaRPr sz="1800" b="0" i="0" u="none" strike="noStrike" cap="non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marR="0" lvl="0" indent="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marR="0" lvl="0" indent="-3429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rgbClr val="171616"/>
              </a:buClr>
              <a:buSzPts val="1800"/>
              <a:buFont typeface="Lato"/>
              <a:buChar char="●"/>
            </a:pPr>
            <a:r>
              <a:rPr lang="en-US"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Robust backups need to be </a:t>
            </a:r>
            <a:r>
              <a:rPr lang="en-US" sz="1800" b="1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automated</a:t>
            </a:r>
            <a:endParaRPr sz="1800" b="1" i="0" u="none" strike="noStrike" cap="none">
              <a:solidFill>
                <a:srgbClr val="171616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62" name="Google Shape;1062;g295a1bdf63b_3_241"/>
          <p:cNvPicPr preferRelativeResize="0"/>
          <p:nvPr/>
        </p:nvPicPr>
        <p:blipFill rotWithShape="1">
          <a:blip r:embed="rId3">
            <a:alphaModFix/>
          </a:blip>
          <a:srcRect l="12670" r="11232"/>
          <a:stretch/>
        </p:blipFill>
        <p:spPr>
          <a:xfrm>
            <a:off x="6679200" y="1518975"/>
            <a:ext cx="4890998" cy="4820425"/>
          </a:xfrm>
          <a:prstGeom prst="rect">
            <a:avLst/>
          </a:prstGeom>
          <a:noFill/>
          <a:ln>
            <a:noFill/>
          </a:ln>
        </p:spPr>
      </p:pic>
      <p:sp>
        <p:nvSpPr>
          <p:cNvPr id="1063" name="Google Shape;1063;g295a1bdf63b_3_241"/>
          <p:cNvSpPr txBox="1"/>
          <p:nvPr/>
        </p:nvSpPr>
        <p:spPr>
          <a:xfrm>
            <a:off x="6616625" y="6339400"/>
            <a:ext cx="4828200" cy="2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Credit: </a:t>
            </a:r>
            <a:r>
              <a:rPr lang="en-US" sz="10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Photo by</a:t>
            </a:r>
            <a:r>
              <a:rPr lang="en-US" sz="1000" b="0" i="0" u="none" strike="noStrike" cap="none">
                <a:solidFill>
                  <a:schemeClr val="dk1"/>
                </a:solidFill>
                <a:uFill>
                  <a:noFill/>
                </a:uFill>
                <a:latin typeface="Lato"/>
                <a:ea typeface="Lato"/>
                <a:cs typeface="Lato"/>
                <a:sym typeface="Lato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US" sz="1000" b="0" i="0" u="sng" strike="noStrike" cap="none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4"/>
              </a:rPr>
              <a:t>Tobias Fischer</a:t>
            </a:r>
            <a:r>
              <a:rPr lang="en-US" sz="10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on</a:t>
            </a:r>
            <a:r>
              <a:rPr lang="en-US" sz="1000" b="0" i="0" u="none" strike="noStrike" cap="none">
                <a:solidFill>
                  <a:schemeClr val="dk1"/>
                </a:solidFill>
                <a:uFill>
                  <a:noFill/>
                </a:uFill>
                <a:latin typeface="Lato"/>
                <a:ea typeface="Lato"/>
                <a:cs typeface="Lato"/>
                <a:sym typeface="Lato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US" sz="1000" b="0" i="0" u="sng" strike="noStrike" cap="none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5"/>
              </a:rPr>
              <a:t>Unsplash</a:t>
            </a:r>
            <a:r>
              <a:rPr lang="en-US" sz="10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endParaRPr sz="1000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64" name="Google Shape;1064;g295a1bdf63b_3_241"/>
          <p:cNvSpPr/>
          <p:nvPr/>
        </p:nvSpPr>
        <p:spPr>
          <a:xfrm>
            <a:off x="736950" y="4510575"/>
            <a:ext cx="5302200" cy="2149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0" name="Google Shape;1070;g295a1bdf63b_3_260"/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9538200" cy="8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55554"/>
              <a:buNone/>
            </a:pPr>
            <a:r>
              <a:rPr lang="en-US" sz="3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How to organi</a:t>
            </a:r>
            <a:r>
              <a:rPr lang="en-US">
                <a:solidFill>
                  <a:schemeClr val="dk1"/>
                </a:solidFill>
              </a:rPr>
              <a:t>z</a:t>
            </a:r>
            <a:r>
              <a:rPr lang="en-US" sz="3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e your data</a:t>
            </a:r>
            <a:endParaRPr sz="36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lvl="0" indent="-36576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Lato"/>
              <a:buChar char="-"/>
            </a:pPr>
            <a:r>
              <a:rPr lang="en-US" sz="2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Don’t forget to backup</a:t>
            </a:r>
            <a:endParaRPr sz="24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71" name="Google Shape;1071;g295a1bdf63b_3_260"/>
          <p:cNvSpPr txBox="1"/>
          <p:nvPr/>
        </p:nvSpPr>
        <p:spPr>
          <a:xfrm>
            <a:off x="838200" y="1518976"/>
            <a:ext cx="6231600" cy="514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"/>
              <a:buChar char="●"/>
            </a:pPr>
            <a:r>
              <a:rPr lang="en-US"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Good to know for </a:t>
            </a:r>
            <a:r>
              <a:rPr lang="en-US" sz="1800" b="1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backup planning</a:t>
            </a:r>
            <a:r>
              <a:rPr lang="en-US"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purposes:</a:t>
            </a:r>
            <a:endParaRPr sz="1800" b="0" i="0" u="none" strike="noStrike" cap="non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914400" marR="0" lvl="1" indent="-3429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"/>
              <a:buChar char="○"/>
            </a:pPr>
            <a:r>
              <a:rPr lang="en-US"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Overall data volumes</a:t>
            </a:r>
            <a:endParaRPr sz="1800" b="0" i="0" u="none" strike="noStrike" cap="non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914400" marR="0" lvl="1" indent="-3429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"/>
              <a:buChar char="○"/>
            </a:pPr>
            <a:r>
              <a:rPr lang="en-US"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Data life cycle in project</a:t>
            </a:r>
            <a:endParaRPr sz="1800" b="0" i="0" u="none" strike="noStrike" cap="non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914400" marR="0" lvl="1" indent="-3429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"/>
              <a:buChar char="○"/>
            </a:pPr>
            <a:r>
              <a:rPr lang="en-US"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Ease of access</a:t>
            </a:r>
            <a:endParaRPr sz="1800" b="0" i="0" u="none" strike="noStrike" cap="non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914400" marR="0" lvl="1" indent="-3429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"/>
              <a:buChar char="○"/>
            </a:pPr>
            <a:r>
              <a:rPr lang="en-US"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Data sensitivity</a:t>
            </a:r>
            <a:endParaRPr sz="1800" b="0" i="0" u="none" strike="noStrike" cap="non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914400" marR="0" lvl="0" indent="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marR="0" lvl="0" indent="-3429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rgbClr val="171616"/>
              </a:buClr>
              <a:buSzPts val="1800"/>
              <a:buFont typeface="Lato"/>
              <a:buChar char="●"/>
            </a:pPr>
            <a:r>
              <a:rPr lang="en-US"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On at least </a:t>
            </a:r>
            <a:r>
              <a:rPr lang="en-US" sz="1800" b="1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two different kinds of media</a:t>
            </a:r>
            <a:r>
              <a:rPr lang="en-US"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(server, portable hard drive, cloud)</a:t>
            </a:r>
            <a:endParaRPr sz="1800" b="0" i="0" u="none" strike="noStrike" cap="non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marR="0" lvl="0" indent="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marR="0" lvl="0" indent="-3429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rgbClr val="171616"/>
              </a:buClr>
              <a:buSzPts val="1800"/>
              <a:buFont typeface="Lato"/>
              <a:buChar char="●"/>
            </a:pPr>
            <a:r>
              <a:rPr lang="en-US"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Keep backup in </a:t>
            </a:r>
            <a:r>
              <a:rPr lang="en-US" sz="1800" b="1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three separate locations</a:t>
            </a:r>
            <a:r>
              <a:rPr lang="en-US"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endParaRPr sz="1800" b="0" i="0" u="none" strike="noStrike" cap="non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914400" marR="0" lvl="1" indent="-3429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"/>
              <a:buChar char="○"/>
            </a:pPr>
            <a:r>
              <a:rPr lang="en-US"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Consider off-site backups</a:t>
            </a:r>
            <a:endParaRPr sz="1800" b="0" i="0" u="none" strike="noStrike" cap="non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marR="0" lvl="0" indent="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marR="0" lvl="0" indent="-3429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rgbClr val="171616"/>
              </a:buClr>
              <a:buSzPts val="1800"/>
              <a:buFont typeface="Lato"/>
              <a:buChar char="●"/>
            </a:pPr>
            <a:r>
              <a:rPr lang="en-US"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Robust backups need to be </a:t>
            </a:r>
            <a:r>
              <a:rPr lang="en-US" sz="1800" b="1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automated</a:t>
            </a:r>
            <a:endParaRPr sz="1800" b="1" i="0" u="none" strike="noStrike" cap="none">
              <a:solidFill>
                <a:srgbClr val="171616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72" name="Google Shape;1072;g295a1bdf63b_3_260"/>
          <p:cNvPicPr preferRelativeResize="0"/>
          <p:nvPr/>
        </p:nvPicPr>
        <p:blipFill rotWithShape="1">
          <a:blip r:embed="rId3">
            <a:alphaModFix/>
          </a:blip>
          <a:srcRect l="12670" r="11232"/>
          <a:stretch/>
        </p:blipFill>
        <p:spPr>
          <a:xfrm>
            <a:off x="6679200" y="1518975"/>
            <a:ext cx="4890998" cy="4820425"/>
          </a:xfrm>
          <a:prstGeom prst="rect">
            <a:avLst/>
          </a:prstGeom>
          <a:noFill/>
          <a:ln>
            <a:noFill/>
          </a:ln>
        </p:spPr>
      </p:pic>
      <p:sp>
        <p:nvSpPr>
          <p:cNvPr id="1073" name="Google Shape;1073;g295a1bdf63b_3_260"/>
          <p:cNvSpPr txBox="1"/>
          <p:nvPr/>
        </p:nvSpPr>
        <p:spPr>
          <a:xfrm>
            <a:off x="6616625" y="6339400"/>
            <a:ext cx="4828200" cy="2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Credit: </a:t>
            </a:r>
            <a:r>
              <a:rPr lang="en-US" sz="10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Photo by</a:t>
            </a:r>
            <a:r>
              <a:rPr lang="en-US" sz="1000" b="0" i="0" u="none" strike="noStrike" cap="none">
                <a:solidFill>
                  <a:schemeClr val="dk1"/>
                </a:solidFill>
                <a:uFill>
                  <a:noFill/>
                </a:uFill>
                <a:latin typeface="Lato"/>
                <a:ea typeface="Lato"/>
                <a:cs typeface="Lato"/>
                <a:sym typeface="Lato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US" sz="1000" b="0" i="0" u="sng" strike="noStrike" cap="none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4"/>
              </a:rPr>
              <a:t>Tobias Fischer</a:t>
            </a:r>
            <a:r>
              <a:rPr lang="en-US" sz="10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on</a:t>
            </a:r>
            <a:r>
              <a:rPr lang="en-US" sz="1000" b="0" i="0" u="none" strike="noStrike" cap="none">
                <a:solidFill>
                  <a:schemeClr val="dk1"/>
                </a:solidFill>
                <a:uFill>
                  <a:noFill/>
                </a:uFill>
                <a:latin typeface="Lato"/>
                <a:ea typeface="Lato"/>
                <a:cs typeface="Lato"/>
                <a:sym typeface="Lato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US" sz="1000" b="0" i="0" u="sng" strike="noStrike" cap="none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5"/>
              </a:rPr>
              <a:t>Unsplash</a:t>
            </a:r>
            <a:r>
              <a:rPr lang="en-US" sz="10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endParaRPr sz="1000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74" name="Google Shape;1074;g295a1bdf63b_3_260"/>
          <p:cNvSpPr/>
          <p:nvPr/>
        </p:nvSpPr>
        <p:spPr>
          <a:xfrm>
            <a:off x="736950" y="5619475"/>
            <a:ext cx="5302200" cy="1040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0" name="Google Shape;1080;g295a1bdf63b_3_250"/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9538200" cy="8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55554"/>
              <a:buNone/>
            </a:pPr>
            <a:r>
              <a:rPr lang="en-US" sz="3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How to organi</a:t>
            </a:r>
            <a:r>
              <a:rPr lang="en-US">
                <a:solidFill>
                  <a:schemeClr val="dk1"/>
                </a:solidFill>
              </a:rPr>
              <a:t>z</a:t>
            </a:r>
            <a:r>
              <a:rPr lang="en-US" sz="3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e your data</a:t>
            </a:r>
            <a:endParaRPr sz="36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lvl="0" indent="-36576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Lato"/>
              <a:buChar char="-"/>
            </a:pPr>
            <a:r>
              <a:rPr lang="en-US" sz="2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Don’t forget to backup</a:t>
            </a:r>
            <a:endParaRPr sz="24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81" name="Google Shape;1081;g295a1bdf63b_3_250"/>
          <p:cNvSpPr txBox="1"/>
          <p:nvPr/>
        </p:nvSpPr>
        <p:spPr>
          <a:xfrm>
            <a:off x="838200" y="1518976"/>
            <a:ext cx="6231600" cy="514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"/>
              <a:buChar char="●"/>
            </a:pPr>
            <a:r>
              <a:rPr lang="en-US" sz="1800" b="0" i="0" u="none" strike="noStrike" cap="none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Good to know for </a:t>
            </a:r>
            <a:r>
              <a:rPr lang="en-US" sz="1800" b="1" i="0" u="none" strike="noStrike" cap="none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backup planning</a:t>
            </a:r>
            <a:r>
              <a:rPr lang="en-US" sz="1800" b="0" i="0" u="none" strike="noStrike" cap="none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purposes:</a:t>
            </a:r>
            <a:endParaRPr sz="1800" b="0" i="0" u="none" strike="noStrike" cap="none" dirty="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914400" marR="0" lvl="1" indent="-3429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"/>
              <a:buChar char="○"/>
            </a:pPr>
            <a:r>
              <a:rPr lang="en-US" sz="1800" b="0" i="0" u="none" strike="noStrike" cap="none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Overall data volumes</a:t>
            </a:r>
            <a:endParaRPr sz="1800" b="0" i="0" u="none" strike="noStrike" cap="none" dirty="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914400" marR="0" lvl="1" indent="-3429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"/>
              <a:buChar char="○"/>
            </a:pPr>
            <a:r>
              <a:rPr lang="en-US" sz="1800" b="0" i="0" u="none" strike="noStrike" cap="none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Data life cycle in project</a:t>
            </a:r>
            <a:endParaRPr sz="1800" b="0" i="0" u="none" strike="noStrike" cap="none" dirty="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914400" marR="0" lvl="1" indent="-3429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"/>
              <a:buChar char="○"/>
            </a:pPr>
            <a:r>
              <a:rPr lang="en-US" sz="1800" b="0" i="0" u="none" strike="noStrike" cap="none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Ease of access</a:t>
            </a:r>
            <a:endParaRPr sz="1800" b="0" i="0" u="none" strike="noStrike" cap="none" dirty="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914400" marR="0" lvl="1" indent="-3429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"/>
              <a:buChar char="○"/>
            </a:pPr>
            <a:r>
              <a:rPr lang="en-US" sz="1800" b="0" i="0" u="none" strike="noStrike" cap="none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Data sensitivity</a:t>
            </a:r>
            <a:endParaRPr sz="1800" b="0" i="0" u="none" strike="noStrike" cap="none" dirty="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914400" marR="0" lvl="0" indent="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 dirty="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marR="0" lvl="0" indent="-3429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rgbClr val="171616"/>
              </a:buClr>
              <a:buSzPts val="1800"/>
              <a:buFont typeface="Lato"/>
              <a:buChar char="●"/>
            </a:pPr>
            <a:r>
              <a:rPr lang="en-US" sz="1800" b="0" i="0" u="none" strike="noStrike" cap="none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On at least </a:t>
            </a:r>
            <a:r>
              <a:rPr lang="en-US" sz="1800" b="1" i="0" u="none" strike="noStrike" cap="none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two different kinds of media</a:t>
            </a:r>
            <a:r>
              <a:rPr lang="en-US" sz="1800" b="0" i="0" u="none" strike="noStrike" cap="none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(server, portable hard drive, cloud)</a:t>
            </a:r>
            <a:endParaRPr sz="1800" b="0" i="0" u="none" strike="noStrike" cap="none" dirty="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marR="0" lvl="0" indent="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 dirty="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marR="0" lvl="0" indent="-3429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rgbClr val="171616"/>
              </a:buClr>
              <a:buSzPts val="1800"/>
              <a:buFont typeface="Lato"/>
              <a:buChar char="●"/>
            </a:pPr>
            <a:r>
              <a:rPr lang="en-US" sz="1800" b="0" i="0" u="none" strike="noStrike" cap="none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Keep backup in </a:t>
            </a:r>
            <a:r>
              <a:rPr lang="en-US" sz="1800" b="1" i="0" u="none" strike="noStrike" cap="none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three separate locations</a:t>
            </a:r>
            <a:r>
              <a:rPr lang="en-US" sz="1800" b="0" i="0" u="none" strike="noStrike" cap="none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endParaRPr sz="1800" b="0" i="0" u="none" strike="noStrike" cap="none" dirty="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914400" marR="0" lvl="1" indent="-3429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"/>
              <a:buChar char="○"/>
            </a:pPr>
            <a:r>
              <a:rPr lang="en-US" sz="1800" b="0" i="0" u="none" strike="noStrike" cap="none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Consider off-site backups</a:t>
            </a:r>
            <a:endParaRPr sz="1800" b="0" i="0" u="none" strike="noStrike" cap="none" dirty="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marR="0" lvl="0" indent="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 dirty="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marR="0" lvl="0" indent="-3429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rgbClr val="171616"/>
              </a:buClr>
              <a:buSzPts val="1800"/>
              <a:buFont typeface="Lato"/>
              <a:buChar char="●"/>
            </a:pPr>
            <a:r>
              <a:rPr lang="en-US" sz="1800" b="0" i="0" u="none" strike="noStrike" cap="none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Robust backups need to be </a:t>
            </a:r>
            <a:r>
              <a:rPr lang="en-US" sz="1800" b="1" i="0" u="none" strike="noStrike" cap="none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automated</a:t>
            </a:r>
            <a:endParaRPr sz="1800" b="1" i="0" u="none" strike="noStrike" cap="none" dirty="0">
              <a:solidFill>
                <a:srgbClr val="171616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82" name="Google Shape;1082;g295a1bdf63b_3_250"/>
          <p:cNvPicPr preferRelativeResize="0"/>
          <p:nvPr/>
        </p:nvPicPr>
        <p:blipFill rotWithShape="1">
          <a:blip r:embed="rId3">
            <a:alphaModFix/>
          </a:blip>
          <a:srcRect l="12670" r="11232"/>
          <a:stretch/>
        </p:blipFill>
        <p:spPr>
          <a:xfrm>
            <a:off x="6679200" y="1518975"/>
            <a:ext cx="4890998" cy="4820425"/>
          </a:xfrm>
          <a:prstGeom prst="rect">
            <a:avLst/>
          </a:prstGeom>
          <a:noFill/>
          <a:ln>
            <a:noFill/>
          </a:ln>
        </p:spPr>
      </p:pic>
      <p:sp>
        <p:nvSpPr>
          <p:cNvPr id="1083" name="Google Shape;1083;g295a1bdf63b_3_250"/>
          <p:cNvSpPr txBox="1"/>
          <p:nvPr/>
        </p:nvSpPr>
        <p:spPr>
          <a:xfrm>
            <a:off x="6616625" y="6339400"/>
            <a:ext cx="4828200" cy="2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0" i="0" u="none" strike="noStrike" cap="none" dirty="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Credit: 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Photo by</a:t>
            </a:r>
            <a:r>
              <a:rPr lang="en-US" sz="1000" b="0" i="0" u="none" strike="noStrike" cap="none" dirty="0">
                <a:solidFill>
                  <a:schemeClr val="dk1"/>
                </a:solidFill>
                <a:uFill>
                  <a:noFill/>
                </a:uFill>
                <a:latin typeface="Lato"/>
                <a:ea typeface="Lato"/>
                <a:cs typeface="Lato"/>
                <a:sym typeface="Lato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US" sz="1000" b="0" i="0" u="sng" strike="noStrike" cap="none" dirty="0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4"/>
              </a:rPr>
              <a:t>Tobias Fischer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on</a:t>
            </a:r>
            <a:r>
              <a:rPr lang="en-US" sz="1000" b="0" i="0" u="none" strike="noStrike" cap="none" dirty="0">
                <a:solidFill>
                  <a:schemeClr val="dk1"/>
                </a:solidFill>
                <a:uFill>
                  <a:noFill/>
                </a:uFill>
                <a:latin typeface="Lato"/>
                <a:ea typeface="Lato"/>
                <a:cs typeface="Lato"/>
                <a:sym typeface="Lato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US" sz="1000" b="0" i="0" u="sng" strike="noStrike" cap="none" dirty="0" err="1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5"/>
              </a:rPr>
              <a:t>Unsplash</a:t>
            </a:r>
            <a:r>
              <a:rPr lang="en-US" sz="1000" b="0" i="0" u="none" strike="noStrike" cap="none" dirty="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endParaRPr sz="1000" b="0" i="0" u="none" strike="noStrike" cap="none" dirty="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9" name="Google Shape;1089;g294cd25aee0_0_400"/>
          <p:cNvSpPr txBox="1">
            <a:spLocks noGrp="1"/>
          </p:cNvSpPr>
          <p:nvPr>
            <p:ph type="body" idx="1"/>
          </p:nvPr>
        </p:nvSpPr>
        <p:spPr>
          <a:xfrm>
            <a:off x="838200" y="1486800"/>
            <a:ext cx="6539700" cy="469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 sz="22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ts val="1800"/>
              <a:buNone/>
            </a:pPr>
            <a:endParaRPr sz="2200" b="1">
              <a:solidFill>
                <a:schemeClr val="dk1"/>
              </a:solidFill>
            </a:endParaRPr>
          </a:p>
        </p:txBody>
      </p:sp>
      <p:sp>
        <p:nvSpPr>
          <p:cNvPr id="1090" name="Google Shape;1090;g294cd25aee0_0_400"/>
          <p:cNvSpPr txBox="1">
            <a:spLocks noGrp="1"/>
          </p:cNvSpPr>
          <p:nvPr>
            <p:ph type="title"/>
          </p:nvPr>
        </p:nvSpPr>
        <p:spPr>
          <a:xfrm>
            <a:off x="822575" y="287025"/>
            <a:ext cx="10281000" cy="8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 sz="3600">
                <a:latin typeface="Lato"/>
                <a:ea typeface="Lato"/>
                <a:cs typeface="Lato"/>
                <a:sym typeface="Lato"/>
              </a:rPr>
              <a:t>Versioning of data and code</a:t>
            </a:r>
            <a:endParaRPr sz="3600">
              <a:latin typeface="Lato"/>
              <a:ea typeface="Lato"/>
              <a:cs typeface="Lato"/>
              <a:sym typeface="Lato"/>
            </a:endParaRPr>
          </a:p>
          <a:p>
            <a:pPr marL="457200" lvl="0" indent="-368300" algn="l" rtl="0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  <a:buSzPts val="2200"/>
              <a:buFont typeface="Lato"/>
              <a:buChar char="-"/>
            </a:pPr>
            <a:r>
              <a:rPr lang="en-US" sz="2200">
                <a:latin typeface="Lato"/>
                <a:ea typeface="Lato"/>
                <a:cs typeface="Lato"/>
                <a:sym typeface="Lato"/>
              </a:rPr>
              <a:t>Make changes to files and sleep well at night</a:t>
            </a:r>
            <a:endParaRPr sz="22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091" name="Google Shape;1091;g294cd25aee0_0_40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667227" y="1390341"/>
            <a:ext cx="3662350" cy="4883126"/>
          </a:xfrm>
          <a:prstGeom prst="rect">
            <a:avLst/>
          </a:prstGeom>
          <a:noFill/>
          <a:ln>
            <a:noFill/>
          </a:ln>
        </p:spPr>
      </p:pic>
      <p:sp>
        <p:nvSpPr>
          <p:cNvPr id="1092" name="Google Shape;1092;g294cd25aee0_0_400"/>
          <p:cNvSpPr/>
          <p:nvPr/>
        </p:nvSpPr>
        <p:spPr>
          <a:xfrm>
            <a:off x="7667225" y="6273475"/>
            <a:ext cx="3436200" cy="48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“Piled Higher and Deeper” by Jorge Cham, </a:t>
            </a:r>
            <a:r>
              <a:rPr lang="en-US" sz="1200" b="0" i="0" u="sng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https://phdcomics.com</a:t>
            </a:r>
            <a:r>
              <a:rPr lang="en-US" sz="12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endParaRPr sz="1200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8" name="Google Shape;1098;g2990fe9e36a_1_258"/>
          <p:cNvSpPr txBox="1">
            <a:spLocks noGrp="1"/>
          </p:cNvSpPr>
          <p:nvPr>
            <p:ph type="body" idx="1"/>
          </p:nvPr>
        </p:nvSpPr>
        <p:spPr>
          <a:xfrm>
            <a:off x="838200" y="1486800"/>
            <a:ext cx="6539700" cy="469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200" b="1">
                <a:solidFill>
                  <a:schemeClr val="dk1"/>
                </a:solidFill>
              </a:rPr>
              <a:t>Making changes to files</a:t>
            </a:r>
            <a:endParaRPr sz="2200" b="1">
              <a:solidFill>
                <a:schemeClr val="dk1"/>
              </a:solidFill>
            </a:endParaRPr>
          </a:p>
          <a:p>
            <a:pPr marL="914400" lvl="1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○"/>
            </a:pPr>
            <a:r>
              <a:rPr lang="en-US" sz="2200">
                <a:solidFill>
                  <a:schemeClr val="dk1"/>
                </a:solidFill>
              </a:rPr>
              <a:t>We risk losing content.</a:t>
            </a:r>
            <a:endParaRPr sz="2200">
              <a:solidFill>
                <a:schemeClr val="dk1"/>
              </a:solidFill>
            </a:endParaRPr>
          </a:p>
          <a:p>
            <a:pPr marL="914400" lvl="1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○"/>
            </a:pPr>
            <a:r>
              <a:rPr lang="en-US" sz="2200">
                <a:solidFill>
                  <a:schemeClr val="dk1"/>
                </a:solidFill>
              </a:rPr>
              <a:t>Unintended side effects.</a:t>
            </a:r>
            <a:endParaRPr sz="2200">
              <a:solidFill>
                <a:schemeClr val="dk1"/>
              </a:solidFill>
            </a:endParaRPr>
          </a:p>
          <a:p>
            <a:pPr marL="914400" lvl="1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○"/>
            </a:pPr>
            <a:r>
              <a:rPr lang="en-US" sz="2200">
                <a:solidFill>
                  <a:schemeClr val="dk1"/>
                </a:solidFill>
              </a:rPr>
              <a:t>Breaking analysis pipelines.</a:t>
            </a:r>
            <a:endParaRPr sz="22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ts val="1800"/>
              <a:buNone/>
            </a:pPr>
            <a:endParaRPr sz="2200" b="1">
              <a:solidFill>
                <a:schemeClr val="dk1"/>
              </a:solidFill>
            </a:endParaRPr>
          </a:p>
        </p:txBody>
      </p:sp>
      <p:sp>
        <p:nvSpPr>
          <p:cNvPr id="1099" name="Google Shape;1099;g2990fe9e36a_1_258"/>
          <p:cNvSpPr txBox="1">
            <a:spLocks noGrp="1"/>
          </p:cNvSpPr>
          <p:nvPr>
            <p:ph type="title"/>
          </p:nvPr>
        </p:nvSpPr>
        <p:spPr>
          <a:xfrm>
            <a:off x="822575" y="287025"/>
            <a:ext cx="10281000" cy="8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 sz="3600">
                <a:latin typeface="Lato"/>
                <a:ea typeface="Lato"/>
                <a:cs typeface="Lato"/>
                <a:sym typeface="Lato"/>
              </a:rPr>
              <a:t>Versioning of data and code</a:t>
            </a:r>
            <a:endParaRPr sz="3600">
              <a:latin typeface="Lato"/>
              <a:ea typeface="Lato"/>
              <a:cs typeface="Lato"/>
              <a:sym typeface="Lato"/>
            </a:endParaRPr>
          </a:p>
          <a:p>
            <a:pPr marL="457200" lvl="0" indent="-368300" algn="l" rtl="0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  <a:buSzPts val="2200"/>
              <a:buFont typeface="Lato"/>
              <a:buChar char="-"/>
            </a:pPr>
            <a:r>
              <a:rPr lang="en-US" sz="2200">
                <a:latin typeface="Lato"/>
                <a:ea typeface="Lato"/>
                <a:cs typeface="Lato"/>
                <a:sym typeface="Lato"/>
              </a:rPr>
              <a:t>Make changes to files and sleep well at night</a:t>
            </a:r>
            <a:endParaRPr sz="22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100" name="Google Shape;1100;g2990fe9e36a_1_25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667227" y="1390341"/>
            <a:ext cx="3662350" cy="4883126"/>
          </a:xfrm>
          <a:prstGeom prst="rect">
            <a:avLst/>
          </a:prstGeom>
          <a:noFill/>
          <a:ln>
            <a:noFill/>
          </a:ln>
        </p:spPr>
      </p:pic>
      <p:sp>
        <p:nvSpPr>
          <p:cNvPr id="1101" name="Google Shape;1101;g2990fe9e36a_1_258"/>
          <p:cNvSpPr/>
          <p:nvPr/>
        </p:nvSpPr>
        <p:spPr>
          <a:xfrm>
            <a:off x="7667225" y="6273475"/>
            <a:ext cx="3436200" cy="48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“Piled Higher and Deeper” by Jorge Cham, </a:t>
            </a:r>
            <a:r>
              <a:rPr lang="en-US" sz="1200" b="0" i="0" u="sng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https://phdcomics.com</a:t>
            </a:r>
            <a:r>
              <a:rPr lang="en-US" sz="12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endParaRPr sz="1200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7" name="Google Shape;1107;g294cd25aee0_0_413"/>
          <p:cNvSpPr txBox="1">
            <a:spLocks noGrp="1"/>
          </p:cNvSpPr>
          <p:nvPr>
            <p:ph type="body" idx="1"/>
          </p:nvPr>
        </p:nvSpPr>
        <p:spPr>
          <a:xfrm>
            <a:off x="838200" y="1486800"/>
            <a:ext cx="6539700" cy="469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200" b="1">
                <a:solidFill>
                  <a:schemeClr val="dk1"/>
                </a:solidFill>
              </a:rPr>
              <a:t>Making changes to files</a:t>
            </a:r>
            <a:endParaRPr sz="2200" b="1">
              <a:solidFill>
                <a:schemeClr val="dk1"/>
              </a:solidFill>
            </a:endParaRPr>
          </a:p>
          <a:p>
            <a:pPr marL="914400" lvl="1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○"/>
            </a:pPr>
            <a:r>
              <a:rPr lang="en-US" sz="2200">
                <a:solidFill>
                  <a:schemeClr val="dk1"/>
                </a:solidFill>
              </a:rPr>
              <a:t>We risk losing content.</a:t>
            </a:r>
            <a:endParaRPr sz="2200">
              <a:solidFill>
                <a:schemeClr val="dk1"/>
              </a:solidFill>
            </a:endParaRPr>
          </a:p>
          <a:p>
            <a:pPr marL="914400" lvl="1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○"/>
            </a:pPr>
            <a:r>
              <a:rPr lang="en-US" sz="2200">
                <a:solidFill>
                  <a:schemeClr val="dk1"/>
                </a:solidFill>
              </a:rPr>
              <a:t>Unintended side effects.</a:t>
            </a:r>
            <a:endParaRPr sz="2200">
              <a:solidFill>
                <a:schemeClr val="dk1"/>
              </a:solidFill>
            </a:endParaRPr>
          </a:p>
          <a:p>
            <a:pPr marL="914400" lvl="1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○"/>
            </a:pPr>
            <a:r>
              <a:rPr lang="en-US" sz="2200">
                <a:solidFill>
                  <a:schemeClr val="dk1"/>
                </a:solidFill>
              </a:rPr>
              <a:t>Breaking analysis pipelines.</a:t>
            </a:r>
            <a:endParaRPr sz="2200">
              <a:solidFill>
                <a:schemeClr val="dk1"/>
              </a:solidFill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200" b="1">
                <a:solidFill>
                  <a:schemeClr val="dk1"/>
                </a:solidFill>
              </a:rPr>
              <a:t>Collaborating with others</a:t>
            </a:r>
            <a:endParaRPr sz="2200" b="1">
              <a:solidFill>
                <a:schemeClr val="dk1"/>
              </a:solidFill>
            </a:endParaRPr>
          </a:p>
          <a:p>
            <a:pPr marL="914400" lvl="1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○"/>
            </a:pPr>
            <a:r>
              <a:rPr lang="en-US" sz="2200">
                <a:solidFill>
                  <a:schemeClr val="dk1"/>
                </a:solidFill>
              </a:rPr>
              <a:t>Coordination between multiple devices.</a:t>
            </a:r>
            <a:endParaRPr sz="2200">
              <a:solidFill>
                <a:schemeClr val="dk1"/>
              </a:solidFill>
            </a:endParaRPr>
          </a:p>
          <a:p>
            <a:pPr marL="914400" lvl="1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○"/>
            </a:pPr>
            <a:r>
              <a:rPr lang="en-US" sz="2200">
                <a:solidFill>
                  <a:schemeClr val="dk1"/>
                </a:solidFill>
              </a:rPr>
              <a:t>Resolve conflicts.</a:t>
            </a:r>
            <a:br>
              <a:rPr lang="en-US" sz="2200">
                <a:solidFill>
                  <a:schemeClr val="dk1"/>
                </a:solidFill>
              </a:rPr>
            </a:br>
            <a:endParaRPr sz="22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ts val="1800"/>
              <a:buNone/>
            </a:pPr>
            <a:endParaRPr sz="2200" b="1">
              <a:solidFill>
                <a:schemeClr val="dk1"/>
              </a:solidFill>
            </a:endParaRPr>
          </a:p>
        </p:txBody>
      </p:sp>
      <p:sp>
        <p:nvSpPr>
          <p:cNvPr id="1108" name="Google Shape;1108;g294cd25aee0_0_413"/>
          <p:cNvSpPr txBox="1">
            <a:spLocks noGrp="1"/>
          </p:cNvSpPr>
          <p:nvPr>
            <p:ph type="title"/>
          </p:nvPr>
        </p:nvSpPr>
        <p:spPr>
          <a:xfrm>
            <a:off x="822575" y="287025"/>
            <a:ext cx="10281000" cy="8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 sz="3600">
                <a:latin typeface="Lato"/>
                <a:ea typeface="Lato"/>
                <a:cs typeface="Lato"/>
                <a:sym typeface="Lato"/>
              </a:rPr>
              <a:t>Versioning of data and code</a:t>
            </a:r>
            <a:endParaRPr sz="3600">
              <a:latin typeface="Lato"/>
              <a:ea typeface="Lato"/>
              <a:cs typeface="Lato"/>
              <a:sym typeface="Lato"/>
            </a:endParaRPr>
          </a:p>
          <a:p>
            <a:pPr marL="457200" lvl="0" indent="-368300" algn="l" rtl="0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  <a:buSzPts val="2200"/>
              <a:buFont typeface="Lato"/>
              <a:buChar char="-"/>
            </a:pPr>
            <a:r>
              <a:rPr lang="en-US" sz="2200">
                <a:latin typeface="Lato"/>
                <a:ea typeface="Lato"/>
                <a:cs typeface="Lato"/>
                <a:sym typeface="Lato"/>
              </a:rPr>
              <a:t>Make changes to files and sleep well at night</a:t>
            </a:r>
            <a:endParaRPr sz="22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109" name="Google Shape;1109;g294cd25aee0_0_4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667227" y="1390341"/>
            <a:ext cx="3662350" cy="4883126"/>
          </a:xfrm>
          <a:prstGeom prst="rect">
            <a:avLst/>
          </a:prstGeom>
          <a:noFill/>
          <a:ln>
            <a:noFill/>
          </a:ln>
        </p:spPr>
      </p:pic>
      <p:sp>
        <p:nvSpPr>
          <p:cNvPr id="1110" name="Google Shape;1110;g294cd25aee0_0_413"/>
          <p:cNvSpPr/>
          <p:nvPr/>
        </p:nvSpPr>
        <p:spPr>
          <a:xfrm>
            <a:off x="7667225" y="6273475"/>
            <a:ext cx="3436200" cy="48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“Piled Higher and Deeper” by Jorge Cham, </a:t>
            </a:r>
            <a:r>
              <a:rPr lang="en-US" sz="1200" b="0" i="0" u="sng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https://phdcomics.com</a:t>
            </a:r>
            <a:r>
              <a:rPr lang="en-US" sz="12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endParaRPr sz="1200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" name="Google Shape;1116;g294cd25aee0_0_421"/>
          <p:cNvSpPr txBox="1">
            <a:spLocks noGrp="1"/>
          </p:cNvSpPr>
          <p:nvPr>
            <p:ph type="body" idx="1"/>
          </p:nvPr>
        </p:nvSpPr>
        <p:spPr>
          <a:xfrm>
            <a:off x="838200" y="1486800"/>
            <a:ext cx="6539700" cy="469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200" b="1" dirty="0">
                <a:solidFill>
                  <a:schemeClr val="dk1"/>
                </a:solidFill>
              </a:rPr>
              <a:t>Making changes to files</a:t>
            </a:r>
            <a:endParaRPr sz="2200" b="1" dirty="0">
              <a:solidFill>
                <a:schemeClr val="dk1"/>
              </a:solidFill>
            </a:endParaRPr>
          </a:p>
          <a:p>
            <a:pPr marL="914400" lvl="1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○"/>
            </a:pPr>
            <a:r>
              <a:rPr lang="en-US" sz="2200" dirty="0">
                <a:solidFill>
                  <a:schemeClr val="dk1"/>
                </a:solidFill>
              </a:rPr>
              <a:t>We risk losing content.</a:t>
            </a:r>
            <a:endParaRPr sz="2200" dirty="0">
              <a:solidFill>
                <a:schemeClr val="dk1"/>
              </a:solidFill>
            </a:endParaRPr>
          </a:p>
          <a:p>
            <a:pPr marL="914400" lvl="1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○"/>
            </a:pPr>
            <a:r>
              <a:rPr lang="en-US" sz="2200" dirty="0">
                <a:solidFill>
                  <a:schemeClr val="dk1"/>
                </a:solidFill>
              </a:rPr>
              <a:t>Unintended side effects.</a:t>
            </a:r>
            <a:endParaRPr sz="2200" dirty="0">
              <a:solidFill>
                <a:schemeClr val="dk1"/>
              </a:solidFill>
            </a:endParaRPr>
          </a:p>
          <a:p>
            <a:pPr marL="914400" lvl="1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○"/>
            </a:pPr>
            <a:r>
              <a:rPr lang="en-US" sz="2200" dirty="0">
                <a:solidFill>
                  <a:schemeClr val="dk1"/>
                </a:solidFill>
              </a:rPr>
              <a:t>Breaking analysis pipelines.</a:t>
            </a:r>
            <a:endParaRPr sz="2200" dirty="0">
              <a:solidFill>
                <a:schemeClr val="dk1"/>
              </a:solidFill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200" b="1" dirty="0">
                <a:solidFill>
                  <a:schemeClr val="dk1"/>
                </a:solidFill>
              </a:rPr>
              <a:t>Collaborating with others</a:t>
            </a:r>
            <a:endParaRPr sz="2200" b="1" dirty="0">
              <a:solidFill>
                <a:schemeClr val="dk1"/>
              </a:solidFill>
            </a:endParaRPr>
          </a:p>
          <a:p>
            <a:pPr marL="914400" lvl="1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○"/>
            </a:pPr>
            <a:r>
              <a:rPr lang="en-US" sz="2200" dirty="0">
                <a:solidFill>
                  <a:schemeClr val="dk1"/>
                </a:solidFill>
              </a:rPr>
              <a:t>Coordination between multiple devices</a:t>
            </a:r>
            <a:endParaRPr sz="2200" dirty="0">
              <a:solidFill>
                <a:schemeClr val="dk1"/>
              </a:solidFill>
            </a:endParaRPr>
          </a:p>
          <a:p>
            <a:pPr marL="914400" lvl="1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○"/>
            </a:pPr>
            <a:r>
              <a:rPr lang="en-US" sz="2200" dirty="0">
                <a:solidFill>
                  <a:schemeClr val="dk1"/>
                </a:solidFill>
              </a:rPr>
              <a:t>Resolve conflicts.</a:t>
            </a:r>
            <a:br>
              <a:rPr lang="en-US" sz="2200" dirty="0">
                <a:solidFill>
                  <a:schemeClr val="dk1"/>
                </a:solidFill>
              </a:rPr>
            </a:br>
            <a:endParaRPr sz="2200" dirty="0">
              <a:solidFill>
                <a:schemeClr val="dk1"/>
              </a:solidFill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2200"/>
              <a:buChar char="●"/>
            </a:pPr>
            <a:r>
              <a:rPr lang="en-US" sz="2200" dirty="0">
                <a:solidFill>
                  <a:schemeClr val="dk1"/>
                </a:solidFill>
              </a:rPr>
              <a:t>Addressing these issues by tracking changes is called </a:t>
            </a:r>
            <a:r>
              <a:rPr lang="en-US" sz="2200" b="1" dirty="0">
                <a:solidFill>
                  <a:schemeClr val="dk1"/>
                </a:solidFill>
              </a:rPr>
              <a:t>version control</a:t>
            </a:r>
            <a:r>
              <a:rPr lang="en-US" sz="2200" dirty="0">
                <a:solidFill>
                  <a:schemeClr val="dk1"/>
                </a:solidFill>
              </a:rPr>
              <a:t>.</a:t>
            </a:r>
            <a:endParaRPr sz="2200" dirty="0">
              <a:solidFill>
                <a:schemeClr val="dk1"/>
              </a:solidFill>
            </a:endParaRPr>
          </a:p>
        </p:txBody>
      </p:sp>
      <p:sp>
        <p:nvSpPr>
          <p:cNvPr id="1117" name="Google Shape;1117;g294cd25aee0_0_421"/>
          <p:cNvSpPr txBox="1">
            <a:spLocks noGrp="1"/>
          </p:cNvSpPr>
          <p:nvPr>
            <p:ph type="title"/>
          </p:nvPr>
        </p:nvSpPr>
        <p:spPr>
          <a:xfrm>
            <a:off x="822575" y="287025"/>
            <a:ext cx="10281000" cy="8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 sz="3600">
                <a:latin typeface="Lato"/>
                <a:ea typeface="Lato"/>
                <a:cs typeface="Lato"/>
                <a:sym typeface="Lato"/>
              </a:rPr>
              <a:t>Versioning of data and code</a:t>
            </a:r>
            <a:endParaRPr sz="3600">
              <a:latin typeface="Lato"/>
              <a:ea typeface="Lato"/>
              <a:cs typeface="Lato"/>
              <a:sym typeface="Lato"/>
            </a:endParaRPr>
          </a:p>
          <a:p>
            <a:pPr marL="457200" lvl="0" indent="-368300" algn="l" rtl="0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  <a:buSzPts val="2200"/>
              <a:buFont typeface="Lato"/>
              <a:buChar char="-"/>
            </a:pPr>
            <a:r>
              <a:rPr lang="en-US" sz="2200">
                <a:latin typeface="Lato"/>
                <a:ea typeface="Lato"/>
                <a:cs typeface="Lato"/>
                <a:sym typeface="Lato"/>
              </a:rPr>
              <a:t>Make changes to files and sleep well at night</a:t>
            </a:r>
            <a:endParaRPr sz="22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118" name="Google Shape;1118;g294cd25aee0_0_4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667227" y="1390341"/>
            <a:ext cx="3662350" cy="4883126"/>
          </a:xfrm>
          <a:prstGeom prst="rect">
            <a:avLst/>
          </a:prstGeom>
          <a:noFill/>
          <a:ln>
            <a:noFill/>
          </a:ln>
        </p:spPr>
      </p:pic>
      <p:sp>
        <p:nvSpPr>
          <p:cNvPr id="1119" name="Google Shape;1119;g294cd25aee0_0_421"/>
          <p:cNvSpPr/>
          <p:nvPr/>
        </p:nvSpPr>
        <p:spPr>
          <a:xfrm>
            <a:off x="7667225" y="6273475"/>
            <a:ext cx="3436200" cy="48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 dirty="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“Piled Higher and Deeper” by Jorge Cham, </a:t>
            </a:r>
            <a:r>
              <a:rPr lang="en-US" sz="1200" b="0" i="0" u="sng" strike="noStrike" cap="none" dirty="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https://phdcomics.com</a:t>
            </a:r>
            <a:r>
              <a:rPr lang="en-US" sz="1200" b="0" i="0" u="none" strike="noStrike" cap="none" dirty="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endParaRPr sz="1200" b="0" i="0" u="none" strike="noStrike" cap="none" dirty="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Google Shape;448;g296f5c4430d_0_21"/>
          <p:cNvSpPr txBox="1">
            <a:spLocks noGrp="1"/>
          </p:cNvSpPr>
          <p:nvPr>
            <p:ph type="title"/>
          </p:nvPr>
        </p:nvSpPr>
        <p:spPr>
          <a:xfrm>
            <a:off x="822575" y="287025"/>
            <a:ext cx="10281000" cy="8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 sz="3600">
                <a:latin typeface="Lato"/>
                <a:ea typeface="Lato"/>
                <a:cs typeface="Lato"/>
                <a:sym typeface="Lato"/>
              </a:rPr>
              <a:t>RDM Guidelines</a:t>
            </a:r>
            <a:endParaRPr sz="3600">
              <a:latin typeface="Lato"/>
              <a:ea typeface="Lato"/>
              <a:cs typeface="Lato"/>
              <a:sym typeface="Lato"/>
            </a:endParaRPr>
          </a:p>
          <a:p>
            <a:pPr marL="457200" lvl="0" indent="-368300" algn="l" rtl="0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  <a:buSzPts val="2200"/>
              <a:buFont typeface="Lato"/>
              <a:buChar char="-"/>
            </a:pPr>
            <a:r>
              <a:rPr lang="en-US" sz="2200">
                <a:latin typeface="Lato"/>
                <a:ea typeface="Lato"/>
                <a:cs typeface="Lato"/>
                <a:sym typeface="Lato"/>
              </a:rPr>
              <a:t>Knowledge hub for management of life science research data in Sweden</a:t>
            </a:r>
            <a:endParaRPr sz="22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49" name="Google Shape;449;g296f5c4430d_0_21"/>
          <p:cNvSpPr txBox="1"/>
          <p:nvPr/>
        </p:nvSpPr>
        <p:spPr>
          <a:xfrm>
            <a:off x="880350" y="1398400"/>
            <a:ext cx="5727300" cy="359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marR="0" lvl="0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●"/>
            </a:pPr>
            <a:r>
              <a:rPr lang="en-US" sz="20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Web portal</a:t>
            </a:r>
            <a:r>
              <a:rPr lang="en-US" sz="20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with </a:t>
            </a:r>
            <a:r>
              <a:rPr lang="en-US" sz="20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good examples</a:t>
            </a:r>
            <a:r>
              <a:rPr lang="en-US" sz="20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on how to adhere to the </a:t>
            </a:r>
            <a:r>
              <a:rPr lang="en-US" sz="20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FAIR principles</a:t>
            </a:r>
            <a:r>
              <a:rPr lang="en-US" sz="20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.</a:t>
            </a:r>
            <a:endParaRPr sz="2000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marL="914400" marR="0" lvl="1" indent="-355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Lato"/>
              <a:buChar char="○"/>
            </a:pPr>
            <a:r>
              <a:rPr lang="en-US" sz="2000" b="0" i="0" u="sng" strike="noStrike" cap="none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3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4"/>
                  </a:ext>
                </a:extLst>
              </a:rPr>
              <a:t>https://data-guidelines.scilifelab.se</a:t>
            </a:r>
            <a:r>
              <a:rPr lang="en-US" sz="20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5"/>
                  </a:ext>
                </a:extLst>
              </a:rPr>
              <a:t> </a:t>
            </a:r>
            <a:endParaRPr sz="2000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marR="0" lvl="0" indent="-355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●"/>
            </a:pPr>
            <a:r>
              <a:rPr lang="en-US" sz="20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How to </a:t>
            </a:r>
            <a:r>
              <a:rPr lang="en-US" sz="20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maximise</a:t>
            </a:r>
            <a:r>
              <a:rPr lang="en-US" sz="20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the </a:t>
            </a:r>
            <a:r>
              <a:rPr lang="en-US" sz="20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value</a:t>
            </a:r>
            <a:r>
              <a:rPr lang="en-US" sz="20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of the </a:t>
            </a:r>
            <a:r>
              <a:rPr lang="en-US" sz="20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research data</a:t>
            </a:r>
            <a:r>
              <a:rPr lang="en-US" sz="20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throughout the data life cycle.</a:t>
            </a:r>
            <a:endParaRPr sz="2000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marR="0" lvl="0" indent="-355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Lato"/>
              <a:buChar char="●"/>
            </a:pPr>
            <a:r>
              <a:rPr lang="en-US" sz="20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Swedish life science perspective.</a:t>
            </a:r>
            <a:endParaRPr sz="2000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marR="0" lvl="0" indent="-355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Lato"/>
              <a:buChar char="●"/>
            </a:pPr>
            <a:r>
              <a:rPr lang="en-US" sz="20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Developed and maintained by SciLifeLab Data Centre and NBIS.</a:t>
            </a:r>
            <a:endParaRPr sz="2000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marR="0" lvl="0" indent="-35560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rgbClr val="000000"/>
              </a:buClr>
              <a:buSzPts val="2000"/>
              <a:buFont typeface="Arial"/>
              <a:buChar char="●"/>
            </a:pPr>
            <a:r>
              <a:rPr lang="en-US" sz="20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Contact: </a:t>
            </a:r>
            <a:r>
              <a:rPr lang="en-US" sz="2000" b="0" i="0" u="sng" strike="noStrike" cap="none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4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6"/>
                  </a:ext>
                </a:extLst>
              </a:rPr>
              <a:t>data-management@scilifelab.se</a:t>
            </a:r>
            <a:r>
              <a:rPr lang="en-US" sz="20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7"/>
                  </a:ext>
                </a:extLst>
              </a:rPr>
              <a:t> </a:t>
            </a:r>
            <a:endParaRPr sz="2000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50" name="Google Shape;450;g296f5c4430d_0_21"/>
          <p:cNvSpPr/>
          <p:nvPr/>
        </p:nvSpPr>
        <p:spPr>
          <a:xfrm>
            <a:off x="956525" y="5276375"/>
            <a:ext cx="2012100" cy="466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9050" cap="flat" cmpd="sng">
            <a:solidFill>
              <a:srgbClr val="F6702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What is RDM?</a:t>
            </a:r>
            <a:endParaRPr sz="2000" b="1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51" name="Google Shape;451;g296f5c4430d_0_21"/>
          <p:cNvSpPr/>
          <p:nvPr/>
        </p:nvSpPr>
        <p:spPr>
          <a:xfrm>
            <a:off x="3278100" y="5276375"/>
            <a:ext cx="1841100" cy="466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9050" cap="flat" cmpd="sng">
            <a:solidFill>
              <a:srgbClr val="F6702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Data transfer</a:t>
            </a:r>
            <a:endParaRPr sz="2000" b="1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452" name="Google Shape;452;g296f5c4430d_0_2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748900" y="2084350"/>
            <a:ext cx="428350" cy="428351"/>
          </a:xfrm>
          <a:prstGeom prst="rect">
            <a:avLst/>
          </a:prstGeom>
          <a:noFill/>
          <a:ln>
            <a:noFill/>
          </a:ln>
        </p:spPr>
      </p:pic>
      <p:sp>
        <p:nvSpPr>
          <p:cNvPr id="453" name="Google Shape;453;g296f5c4430d_0_21"/>
          <p:cNvSpPr/>
          <p:nvPr/>
        </p:nvSpPr>
        <p:spPr>
          <a:xfrm>
            <a:off x="3278100" y="5934350"/>
            <a:ext cx="2130000" cy="466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9050" cap="flat" cmpd="sng">
            <a:solidFill>
              <a:srgbClr val="F6702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FAIR principles</a:t>
            </a:r>
            <a:endParaRPr sz="2000" b="1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54" name="Google Shape;454;g296f5c4430d_0_21"/>
          <p:cNvSpPr/>
          <p:nvPr/>
        </p:nvSpPr>
        <p:spPr>
          <a:xfrm>
            <a:off x="956525" y="5934350"/>
            <a:ext cx="2012100" cy="466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9050" cap="flat" cmpd="sng">
            <a:solidFill>
              <a:srgbClr val="F6702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Human data</a:t>
            </a:r>
            <a:endParaRPr sz="2000" b="1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455" name="Google Shape;455;g296f5c4430d_0_2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029175" y="4445439"/>
            <a:ext cx="386800" cy="389261"/>
          </a:xfrm>
          <a:prstGeom prst="rect">
            <a:avLst/>
          </a:prstGeom>
          <a:noFill/>
          <a:ln>
            <a:noFill/>
          </a:ln>
        </p:spPr>
      </p:pic>
      <p:pic>
        <p:nvPicPr>
          <p:cNvPr id="456" name="Google Shape;456;g296f5c4430d_0_21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6761575" y="1905000"/>
            <a:ext cx="4554424" cy="4463175"/>
          </a:xfrm>
          <a:prstGeom prst="rect">
            <a:avLst/>
          </a:prstGeom>
          <a:noFill/>
          <a:ln>
            <a:noFill/>
          </a:ln>
        </p:spPr>
      </p:pic>
      <p:sp>
        <p:nvSpPr>
          <p:cNvPr id="457" name="Google Shape;457;g296f5c4430d_0_21"/>
          <p:cNvSpPr txBox="1"/>
          <p:nvPr/>
        </p:nvSpPr>
        <p:spPr>
          <a:xfrm>
            <a:off x="7191687" y="1377875"/>
            <a:ext cx="3694200" cy="53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en-US" sz="2500" b="1" i="0" u="none" strike="noStrike" cap="none" dirty="0">
                <a:solidFill>
                  <a:schemeClr val="accent3"/>
                </a:solidFill>
                <a:latin typeface="Lato"/>
                <a:ea typeface="Lato"/>
                <a:cs typeface="Lato"/>
                <a:sym typeface="Lato"/>
              </a:rPr>
              <a:t>Research data life cycle</a:t>
            </a:r>
            <a:endParaRPr sz="1700" b="0" i="0" u="none" strike="noStrike" cap="none" dirty="0">
              <a:solidFill>
                <a:schemeClr val="accent3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5" name="Google Shape;1125;g294cd25aee0_0_429"/>
          <p:cNvSpPr txBox="1">
            <a:spLocks noGrp="1"/>
          </p:cNvSpPr>
          <p:nvPr>
            <p:ph type="body" idx="1"/>
          </p:nvPr>
        </p:nvSpPr>
        <p:spPr>
          <a:xfrm>
            <a:off x="838200" y="1486800"/>
            <a:ext cx="6359700" cy="522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200" b="1">
                <a:solidFill>
                  <a:schemeClr val="dk1"/>
                </a:solidFill>
              </a:rPr>
              <a:t>Tracking changes</a:t>
            </a:r>
            <a:endParaRPr sz="2200" b="1">
              <a:solidFill>
                <a:schemeClr val="dk1"/>
              </a:solidFill>
            </a:endParaRPr>
          </a:p>
          <a:p>
            <a:pPr marL="914400" lvl="1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○"/>
            </a:pPr>
            <a:r>
              <a:rPr lang="en-US" sz="2200">
                <a:solidFill>
                  <a:schemeClr val="dk1"/>
                </a:solidFill>
              </a:rPr>
              <a:t>100% accurate record of what was </a:t>
            </a:r>
            <a:r>
              <a:rPr lang="en-US" sz="2200" b="1" i="1">
                <a:solidFill>
                  <a:schemeClr val="dk1"/>
                </a:solidFill>
              </a:rPr>
              <a:t>actually </a:t>
            </a:r>
            <a:r>
              <a:rPr lang="en-US" sz="2200">
                <a:solidFill>
                  <a:schemeClr val="dk1"/>
                </a:solidFill>
              </a:rPr>
              <a:t>changed.</a:t>
            </a:r>
            <a:endParaRPr sz="22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ts val="1900"/>
              <a:buNone/>
            </a:pPr>
            <a:endParaRPr/>
          </a:p>
        </p:txBody>
      </p:sp>
      <p:sp>
        <p:nvSpPr>
          <p:cNvPr id="1126" name="Google Shape;1126;g294cd25aee0_0_429"/>
          <p:cNvSpPr txBox="1">
            <a:spLocks noGrp="1"/>
          </p:cNvSpPr>
          <p:nvPr>
            <p:ph type="title"/>
          </p:nvPr>
        </p:nvSpPr>
        <p:spPr>
          <a:xfrm>
            <a:off x="822575" y="287025"/>
            <a:ext cx="10281000" cy="8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 sz="3600" dirty="0">
                <a:latin typeface="Lato"/>
                <a:ea typeface="Lato"/>
                <a:cs typeface="Lato"/>
                <a:sym typeface="Lato"/>
              </a:rPr>
              <a:t>Version Control Systems (VCS)</a:t>
            </a:r>
            <a:endParaRPr sz="3600" dirty="0">
              <a:latin typeface="Lato"/>
              <a:ea typeface="Lato"/>
              <a:cs typeface="Lato"/>
              <a:sym typeface="Lato"/>
            </a:endParaRPr>
          </a:p>
          <a:p>
            <a:pPr marL="457200" lvl="0" indent="-368300" algn="l" rtl="0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  <a:buSzPts val="2200"/>
              <a:buFont typeface="Lato"/>
              <a:buChar char="-"/>
            </a:pPr>
            <a:r>
              <a:rPr lang="en-US" sz="2200" dirty="0">
                <a:latin typeface="Lato"/>
                <a:ea typeface="Lato"/>
                <a:cs typeface="Lato"/>
                <a:sym typeface="Lato"/>
              </a:rPr>
              <a:t>A systematic and organized approach to preser</a:t>
            </a:r>
            <a:r>
              <a:rPr lang="en-US" sz="2200" dirty="0"/>
              <a:t>ve</a:t>
            </a:r>
            <a:r>
              <a:rPr lang="en-US" sz="2200" dirty="0">
                <a:latin typeface="Lato"/>
                <a:ea typeface="Lato"/>
                <a:cs typeface="Lato"/>
                <a:sym typeface="Lato"/>
              </a:rPr>
              <a:t> the history of changes</a:t>
            </a:r>
            <a:endParaRPr sz="2200" dirty="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127" name="Google Shape;1127;g294cd25aee0_0_429" descr="Data provenan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106675" y="1486800"/>
            <a:ext cx="4299125" cy="2901298"/>
          </a:xfrm>
          <a:prstGeom prst="rect">
            <a:avLst/>
          </a:prstGeom>
          <a:noFill/>
          <a:ln>
            <a:noFill/>
          </a:ln>
        </p:spPr>
      </p:pic>
      <p:sp>
        <p:nvSpPr>
          <p:cNvPr id="1128" name="Google Shape;1128;g294cd25aee0_0_429"/>
          <p:cNvSpPr/>
          <p:nvPr/>
        </p:nvSpPr>
        <p:spPr>
          <a:xfrm>
            <a:off x="7414225" y="4323750"/>
            <a:ext cx="3684000" cy="66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2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Credit: This image was created by Scriberia for The Turing Way community and is used under a CC-BY licence.</a:t>
            </a:r>
            <a:endParaRPr sz="1200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4" name="Google Shape;1134;g294cd25aee0_0_469"/>
          <p:cNvSpPr txBox="1">
            <a:spLocks noGrp="1"/>
          </p:cNvSpPr>
          <p:nvPr>
            <p:ph type="body" idx="1"/>
          </p:nvPr>
        </p:nvSpPr>
        <p:spPr>
          <a:xfrm>
            <a:off x="838200" y="1486800"/>
            <a:ext cx="6359700" cy="522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200" b="1">
                <a:solidFill>
                  <a:schemeClr val="dk1"/>
                </a:solidFill>
              </a:rPr>
              <a:t>Tracking changes</a:t>
            </a:r>
            <a:endParaRPr sz="2200" b="1">
              <a:solidFill>
                <a:schemeClr val="dk1"/>
              </a:solidFill>
            </a:endParaRPr>
          </a:p>
          <a:p>
            <a:pPr marL="914400" lvl="1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○"/>
            </a:pPr>
            <a:r>
              <a:rPr lang="en-US" sz="2200">
                <a:solidFill>
                  <a:schemeClr val="dk1"/>
                </a:solidFill>
              </a:rPr>
              <a:t>100% accurate record of what was </a:t>
            </a:r>
            <a:r>
              <a:rPr lang="en-US" sz="2200" b="1" i="1">
                <a:solidFill>
                  <a:schemeClr val="dk1"/>
                </a:solidFill>
              </a:rPr>
              <a:t>actually </a:t>
            </a:r>
            <a:r>
              <a:rPr lang="en-US" sz="2200">
                <a:solidFill>
                  <a:schemeClr val="dk1"/>
                </a:solidFill>
              </a:rPr>
              <a:t>changed.</a:t>
            </a:r>
            <a:endParaRPr sz="2200">
              <a:solidFill>
                <a:schemeClr val="dk1"/>
              </a:solidFill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200" b="1">
                <a:solidFill>
                  <a:schemeClr val="dk1"/>
                </a:solidFill>
              </a:rPr>
              <a:t>Collaborative workflow</a:t>
            </a:r>
            <a:endParaRPr sz="2200" b="1">
              <a:solidFill>
                <a:schemeClr val="dk1"/>
              </a:solidFill>
            </a:endParaRPr>
          </a:p>
          <a:p>
            <a:pPr marL="914400" lvl="1" indent="-36830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2200"/>
              <a:buChar char="○"/>
            </a:pPr>
            <a:r>
              <a:rPr lang="en-US" sz="2200">
                <a:solidFill>
                  <a:schemeClr val="dk1"/>
                </a:solidFill>
              </a:rPr>
              <a:t>Multiple users simultaneously, mechanism for resolving conflicts.</a:t>
            </a:r>
            <a:endParaRPr/>
          </a:p>
        </p:txBody>
      </p:sp>
      <p:sp>
        <p:nvSpPr>
          <p:cNvPr id="1135" name="Google Shape;1135;g294cd25aee0_0_469"/>
          <p:cNvSpPr txBox="1">
            <a:spLocks noGrp="1"/>
          </p:cNvSpPr>
          <p:nvPr>
            <p:ph type="title"/>
          </p:nvPr>
        </p:nvSpPr>
        <p:spPr>
          <a:xfrm>
            <a:off x="822575" y="287025"/>
            <a:ext cx="10281000" cy="8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 sz="3600" dirty="0">
                <a:latin typeface="Lato"/>
                <a:ea typeface="Lato"/>
                <a:cs typeface="Lato"/>
                <a:sym typeface="Lato"/>
              </a:rPr>
              <a:t>Version Control Systems (VCS)</a:t>
            </a:r>
            <a:endParaRPr sz="3600" dirty="0">
              <a:latin typeface="Lato"/>
              <a:ea typeface="Lato"/>
              <a:cs typeface="Lato"/>
              <a:sym typeface="Lato"/>
            </a:endParaRPr>
          </a:p>
          <a:p>
            <a:pPr marL="457200" lvl="0" indent="-368300">
              <a:spcBef>
                <a:spcPts val="1000"/>
              </a:spcBef>
              <a:spcAft>
                <a:spcPts val="1000"/>
              </a:spcAft>
              <a:buSzPts val="2200"/>
              <a:buFont typeface="Lato"/>
              <a:buChar char="-"/>
            </a:pPr>
            <a:r>
              <a:rPr lang="en-US" sz="2200" dirty="0">
                <a:latin typeface="Lato"/>
                <a:ea typeface="Lato"/>
                <a:cs typeface="Lato"/>
                <a:sym typeface="Lato"/>
              </a:rPr>
              <a:t>A systematic and organized approach to </a:t>
            </a:r>
            <a:r>
              <a:rPr lang="en-US" sz="2200" dirty="0"/>
              <a:t>preserve</a:t>
            </a:r>
            <a:r>
              <a:rPr lang="en-US" sz="2200" dirty="0">
                <a:latin typeface="Lato"/>
                <a:ea typeface="Lato"/>
                <a:cs typeface="Lato"/>
                <a:sym typeface="Lato"/>
              </a:rPr>
              <a:t> the history of changes</a:t>
            </a:r>
            <a:endParaRPr sz="2200" dirty="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136" name="Google Shape;1136;g294cd25aee0_0_469" descr="Data provenan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106675" y="1486800"/>
            <a:ext cx="4299125" cy="2901298"/>
          </a:xfrm>
          <a:prstGeom prst="rect">
            <a:avLst/>
          </a:prstGeom>
          <a:noFill/>
          <a:ln>
            <a:noFill/>
          </a:ln>
        </p:spPr>
      </p:pic>
      <p:sp>
        <p:nvSpPr>
          <p:cNvPr id="1137" name="Google Shape;1137;g294cd25aee0_0_469"/>
          <p:cNvSpPr/>
          <p:nvPr/>
        </p:nvSpPr>
        <p:spPr>
          <a:xfrm>
            <a:off x="7414225" y="4323750"/>
            <a:ext cx="3684000" cy="66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2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Credit: This image was created by Scriberia for The Turing Way community and is used under a CC-BY licence.</a:t>
            </a:r>
            <a:endParaRPr sz="1200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3" name="Google Shape;1143;g294cd25aee0_0_453"/>
          <p:cNvSpPr txBox="1">
            <a:spLocks noGrp="1"/>
          </p:cNvSpPr>
          <p:nvPr>
            <p:ph type="body" idx="1"/>
          </p:nvPr>
        </p:nvSpPr>
        <p:spPr>
          <a:xfrm>
            <a:off x="838200" y="1486800"/>
            <a:ext cx="6359700" cy="522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200" b="1">
                <a:solidFill>
                  <a:schemeClr val="dk1"/>
                </a:solidFill>
              </a:rPr>
              <a:t>Tracking changes</a:t>
            </a:r>
            <a:endParaRPr sz="2200" b="1">
              <a:solidFill>
                <a:schemeClr val="dk1"/>
              </a:solidFill>
            </a:endParaRPr>
          </a:p>
          <a:p>
            <a:pPr marL="914400" lvl="1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○"/>
            </a:pPr>
            <a:r>
              <a:rPr lang="en-US" sz="2200">
                <a:solidFill>
                  <a:schemeClr val="dk1"/>
                </a:solidFill>
              </a:rPr>
              <a:t>100% accurate record of what was </a:t>
            </a:r>
            <a:r>
              <a:rPr lang="en-US" sz="2200" b="1" i="1">
                <a:solidFill>
                  <a:schemeClr val="dk1"/>
                </a:solidFill>
              </a:rPr>
              <a:t>actually </a:t>
            </a:r>
            <a:r>
              <a:rPr lang="en-US" sz="2200">
                <a:solidFill>
                  <a:schemeClr val="dk1"/>
                </a:solidFill>
              </a:rPr>
              <a:t>changed.</a:t>
            </a:r>
            <a:endParaRPr sz="2200">
              <a:solidFill>
                <a:schemeClr val="dk1"/>
              </a:solidFill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200" b="1">
                <a:solidFill>
                  <a:schemeClr val="dk1"/>
                </a:solidFill>
              </a:rPr>
              <a:t>Collaborative workflow</a:t>
            </a:r>
            <a:endParaRPr sz="2200" b="1">
              <a:solidFill>
                <a:schemeClr val="dk1"/>
              </a:solidFill>
            </a:endParaRPr>
          </a:p>
          <a:p>
            <a:pPr marL="914400" lvl="1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○"/>
            </a:pPr>
            <a:r>
              <a:rPr lang="en-US" sz="2200">
                <a:solidFill>
                  <a:schemeClr val="dk1"/>
                </a:solidFill>
              </a:rPr>
              <a:t>Multiple users simultaneously, mechanism for resolving conflicts.</a:t>
            </a:r>
            <a:endParaRPr sz="2200">
              <a:solidFill>
                <a:schemeClr val="dk1"/>
              </a:solidFill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200" b="1">
                <a:solidFill>
                  <a:schemeClr val="dk1"/>
                </a:solidFill>
              </a:rPr>
              <a:t>Backup and Recovery</a:t>
            </a:r>
            <a:endParaRPr sz="2200" b="1">
              <a:solidFill>
                <a:schemeClr val="dk1"/>
              </a:solidFill>
            </a:endParaRPr>
          </a:p>
          <a:p>
            <a:pPr marL="914400" lvl="1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○"/>
            </a:pPr>
            <a:r>
              <a:rPr lang="en-US" sz="2200">
                <a:solidFill>
                  <a:schemeClr val="dk1"/>
                </a:solidFill>
              </a:rPr>
              <a:t>Stores only the necessary information to recreate previous versions of files on demand.</a:t>
            </a:r>
            <a:endParaRPr sz="22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900"/>
              <a:buNone/>
            </a:pPr>
            <a:endParaRPr sz="2200" b="1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SzPts val="1900"/>
              <a:buNone/>
            </a:pPr>
            <a:endParaRPr/>
          </a:p>
        </p:txBody>
      </p:sp>
      <p:sp>
        <p:nvSpPr>
          <p:cNvPr id="1144" name="Google Shape;1144;g294cd25aee0_0_453"/>
          <p:cNvSpPr txBox="1">
            <a:spLocks noGrp="1"/>
          </p:cNvSpPr>
          <p:nvPr>
            <p:ph type="title"/>
          </p:nvPr>
        </p:nvSpPr>
        <p:spPr>
          <a:xfrm>
            <a:off x="822575" y="287025"/>
            <a:ext cx="10281000" cy="8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 sz="3600" dirty="0">
                <a:latin typeface="Lato"/>
                <a:ea typeface="Lato"/>
                <a:cs typeface="Lato"/>
                <a:sym typeface="Lato"/>
              </a:rPr>
              <a:t>Version Control Systems (VCS)</a:t>
            </a:r>
            <a:endParaRPr sz="3600" dirty="0">
              <a:latin typeface="Lato"/>
              <a:ea typeface="Lato"/>
              <a:cs typeface="Lato"/>
              <a:sym typeface="Lato"/>
            </a:endParaRPr>
          </a:p>
          <a:p>
            <a:pPr marL="457200" lvl="0" indent="-368300">
              <a:spcBef>
                <a:spcPts val="1000"/>
              </a:spcBef>
              <a:spcAft>
                <a:spcPts val="1000"/>
              </a:spcAft>
              <a:buSzPts val="2200"/>
              <a:buFont typeface="Lato"/>
              <a:buChar char="-"/>
            </a:pPr>
            <a:r>
              <a:rPr lang="en-US" sz="2200" dirty="0">
                <a:latin typeface="Lato"/>
                <a:ea typeface="Lato"/>
                <a:cs typeface="Lato"/>
                <a:sym typeface="Lato"/>
              </a:rPr>
              <a:t>A systematic and organized approach to </a:t>
            </a:r>
            <a:r>
              <a:rPr lang="en-US" sz="2200" dirty="0"/>
              <a:t>preserve</a:t>
            </a:r>
            <a:r>
              <a:rPr lang="en-US" sz="2200" dirty="0">
                <a:latin typeface="Lato"/>
                <a:ea typeface="Lato"/>
                <a:cs typeface="Lato"/>
                <a:sym typeface="Lato"/>
              </a:rPr>
              <a:t> the history of changes</a:t>
            </a:r>
            <a:endParaRPr sz="2200" dirty="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145" name="Google Shape;1145;g294cd25aee0_0_453" descr="Data provenan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106675" y="1486800"/>
            <a:ext cx="4299125" cy="2901298"/>
          </a:xfrm>
          <a:prstGeom prst="rect">
            <a:avLst/>
          </a:prstGeom>
          <a:noFill/>
          <a:ln>
            <a:noFill/>
          </a:ln>
        </p:spPr>
      </p:pic>
      <p:sp>
        <p:nvSpPr>
          <p:cNvPr id="1146" name="Google Shape;1146;g294cd25aee0_0_453"/>
          <p:cNvSpPr/>
          <p:nvPr/>
        </p:nvSpPr>
        <p:spPr>
          <a:xfrm>
            <a:off x="7414225" y="4323750"/>
            <a:ext cx="3684000" cy="66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2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Credit: This image was created by Scriberia for The Turing Way community and is used under a CC-BY licence.</a:t>
            </a:r>
            <a:endParaRPr sz="1200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2" name="Google Shape;1152;g294cd25aee0_0_461"/>
          <p:cNvSpPr txBox="1">
            <a:spLocks noGrp="1"/>
          </p:cNvSpPr>
          <p:nvPr>
            <p:ph type="body" idx="1"/>
          </p:nvPr>
        </p:nvSpPr>
        <p:spPr>
          <a:xfrm>
            <a:off x="838200" y="1486800"/>
            <a:ext cx="6359700" cy="522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200" b="1">
                <a:solidFill>
                  <a:schemeClr val="dk1"/>
                </a:solidFill>
              </a:rPr>
              <a:t>Historical insight</a:t>
            </a:r>
            <a:endParaRPr sz="2200" b="1">
              <a:solidFill>
                <a:schemeClr val="dk1"/>
              </a:solidFill>
            </a:endParaRPr>
          </a:p>
          <a:p>
            <a:pPr marL="914400" lvl="1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○"/>
            </a:pPr>
            <a:r>
              <a:rPr lang="en-US" sz="2200">
                <a:solidFill>
                  <a:schemeClr val="dk1"/>
                </a:solidFill>
              </a:rPr>
              <a:t>Users can review and revert to previous versions of files.</a:t>
            </a:r>
            <a:endParaRPr sz="22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SzPts val="1900"/>
              <a:buNone/>
            </a:pPr>
            <a:endParaRPr/>
          </a:p>
        </p:txBody>
      </p:sp>
      <p:sp>
        <p:nvSpPr>
          <p:cNvPr id="1153" name="Google Shape;1153;g294cd25aee0_0_461"/>
          <p:cNvSpPr txBox="1">
            <a:spLocks noGrp="1"/>
          </p:cNvSpPr>
          <p:nvPr>
            <p:ph type="title"/>
          </p:nvPr>
        </p:nvSpPr>
        <p:spPr>
          <a:xfrm>
            <a:off x="822575" y="287025"/>
            <a:ext cx="10281000" cy="8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 sz="3600" dirty="0">
                <a:latin typeface="Lato"/>
                <a:ea typeface="Lato"/>
                <a:cs typeface="Lato"/>
                <a:sym typeface="Lato"/>
              </a:rPr>
              <a:t>Version Control Systems (VCS)</a:t>
            </a:r>
            <a:endParaRPr sz="3600" dirty="0">
              <a:latin typeface="Lato"/>
              <a:ea typeface="Lato"/>
              <a:cs typeface="Lato"/>
              <a:sym typeface="Lato"/>
            </a:endParaRPr>
          </a:p>
          <a:p>
            <a:pPr marL="457200" lvl="0" indent="-368300">
              <a:spcBef>
                <a:spcPts val="1000"/>
              </a:spcBef>
              <a:spcAft>
                <a:spcPts val="1000"/>
              </a:spcAft>
              <a:buSzPts val="2200"/>
              <a:buFont typeface="Lato"/>
              <a:buChar char="-"/>
            </a:pPr>
            <a:r>
              <a:rPr lang="en-US" sz="2200" dirty="0">
                <a:latin typeface="Lato"/>
                <a:ea typeface="Lato"/>
                <a:cs typeface="Lato"/>
                <a:sym typeface="Lato"/>
              </a:rPr>
              <a:t>A systematic and organized approach to </a:t>
            </a:r>
            <a:r>
              <a:rPr lang="en-US" sz="2200" dirty="0"/>
              <a:t>preserve</a:t>
            </a:r>
            <a:r>
              <a:rPr lang="en-US" sz="2200" dirty="0">
                <a:latin typeface="Lato"/>
                <a:ea typeface="Lato"/>
                <a:cs typeface="Lato"/>
                <a:sym typeface="Lato"/>
              </a:rPr>
              <a:t> the history of changes</a:t>
            </a:r>
            <a:endParaRPr sz="2200" dirty="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154" name="Google Shape;1154;g294cd25aee0_0_461" descr="Data provenan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106675" y="1486800"/>
            <a:ext cx="4299125" cy="2901298"/>
          </a:xfrm>
          <a:prstGeom prst="rect">
            <a:avLst/>
          </a:prstGeom>
          <a:noFill/>
          <a:ln>
            <a:noFill/>
          </a:ln>
        </p:spPr>
      </p:pic>
      <p:sp>
        <p:nvSpPr>
          <p:cNvPr id="1155" name="Google Shape;1155;g294cd25aee0_0_461"/>
          <p:cNvSpPr/>
          <p:nvPr/>
        </p:nvSpPr>
        <p:spPr>
          <a:xfrm>
            <a:off x="7414225" y="4323750"/>
            <a:ext cx="3684000" cy="66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2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Credit: This image was created by Scriberia for The Turing Way community and is used under a CC-BY licence.</a:t>
            </a:r>
            <a:endParaRPr sz="1200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1" name="Google Shape;1161;g294cd25aee0_0_477"/>
          <p:cNvSpPr txBox="1">
            <a:spLocks noGrp="1"/>
          </p:cNvSpPr>
          <p:nvPr>
            <p:ph type="body" idx="1"/>
          </p:nvPr>
        </p:nvSpPr>
        <p:spPr>
          <a:xfrm>
            <a:off x="838200" y="1486800"/>
            <a:ext cx="6359700" cy="522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200" b="1" dirty="0">
                <a:solidFill>
                  <a:schemeClr val="dk1"/>
                </a:solidFill>
              </a:rPr>
              <a:t>Historical insight</a:t>
            </a:r>
            <a:endParaRPr sz="2200" b="1" dirty="0">
              <a:solidFill>
                <a:schemeClr val="dk1"/>
              </a:solidFill>
            </a:endParaRPr>
          </a:p>
          <a:p>
            <a:pPr marL="914400" lvl="1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○"/>
            </a:pPr>
            <a:r>
              <a:rPr lang="en-US" sz="2200" dirty="0">
                <a:solidFill>
                  <a:schemeClr val="dk1"/>
                </a:solidFill>
              </a:rPr>
              <a:t>Users can review and revert to previous versions of files.</a:t>
            </a:r>
            <a:endParaRPr sz="2200" dirty="0">
              <a:solidFill>
                <a:schemeClr val="dk1"/>
              </a:solidFill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200" b="1" dirty="0">
                <a:solidFill>
                  <a:schemeClr val="dk1"/>
                </a:solidFill>
              </a:rPr>
              <a:t>Branching and Merging</a:t>
            </a:r>
            <a:endParaRPr sz="2200" b="1" dirty="0">
              <a:solidFill>
                <a:schemeClr val="dk1"/>
              </a:solidFill>
            </a:endParaRPr>
          </a:p>
          <a:p>
            <a:pPr marL="914400" lvl="1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○"/>
            </a:pPr>
            <a:r>
              <a:rPr lang="en-US" sz="2200" dirty="0">
                <a:solidFill>
                  <a:schemeClr val="dk1"/>
                </a:solidFill>
              </a:rPr>
              <a:t>New branches can be created for separate work, which can later be merged back.</a:t>
            </a:r>
            <a:endParaRPr sz="2200" dirty="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SzPts val="1900"/>
              <a:buNone/>
            </a:pPr>
            <a:endParaRPr dirty="0"/>
          </a:p>
        </p:txBody>
      </p:sp>
      <p:sp>
        <p:nvSpPr>
          <p:cNvPr id="1162" name="Google Shape;1162;g294cd25aee0_0_477"/>
          <p:cNvSpPr txBox="1">
            <a:spLocks noGrp="1"/>
          </p:cNvSpPr>
          <p:nvPr>
            <p:ph type="title"/>
          </p:nvPr>
        </p:nvSpPr>
        <p:spPr>
          <a:xfrm>
            <a:off x="822575" y="287025"/>
            <a:ext cx="10281000" cy="8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 sz="3600" dirty="0">
                <a:latin typeface="Lato"/>
                <a:ea typeface="Lato"/>
                <a:cs typeface="Lato"/>
                <a:sym typeface="Lato"/>
              </a:rPr>
              <a:t>Version Control Systems (VCS)</a:t>
            </a:r>
            <a:endParaRPr sz="3600" dirty="0">
              <a:latin typeface="Lato"/>
              <a:ea typeface="Lato"/>
              <a:cs typeface="Lato"/>
              <a:sym typeface="Lato"/>
            </a:endParaRPr>
          </a:p>
          <a:p>
            <a:pPr marL="457200" lvl="0" indent="-368300">
              <a:spcBef>
                <a:spcPts val="1000"/>
              </a:spcBef>
              <a:spcAft>
                <a:spcPts val="1000"/>
              </a:spcAft>
              <a:buSzPts val="2200"/>
              <a:buFont typeface="Lato"/>
              <a:buChar char="-"/>
            </a:pPr>
            <a:r>
              <a:rPr lang="en-US" sz="2200" dirty="0">
                <a:latin typeface="Lato"/>
                <a:ea typeface="Lato"/>
                <a:cs typeface="Lato"/>
                <a:sym typeface="Lato"/>
              </a:rPr>
              <a:t>A systematic and organized approach to </a:t>
            </a:r>
            <a:r>
              <a:rPr lang="en-US" sz="2200" dirty="0"/>
              <a:t>preserve</a:t>
            </a:r>
            <a:r>
              <a:rPr lang="en-US" sz="2200" dirty="0">
                <a:latin typeface="Lato"/>
                <a:ea typeface="Lato"/>
                <a:cs typeface="Lato"/>
                <a:sym typeface="Lato"/>
              </a:rPr>
              <a:t> the history of changes</a:t>
            </a:r>
            <a:endParaRPr sz="2200" dirty="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163" name="Google Shape;1163;g294cd25aee0_0_477" descr="Data provenan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106675" y="1486800"/>
            <a:ext cx="4299125" cy="2901298"/>
          </a:xfrm>
          <a:prstGeom prst="rect">
            <a:avLst/>
          </a:prstGeom>
          <a:noFill/>
          <a:ln>
            <a:noFill/>
          </a:ln>
        </p:spPr>
      </p:pic>
      <p:sp>
        <p:nvSpPr>
          <p:cNvPr id="1164" name="Google Shape;1164;g294cd25aee0_0_477"/>
          <p:cNvSpPr/>
          <p:nvPr/>
        </p:nvSpPr>
        <p:spPr>
          <a:xfrm>
            <a:off x="7414225" y="4323750"/>
            <a:ext cx="3684000" cy="66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2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Credit: This image was created by Scriberia for The Turing Way community and is used under a CC-BY licence.</a:t>
            </a:r>
            <a:endParaRPr sz="1200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0" name="Google Shape;1170;g294cd25aee0_0_485"/>
          <p:cNvSpPr txBox="1">
            <a:spLocks noGrp="1"/>
          </p:cNvSpPr>
          <p:nvPr>
            <p:ph type="body" idx="1"/>
          </p:nvPr>
        </p:nvSpPr>
        <p:spPr>
          <a:xfrm>
            <a:off x="838200" y="1486800"/>
            <a:ext cx="6359700" cy="522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200" b="1" dirty="0">
                <a:solidFill>
                  <a:schemeClr val="dk1"/>
                </a:solidFill>
              </a:rPr>
              <a:t>Historical insight</a:t>
            </a:r>
            <a:endParaRPr sz="2200" b="1" dirty="0">
              <a:solidFill>
                <a:schemeClr val="dk1"/>
              </a:solidFill>
            </a:endParaRPr>
          </a:p>
          <a:p>
            <a:pPr marL="914400" lvl="1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○"/>
            </a:pPr>
            <a:r>
              <a:rPr lang="en-US" sz="2200" dirty="0">
                <a:solidFill>
                  <a:schemeClr val="dk1"/>
                </a:solidFill>
              </a:rPr>
              <a:t>Users can review and revert to previous versions of files.</a:t>
            </a:r>
            <a:endParaRPr sz="2200" dirty="0">
              <a:solidFill>
                <a:schemeClr val="dk1"/>
              </a:solidFill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200" b="1" dirty="0">
                <a:solidFill>
                  <a:schemeClr val="dk1"/>
                </a:solidFill>
              </a:rPr>
              <a:t>Branching and Merging</a:t>
            </a:r>
            <a:endParaRPr sz="2200" b="1" dirty="0">
              <a:solidFill>
                <a:schemeClr val="dk1"/>
              </a:solidFill>
            </a:endParaRPr>
          </a:p>
          <a:p>
            <a:pPr marL="914400" lvl="1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○"/>
            </a:pPr>
            <a:r>
              <a:rPr lang="en-US" sz="2200" dirty="0">
                <a:solidFill>
                  <a:schemeClr val="dk1"/>
                </a:solidFill>
              </a:rPr>
              <a:t>New branches can be created for separate work, which can later be merged back.</a:t>
            </a:r>
            <a:endParaRPr sz="2200" dirty="0">
              <a:solidFill>
                <a:schemeClr val="dk1"/>
              </a:solidFill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200" b="1" dirty="0">
                <a:solidFill>
                  <a:schemeClr val="dk1"/>
                </a:solidFill>
              </a:rPr>
              <a:t>Maintain a repository</a:t>
            </a:r>
            <a:endParaRPr sz="2200" b="1" dirty="0">
              <a:solidFill>
                <a:schemeClr val="dk1"/>
              </a:solidFill>
            </a:endParaRPr>
          </a:p>
          <a:p>
            <a:pPr marL="914400" lvl="1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○"/>
            </a:pPr>
            <a:r>
              <a:rPr lang="en-US" sz="2200" dirty="0">
                <a:solidFill>
                  <a:schemeClr val="dk1"/>
                </a:solidFill>
              </a:rPr>
              <a:t>Manage all versions of files along with useful metadata (author, timestamp, unique identifier).</a:t>
            </a:r>
            <a:endParaRPr sz="2200" dirty="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SzPts val="1900"/>
              <a:buNone/>
            </a:pPr>
            <a:endParaRPr dirty="0"/>
          </a:p>
        </p:txBody>
      </p:sp>
      <p:sp>
        <p:nvSpPr>
          <p:cNvPr id="1171" name="Google Shape;1171;g294cd25aee0_0_485"/>
          <p:cNvSpPr txBox="1">
            <a:spLocks noGrp="1"/>
          </p:cNvSpPr>
          <p:nvPr>
            <p:ph type="title"/>
          </p:nvPr>
        </p:nvSpPr>
        <p:spPr>
          <a:xfrm>
            <a:off x="822575" y="287025"/>
            <a:ext cx="10281000" cy="8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 sz="3600" dirty="0">
                <a:latin typeface="Lato"/>
                <a:ea typeface="Lato"/>
                <a:cs typeface="Lato"/>
                <a:sym typeface="Lato"/>
              </a:rPr>
              <a:t>Version Control Systems (VCS)</a:t>
            </a:r>
            <a:endParaRPr sz="3600" dirty="0">
              <a:latin typeface="Lato"/>
              <a:ea typeface="Lato"/>
              <a:cs typeface="Lato"/>
              <a:sym typeface="Lato"/>
            </a:endParaRPr>
          </a:p>
          <a:p>
            <a:pPr marL="457200" lvl="0" indent="-368300">
              <a:spcBef>
                <a:spcPts val="1000"/>
              </a:spcBef>
              <a:spcAft>
                <a:spcPts val="1000"/>
              </a:spcAft>
              <a:buSzPts val="2200"/>
              <a:buFont typeface="Lato"/>
              <a:buChar char="-"/>
            </a:pPr>
            <a:r>
              <a:rPr lang="en-US" sz="2200" dirty="0">
                <a:latin typeface="Lato"/>
                <a:ea typeface="Lato"/>
                <a:cs typeface="Lato"/>
                <a:sym typeface="Lato"/>
              </a:rPr>
              <a:t>A systematic and organized approach to </a:t>
            </a:r>
            <a:r>
              <a:rPr lang="en-US" sz="2200" dirty="0"/>
              <a:t>preserve</a:t>
            </a:r>
            <a:r>
              <a:rPr lang="en-US" sz="2200" dirty="0">
                <a:latin typeface="Lato"/>
                <a:ea typeface="Lato"/>
                <a:cs typeface="Lato"/>
                <a:sym typeface="Lato"/>
              </a:rPr>
              <a:t> the history of changes</a:t>
            </a:r>
            <a:endParaRPr sz="2200" dirty="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172" name="Google Shape;1172;g294cd25aee0_0_485" descr="Data provenan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106675" y="1486800"/>
            <a:ext cx="4299125" cy="2901298"/>
          </a:xfrm>
          <a:prstGeom prst="rect">
            <a:avLst/>
          </a:prstGeom>
          <a:noFill/>
          <a:ln>
            <a:noFill/>
          </a:ln>
        </p:spPr>
      </p:pic>
      <p:sp>
        <p:nvSpPr>
          <p:cNvPr id="1173" name="Google Shape;1173;g294cd25aee0_0_485"/>
          <p:cNvSpPr/>
          <p:nvPr/>
        </p:nvSpPr>
        <p:spPr>
          <a:xfrm>
            <a:off x="7414225" y="4323750"/>
            <a:ext cx="3684000" cy="66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200" b="0" i="0" u="none" strike="noStrike" cap="none" dirty="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Credit: This image was created by </a:t>
            </a:r>
            <a:r>
              <a:rPr lang="en-US" sz="1200" b="0" i="0" u="none" strike="noStrike" cap="none" dirty="0" err="1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Scriberia</a:t>
            </a:r>
            <a:r>
              <a:rPr lang="en-US" sz="1200" b="0" i="0" u="none" strike="noStrike" cap="none" dirty="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for The Turing Way community and is used under a CC-BY </a:t>
            </a:r>
            <a:r>
              <a:rPr lang="en-US" sz="1200" b="0" i="0" u="none" strike="noStrike" cap="none" dirty="0" err="1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licence</a:t>
            </a:r>
            <a:r>
              <a:rPr lang="en-US" sz="1200" b="0" i="0" u="none" strike="noStrike" cap="none" dirty="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.</a:t>
            </a:r>
            <a:endParaRPr sz="1200" b="0" i="0" u="none" strike="noStrike" cap="none" dirty="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9" name="Google Shape;1179;g294cd25aee0_0_493"/>
          <p:cNvSpPr txBox="1">
            <a:spLocks noGrp="1"/>
          </p:cNvSpPr>
          <p:nvPr>
            <p:ph type="body" idx="1"/>
          </p:nvPr>
        </p:nvSpPr>
        <p:spPr>
          <a:xfrm>
            <a:off x="838200" y="1486800"/>
            <a:ext cx="7157700" cy="522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900"/>
              <a:buNone/>
            </a:pPr>
            <a:endParaRPr sz="22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ts val="1900"/>
              <a:buNone/>
            </a:pPr>
            <a:endParaRPr sz="2200">
              <a:solidFill>
                <a:schemeClr val="dk1"/>
              </a:solidFill>
            </a:endParaRPr>
          </a:p>
        </p:txBody>
      </p:sp>
      <p:sp>
        <p:nvSpPr>
          <p:cNvPr id="1180" name="Google Shape;1180;g294cd25aee0_0_493"/>
          <p:cNvSpPr txBox="1">
            <a:spLocks noGrp="1"/>
          </p:cNvSpPr>
          <p:nvPr>
            <p:ph type="title"/>
          </p:nvPr>
        </p:nvSpPr>
        <p:spPr>
          <a:xfrm>
            <a:off x="822575" y="287025"/>
            <a:ext cx="10281000" cy="8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 sz="3600">
                <a:latin typeface="Lato"/>
                <a:ea typeface="Lato"/>
                <a:cs typeface="Lato"/>
                <a:sym typeface="Lato"/>
              </a:rPr>
              <a:t>Git and GitHub</a:t>
            </a:r>
            <a:endParaRPr sz="3600">
              <a:latin typeface="Lato"/>
              <a:ea typeface="Lato"/>
              <a:cs typeface="Lato"/>
              <a:sym typeface="Lato"/>
            </a:endParaRPr>
          </a:p>
          <a:p>
            <a:pPr marL="457200" lvl="0" indent="-368300" algn="l" rtl="0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  <a:buSzPts val="2200"/>
              <a:buFont typeface="Lato"/>
              <a:buChar char="-"/>
            </a:pPr>
            <a:r>
              <a:rPr lang="en-US" sz="2200">
                <a:latin typeface="Lato"/>
                <a:ea typeface="Lato"/>
                <a:cs typeface="Lato"/>
                <a:sym typeface="Lato"/>
              </a:rPr>
              <a:t>Simplifying code management and collaboration</a:t>
            </a:r>
            <a:endParaRPr sz="2200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6" name="Google Shape;1186;g2990fe9e36a_1_274"/>
          <p:cNvSpPr txBox="1">
            <a:spLocks noGrp="1"/>
          </p:cNvSpPr>
          <p:nvPr>
            <p:ph type="body" idx="1"/>
          </p:nvPr>
        </p:nvSpPr>
        <p:spPr>
          <a:xfrm>
            <a:off x="838200" y="1486800"/>
            <a:ext cx="7157700" cy="522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200" b="1" dirty="0">
                <a:solidFill>
                  <a:schemeClr val="dk1"/>
                </a:solidFill>
              </a:rPr>
              <a:t>What is Git?</a:t>
            </a:r>
            <a:endParaRPr sz="2200" b="1" dirty="0">
              <a:solidFill>
                <a:schemeClr val="dk1"/>
              </a:solidFill>
            </a:endParaRPr>
          </a:p>
          <a:p>
            <a:pPr marL="914400" lvl="1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○"/>
            </a:pPr>
            <a:r>
              <a:rPr lang="en-US" sz="2200" dirty="0">
                <a:solidFill>
                  <a:schemeClr val="dk1"/>
                </a:solidFill>
              </a:rPr>
              <a:t>Version control system software.</a:t>
            </a:r>
            <a:endParaRPr sz="2200" dirty="0">
              <a:solidFill>
                <a:schemeClr val="dk1"/>
              </a:solidFill>
            </a:endParaRPr>
          </a:p>
          <a:p>
            <a:pPr marL="914400" lvl="1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○"/>
            </a:pPr>
            <a:r>
              <a:rPr lang="en-US" sz="2200" dirty="0">
                <a:solidFill>
                  <a:schemeClr val="dk1"/>
                </a:solidFill>
              </a:rPr>
              <a:t>Can be installed locally on your computer.</a:t>
            </a:r>
            <a:endParaRPr sz="2200" dirty="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ts val="1900"/>
              <a:buNone/>
            </a:pPr>
            <a:endParaRPr sz="2200" dirty="0">
              <a:solidFill>
                <a:schemeClr val="dk1"/>
              </a:solidFill>
            </a:endParaRPr>
          </a:p>
        </p:txBody>
      </p:sp>
      <p:sp>
        <p:nvSpPr>
          <p:cNvPr id="1187" name="Google Shape;1187;g2990fe9e36a_1_274"/>
          <p:cNvSpPr txBox="1">
            <a:spLocks noGrp="1"/>
          </p:cNvSpPr>
          <p:nvPr>
            <p:ph type="title"/>
          </p:nvPr>
        </p:nvSpPr>
        <p:spPr>
          <a:xfrm>
            <a:off x="822575" y="287025"/>
            <a:ext cx="10281000" cy="8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 sz="3600">
                <a:latin typeface="Lato"/>
                <a:ea typeface="Lato"/>
                <a:cs typeface="Lato"/>
                <a:sym typeface="Lato"/>
              </a:rPr>
              <a:t>Git and GitHub</a:t>
            </a:r>
            <a:endParaRPr sz="3600">
              <a:latin typeface="Lato"/>
              <a:ea typeface="Lato"/>
              <a:cs typeface="Lato"/>
              <a:sym typeface="Lato"/>
            </a:endParaRPr>
          </a:p>
          <a:p>
            <a:pPr marL="457200" lvl="0" indent="-368300" algn="l" rtl="0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  <a:buSzPts val="2200"/>
              <a:buFont typeface="Lato"/>
              <a:buChar char="-"/>
            </a:pPr>
            <a:r>
              <a:rPr lang="en-US" sz="2200">
                <a:latin typeface="Lato"/>
                <a:ea typeface="Lato"/>
                <a:cs typeface="Lato"/>
                <a:sym typeface="Lato"/>
              </a:rPr>
              <a:t>Simplifying code management and collaboration</a:t>
            </a:r>
            <a:endParaRPr sz="22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188" name="Google Shape;1188;g2990fe9e36a_1_27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488700" y="1486800"/>
            <a:ext cx="3285907" cy="1370850"/>
          </a:xfrm>
          <a:prstGeom prst="rect">
            <a:avLst/>
          </a:prstGeom>
          <a:noFill/>
          <a:ln>
            <a:noFill/>
          </a:ln>
        </p:spPr>
      </p:pic>
      <p:sp>
        <p:nvSpPr>
          <p:cNvPr id="1189" name="Google Shape;1189;g2990fe9e36a_1_274"/>
          <p:cNvSpPr txBox="1"/>
          <p:nvPr/>
        </p:nvSpPr>
        <p:spPr>
          <a:xfrm>
            <a:off x="7488700" y="2857650"/>
            <a:ext cx="36150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 dirty="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Jason Long, CC BY 3.0, via Wikimedia Commons</a:t>
            </a:r>
            <a:endParaRPr sz="1200" b="0" i="0" u="none" strike="noStrike" cap="none" dirty="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5" name="Google Shape;1195;g294cd25aee0_0_507"/>
          <p:cNvSpPr txBox="1">
            <a:spLocks noGrp="1"/>
          </p:cNvSpPr>
          <p:nvPr>
            <p:ph type="body" idx="1"/>
          </p:nvPr>
        </p:nvSpPr>
        <p:spPr>
          <a:xfrm>
            <a:off x="838200" y="1486800"/>
            <a:ext cx="7157700" cy="522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200" b="1" dirty="0">
                <a:solidFill>
                  <a:schemeClr val="dk1"/>
                </a:solidFill>
              </a:rPr>
              <a:t>What is Git?</a:t>
            </a:r>
            <a:endParaRPr sz="2200" b="1" dirty="0">
              <a:solidFill>
                <a:schemeClr val="dk1"/>
              </a:solidFill>
            </a:endParaRPr>
          </a:p>
          <a:p>
            <a:pPr marL="914400" lvl="1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○"/>
            </a:pPr>
            <a:r>
              <a:rPr lang="en-US" sz="2200" dirty="0">
                <a:solidFill>
                  <a:schemeClr val="dk1"/>
                </a:solidFill>
              </a:rPr>
              <a:t>Version control system software.</a:t>
            </a:r>
            <a:endParaRPr sz="2200" dirty="0">
              <a:solidFill>
                <a:schemeClr val="dk1"/>
              </a:solidFill>
            </a:endParaRPr>
          </a:p>
          <a:p>
            <a:pPr marL="914400" lvl="1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○"/>
            </a:pPr>
            <a:r>
              <a:rPr lang="en-US" sz="2200" dirty="0">
                <a:solidFill>
                  <a:schemeClr val="dk1"/>
                </a:solidFill>
              </a:rPr>
              <a:t>Can be installed locally on your computer.</a:t>
            </a:r>
            <a:endParaRPr sz="2200" dirty="0">
              <a:solidFill>
                <a:schemeClr val="dk1"/>
              </a:solidFill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200" b="1" dirty="0">
                <a:solidFill>
                  <a:schemeClr val="dk1"/>
                </a:solidFill>
              </a:rPr>
              <a:t>What is GitHub?</a:t>
            </a:r>
            <a:endParaRPr sz="2200" b="1" dirty="0">
              <a:solidFill>
                <a:schemeClr val="dk1"/>
              </a:solidFill>
            </a:endParaRPr>
          </a:p>
          <a:p>
            <a:pPr marL="914400" lvl="1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○"/>
            </a:pPr>
            <a:r>
              <a:rPr lang="en-US" sz="2200" dirty="0">
                <a:solidFill>
                  <a:schemeClr val="dk1"/>
                </a:solidFill>
              </a:rPr>
              <a:t>Web-based hosting service for Git repositories.</a:t>
            </a:r>
            <a:endParaRPr sz="2200" dirty="0">
              <a:solidFill>
                <a:schemeClr val="dk1"/>
              </a:solidFill>
            </a:endParaRPr>
          </a:p>
          <a:p>
            <a:pPr marL="914400" lvl="1" indent="-36830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2200"/>
              <a:buChar char="○"/>
            </a:pPr>
            <a:r>
              <a:rPr lang="en-US" sz="2200" dirty="0">
                <a:solidFill>
                  <a:schemeClr val="dk1"/>
                </a:solidFill>
              </a:rPr>
              <a:t>Provides a platform for collaborative software development.</a:t>
            </a:r>
            <a:endParaRPr sz="2200" dirty="0">
              <a:solidFill>
                <a:schemeClr val="dk1"/>
              </a:solidFill>
            </a:endParaRPr>
          </a:p>
        </p:txBody>
      </p:sp>
      <p:sp>
        <p:nvSpPr>
          <p:cNvPr id="1196" name="Google Shape;1196;g294cd25aee0_0_507"/>
          <p:cNvSpPr txBox="1">
            <a:spLocks noGrp="1"/>
          </p:cNvSpPr>
          <p:nvPr>
            <p:ph type="title"/>
          </p:nvPr>
        </p:nvSpPr>
        <p:spPr>
          <a:xfrm>
            <a:off x="822575" y="287025"/>
            <a:ext cx="10281000" cy="8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 sz="3600">
                <a:latin typeface="Lato"/>
                <a:ea typeface="Lato"/>
                <a:cs typeface="Lato"/>
                <a:sym typeface="Lato"/>
              </a:rPr>
              <a:t>Git and GitHub</a:t>
            </a:r>
            <a:endParaRPr sz="3600">
              <a:latin typeface="Lato"/>
              <a:ea typeface="Lato"/>
              <a:cs typeface="Lato"/>
              <a:sym typeface="Lato"/>
            </a:endParaRPr>
          </a:p>
          <a:p>
            <a:pPr marL="457200" lvl="0" indent="-368300" algn="l" rtl="0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  <a:buSzPts val="2200"/>
              <a:buFont typeface="Lato"/>
              <a:buChar char="-"/>
            </a:pPr>
            <a:r>
              <a:rPr lang="en-US" sz="2200">
                <a:latin typeface="Lato"/>
                <a:ea typeface="Lato"/>
                <a:cs typeface="Lato"/>
                <a:sym typeface="Lato"/>
              </a:rPr>
              <a:t>Simplifying code management and collaboration</a:t>
            </a:r>
            <a:endParaRPr sz="22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197" name="Google Shape;1197;g294cd25aee0_0_50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488700" y="1486800"/>
            <a:ext cx="3285907" cy="1370850"/>
          </a:xfrm>
          <a:prstGeom prst="rect">
            <a:avLst/>
          </a:prstGeom>
          <a:noFill/>
          <a:ln>
            <a:noFill/>
          </a:ln>
        </p:spPr>
      </p:pic>
      <p:sp>
        <p:nvSpPr>
          <p:cNvPr id="1198" name="Google Shape;1198;g294cd25aee0_0_507"/>
          <p:cNvSpPr txBox="1"/>
          <p:nvPr/>
        </p:nvSpPr>
        <p:spPr>
          <a:xfrm>
            <a:off x="7488700" y="2857650"/>
            <a:ext cx="36150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Jason Long, CC BY 3.0, via Wikimedia Commons</a:t>
            </a:r>
            <a:endParaRPr sz="1200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199" name="Google Shape;1199;g294cd25aee0_0_50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691225" y="3430825"/>
            <a:ext cx="2083375" cy="2083375"/>
          </a:xfrm>
          <a:prstGeom prst="rect">
            <a:avLst/>
          </a:prstGeom>
          <a:noFill/>
          <a:ln>
            <a:noFill/>
          </a:ln>
        </p:spPr>
      </p:pic>
      <p:sp>
        <p:nvSpPr>
          <p:cNvPr id="1200" name="Google Shape;1200;g294cd25aee0_0_507"/>
          <p:cNvSpPr txBox="1"/>
          <p:nvPr/>
        </p:nvSpPr>
        <p:spPr>
          <a:xfrm>
            <a:off x="8089961" y="5597250"/>
            <a:ext cx="32859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GitHub, CC BY 4.0, via Wikimedia Commons</a:t>
            </a:r>
            <a:endParaRPr sz="1200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6" name="Google Shape;1206;g294cd25aee0_0_517"/>
          <p:cNvSpPr txBox="1">
            <a:spLocks noGrp="1"/>
          </p:cNvSpPr>
          <p:nvPr>
            <p:ph type="body" idx="1"/>
          </p:nvPr>
        </p:nvSpPr>
        <p:spPr>
          <a:xfrm>
            <a:off x="838200" y="1486800"/>
            <a:ext cx="7157700" cy="522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200" b="1" dirty="0">
                <a:solidFill>
                  <a:schemeClr val="dk1"/>
                </a:solidFill>
              </a:rPr>
              <a:t>What is Git?</a:t>
            </a:r>
            <a:endParaRPr sz="2200" b="1" dirty="0">
              <a:solidFill>
                <a:schemeClr val="dk1"/>
              </a:solidFill>
            </a:endParaRPr>
          </a:p>
          <a:p>
            <a:pPr marL="914400" lvl="1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○"/>
            </a:pPr>
            <a:r>
              <a:rPr lang="en-US" sz="2200" dirty="0">
                <a:solidFill>
                  <a:schemeClr val="dk1"/>
                </a:solidFill>
              </a:rPr>
              <a:t>Version control system software.</a:t>
            </a:r>
            <a:endParaRPr sz="2200" dirty="0">
              <a:solidFill>
                <a:schemeClr val="dk1"/>
              </a:solidFill>
            </a:endParaRPr>
          </a:p>
          <a:p>
            <a:pPr marL="914400" lvl="1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○"/>
            </a:pPr>
            <a:r>
              <a:rPr lang="en-US" sz="2200" dirty="0">
                <a:solidFill>
                  <a:schemeClr val="dk1"/>
                </a:solidFill>
              </a:rPr>
              <a:t>Can be installed locally on your computer.</a:t>
            </a:r>
            <a:endParaRPr sz="2200" dirty="0">
              <a:solidFill>
                <a:schemeClr val="dk1"/>
              </a:solidFill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200" b="1" dirty="0">
                <a:solidFill>
                  <a:schemeClr val="dk1"/>
                </a:solidFill>
              </a:rPr>
              <a:t>What is GitHub?</a:t>
            </a:r>
            <a:endParaRPr sz="2200" b="1" dirty="0">
              <a:solidFill>
                <a:schemeClr val="dk1"/>
              </a:solidFill>
            </a:endParaRPr>
          </a:p>
          <a:p>
            <a:pPr marL="914400" lvl="1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○"/>
            </a:pPr>
            <a:r>
              <a:rPr lang="en-US" sz="2200" dirty="0">
                <a:solidFill>
                  <a:schemeClr val="dk1"/>
                </a:solidFill>
              </a:rPr>
              <a:t>Web-based hosting service for Git repositories.</a:t>
            </a:r>
            <a:endParaRPr sz="2200" dirty="0">
              <a:solidFill>
                <a:schemeClr val="dk1"/>
              </a:solidFill>
            </a:endParaRPr>
          </a:p>
          <a:p>
            <a:pPr marL="914400" lvl="1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○"/>
            </a:pPr>
            <a:r>
              <a:rPr lang="en-US" sz="2200" dirty="0">
                <a:solidFill>
                  <a:schemeClr val="dk1"/>
                </a:solidFill>
              </a:rPr>
              <a:t>Provides a platform for collaborative software development.</a:t>
            </a:r>
            <a:endParaRPr sz="2200" dirty="0">
              <a:solidFill>
                <a:schemeClr val="dk1"/>
              </a:solidFill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200" dirty="0">
                <a:solidFill>
                  <a:schemeClr val="dk1"/>
                </a:solidFill>
              </a:rPr>
              <a:t>Many use Git and GitHub for </a:t>
            </a:r>
            <a:r>
              <a:rPr lang="en-US" sz="2200" b="1" dirty="0">
                <a:solidFill>
                  <a:schemeClr val="dk1"/>
                </a:solidFill>
              </a:rPr>
              <a:t>more than just code</a:t>
            </a:r>
            <a:endParaRPr sz="2200" b="1" dirty="0">
              <a:solidFill>
                <a:schemeClr val="dk1"/>
              </a:solidFill>
            </a:endParaRPr>
          </a:p>
          <a:p>
            <a:pPr marL="914400" lvl="1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○"/>
            </a:pPr>
            <a:r>
              <a:rPr lang="en-US" sz="2200" dirty="0">
                <a:solidFill>
                  <a:schemeClr val="dk1"/>
                </a:solidFill>
              </a:rPr>
              <a:t>Manuscripts.</a:t>
            </a:r>
            <a:endParaRPr sz="2200" dirty="0">
              <a:solidFill>
                <a:schemeClr val="dk1"/>
              </a:solidFill>
            </a:endParaRPr>
          </a:p>
          <a:p>
            <a:pPr marL="914400" lvl="1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○"/>
            </a:pPr>
            <a:r>
              <a:rPr lang="en-US" sz="2200" dirty="0">
                <a:solidFill>
                  <a:schemeClr val="dk1"/>
                </a:solidFill>
              </a:rPr>
              <a:t>Course material (teaching).</a:t>
            </a:r>
            <a:endParaRPr sz="2200" dirty="0">
              <a:solidFill>
                <a:schemeClr val="dk1"/>
              </a:solidFill>
            </a:endParaRPr>
          </a:p>
          <a:p>
            <a:pPr marL="914400" lvl="1" indent="-36830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2200"/>
              <a:buChar char="○"/>
            </a:pPr>
            <a:r>
              <a:rPr lang="en-US" sz="2200" dirty="0">
                <a:solidFill>
                  <a:schemeClr val="dk1"/>
                </a:solidFill>
              </a:rPr>
              <a:t>Websites.</a:t>
            </a:r>
            <a:endParaRPr sz="2200" dirty="0">
              <a:solidFill>
                <a:schemeClr val="dk1"/>
              </a:solidFill>
            </a:endParaRPr>
          </a:p>
        </p:txBody>
      </p:sp>
      <p:sp>
        <p:nvSpPr>
          <p:cNvPr id="1207" name="Google Shape;1207;g294cd25aee0_0_517"/>
          <p:cNvSpPr txBox="1">
            <a:spLocks noGrp="1"/>
          </p:cNvSpPr>
          <p:nvPr>
            <p:ph type="title"/>
          </p:nvPr>
        </p:nvSpPr>
        <p:spPr>
          <a:xfrm>
            <a:off x="822575" y="287025"/>
            <a:ext cx="10281000" cy="8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 sz="3600">
                <a:latin typeface="Lato"/>
                <a:ea typeface="Lato"/>
                <a:cs typeface="Lato"/>
                <a:sym typeface="Lato"/>
              </a:rPr>
              <a:t>Git and GitHub</a:t>
            </a:r>
            <a:endParaRPr sz="3600">
              <a:latin typeface="Lato"/>
              <a:ea typeface="Lato"/>
              <a:cs typeface="Lato"/>
              <a:sym typeface="Lato"/>
            </a:endParaRPr>
          </a:p>
          <a:p>
            <a:pPr marL="457200" lvl="0" indent="-368300" algn="l" rtl="0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  <a:buSzPts val="2200"/>
              <a:buFont typeface="Lato"/>
              <a:buChar char="-"/>
            </a:pPr>
            <a:r>
              <a:rPr lang="en-US" sz="2200">
                <a:latin typeface="Lato"/>
                <a:ea typeface="Lato"/>
                <a:cs typeface="Lato"/>
                <a:sym typeface="Lato"/>
              </a:rPr>
              <a:t>Simplifying code management and collaboration</a:t>
            </a:r>
            <a:endParaRPr sz="22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208" name="Google Shape;1208;g294cd25aee0_0_5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488700" y="1486800"/>
            <a:ext cx="3285907" cy="1370850"/>
          </a:xfrm>
          <a:prstGeom prst="rect">
            <a:avLst/>
          </a:prstGeom>
          <a:noFill/>
          <a:ln>
            <a:noFill/>
          </a:ln>
        </p:spPr>
      </p:pic>
      <p:sp>
        <p:nvSpPr>
          <p:cNvPr id="1209" name="Google Shape;1209;g294cd25aee0_0_517"/>
          <p:cNvSpPr txBox="1"/>
          <p:nvPr/>
        </p:nvSpPr>
        <p:spPr>
          <a:xfrm>
            <a:off x="7488700" y="2857650"/>
            <a:ext cx="36150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Jason Long, CC BY 3.0, via Wikimedia Commons</a:t>
            </a:r>
            <a:endParaRPr sz="1200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210" name="Google Shape;1210;g294cd25aee0_0_5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691225" y="3430825"/>
            <a:ext cx="2083375" cy="2083375"/>
          </a:xfrm>
          <a:prstGeom prst="rect">
            <a:avLst/>
          </a:prstGeom>
          <a:noFill/>
          <a:ln>
            <a:noFill/>
          </a:ln>
        </p:spPr>
      </p:pic>
      <p:sp>
        <p:nvSpPr>
          <p:cNvPr id="1211" name="Google Shape;1211;g294cd25aee0_0_517"/>
          <p:cNvSpPr txBox="1"/>
          <p:nvPr/>
        </p:nvSpPr>
        <p:spPr>
          <a:xfrm>
            <a:off x="8089961" y="5597250"/>
            <a:ext cx="32859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GitHub, CC BY 4.0, via Wikimedia Commons</a:t>
            </a:r>
            <a:endParaRPr sz="1200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Google Shape;463;g296f5c4430d_0_34"/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9538200" cy="8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>
                <a:latin typeface="Lato"/>
                <a:ea typeface="Lato"/>
                <a:cs typeface="Lato"/>
                <a:sym typeface="Lato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8"/>
                  </a:ext>
                </a:extLst>
              </a:rPr>
              <a:t>Outline</a:t>
            </a:r>
            <a:r>
              <a:rPr lang="en-US"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n-US"/>
              <a:t>of the Workshop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graphicFrame>
        <p:nvGraphicFramePr>
          <p:cNvPr id="464" name="Google Shape;464;g296f5c4430d_0_34"/>
          <p:cNvGraphicFramePr/>
          <p:nvPr/>
        </p:nvGraphicFramePr>
        <p:xfrm>
          <a:off x="1134775" y="1600200"/>
          <a:ext cx="4690025" cy="4341575"/>
        </p:xfrm>
        <a:graphic>
          <a:graphicData uri="http://schemas.openxmlformats.org/drawingml/2006/table">
            <a:tbl>
              <a:tblPr>
                <a:noFill/>
                <a:tableStyleId>{C649E71A-C8B6-4B62-A961-52F2AFBEB3FB}</a:tableStyleId>
              </a:tblPr>
              <a:tblGrid>
                <a:gridCol w="4690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202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1" u="none" strike="noStrike" cap="none">
                          <a:solidFill>
                            <a:srgbClr val="171616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Presentation (~45 min)</a:t>
                      </a:r>
                      <a:endParaRPr sz="2200" u="none" strike="noStrike" cap="none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EAD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0225">
                <a:tc>
                  <a:txBody>
                    <a:bodyPr/>
                    <a:lstStyle/>
                    <a:p>
                      <a:pPr marL="457200" marR="0" lvl="0" indent="-3683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200"/>
                        <a:buFont typeface="Lato"/>
                        <a:buAutoNum type="arabicPeriod"/>
                      </a:pPr>
                      <a:r>
                        <a:rPr lang="en-US" sz="2200" u="none" strike="noStrike" cap="none">
                          <a:latin typeface="Lato"/>
                          <a:ea typeface="Lato"/>
                          <a:cs typeface="Lato"/>
                          <a:sym typeface="Lato"/>
                        </a:rPr>
                        <a:t>Open science and FAIR</a:t>
                      </a:r>
                      <a:endParaRPr sz="2200" u="none" strike="noStrike" cap="none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0225">
                <a:tc>
                  <a:txBody>
                    <a:bodyPr/>
                    <a:lstStyle/>
                    <a:p>
                      <a:pPr marL="457200" marR="0" lvl="0" indent="-3683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200"/>
                        <a:buFont typeface="Lato"/>
                        <a:buAutoNum type="arabicPeriod" startAt="2"/>
                      </a:pPr>
                      <a:r>
                        <a:rPr lang="en-US" sz="2200" u="none" strike="noStrike" cap="none">
                          <a:latin typeface="Lato"/>
                          <a:ea typeface="Lato"/>
                          <a:cs typeface="Lato"/>
                          <a:sym typeface="Lato"/>
                        </a:rPr>
                        <a:t>Data Management Plan</a:t>
                      </a:r>
                      <a:endParaRPr sz="2200" u="none" strike="noStrike" cap="none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EAD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20225">
                <a:tc>
                  <a:txBody>
                    <a:bodyPr/>
                    <a:lstStyle/>
                    <a:p>
                      <a:pPr marL="457200" marR="0" lvl="0" indent="-3683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200"/>
                        <a:buFont typeface="Lato"/>
                        <a:buAutoNum type="arabicPeriod" startAt="3"/>
                      </a:pPr>
                      <a:r>
                        <a:rPr lang="en-US" sz="2200" u="none" strike="noStrike" cap="none">
                          <a:latin typeface="Lato"/>
                          <a:ea typeface="Lato"/>
                          <a:cs typeface="Lato"/>
                          <a:sym typeface="Lato"/>
                        </a:rPr>
                        <a:t>Organization</a:t>
                      </a:r>
                      <a:endParaRPr sz="2200" u="none" strike="noStrike" cap="none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20225">
                <a:tc>
                  <a:txBody>
                    <a:bodyPr/>
                    <a:lstStyle/>
                    <a:p>
                      <a:pPr marL="457200" marR="0" lvl="0" indent="-3683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200"/>
                        <a:buFont typeface="Lato"/>
                        <a:buAutoNum type="arabicPeriod" startAt="4"/>
                      </a:pPr>
                      <a:r>
                        <a:rPr lang="en-US" sz="2200" u="none" strike="noStrike" cap="none">
                          <a:latin typeface="Lato"/>
                          <a:ea typeface="Lato"/>
                          <a:cs typeface="Lato"/>
                          <a:sym typeface="Lato"/>
                        </a:rPr>
                        <a:t>Versioning</a:t>
                      </a:r>
                      <a:endParaRPr sz="2200" u="none" strike="noStrike" cap="none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EAD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20225">
                <a:tc>
                  <a:txBody>
                    <a:bodyPr/>
                    <a:lstStyle/>
                    <a:p>
                      <a:pPr marL="457200" marR="0" lvl="0" indent="-3683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200"/>
                        <a:buFont typeface="Lato"/>
                        <a:buAutoNum type="arabicPeriod" startAt="5"/>
                      </a:pPr>
                      <a:r>
                        <a:rPr lang="en-US" sz="2200" u="none" strike="noStrike" cap="none">
                          <a:latin typeface="Lato"/>
                          <a:ea typeface="Lato"/>
                          <a:cs typeface="Lato"/>
                          <a:sym typeface="Lato"/>
                        </a:rPr>
                        <a:t>Workflow Management Systems</a:t>
                      </a:r>
                      <a:endParaRPr sz="2200" u="none" strike="noStrike" cap="none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20225">
                <a:tc>
                  <a:txBody>
                    <a:bodyPr/>
                    <a:lstStyle/>
                    <a:p>
                      <a:pPr marL="457200" marR="0" lvl="0" indent="-3683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200"/>
                        <a:buFont typeface="Lato"/>
                        <a:buAutoNum type="arabicPeriod" startAt="6"/>
                      </a:pPr>
                      <a:r>
                        <a:rPr lang="en-US" sz="2200" u="none" strike="noStrike" cap="none">
                          <a:latin typeface="Lato"/>
                          <a:ea typeface="Lato"/>
                          <a:cs typeface="Lato"/>
                          <a:sym typeface="Lato"/>
                        </a:rPr>
                        <a:t>Publishing data</a:t>
                      </a:r>
                      <a:endParaRPr sz="2200" u="none" strike="noStrike" cap="none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EAD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465" name="Google Shape;465;g296f5c4430d_0_34"/>
          <p:cNvGraphicFramePr/>
          <p:nvPr/>
        </p:nvGraphicFramePr>
        <p:xfrm>
          <a:off x="6367175" y="1600200"/>
          <a:ext cx="4690025" cy="3101125"/>
        </p:xfrm>
        <a:graphic>
          <a:graphicData uri="http://schemas.openxmlformats.org/drawingml/2006/table">
            <a:tbl>
              <a:tblPr>
                <a:noFill/>
                <a:tableStyleId>{C649E71A-C8B6-4B62-A961-52F2AFBEB3FB}</a:tableStyleId>
              </a:tblPr>
              <a:tblGrid>
                <a:gridCol w="4690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202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1" u="none" strike="noStrike" cap="none">
                          <a:solidFill>
                            <a:srgbClr val="171616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Workshop (~60 min)</a:t>
                      </a:r>
                      <a:endParaRPr sz="2200" b="1" u="none" strike="noStrike" cap="none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CE5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0225">
                <a:tc>
                  <a:txBody>
                    <a:bodyPr/>
                    <a:lstStyle/>
                    <a:p>
                      <a:pPr marL="457200" marR="0" lvl="0" indent="-3683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200"/>
                        <a:buFont typeface="Lato"/>
                        <a:buAutoNum type="arabicPeriod"/>
                      </a:pPr>
                      <a:r>
                        <a:rPr lang="en-US" sz="2200" u="none" strike="noStrike" cap="none">
                          <a:latin typeface="Lato"/>
                          <a:ea typeface="Lato"/>
                          <a:cs typeface="Lato"/>
                          <a:sym typeface="Lato"/>
                        </a:rPr>
                        <a:t>Introduction</a:t>
                      </a:r>
                      <a:endParaRPr sz="2200" u="none" strike="noStrike" cap="none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0225">
                <a:tc>
                  <a:txBody>
                    <a:bodyPr/>
                    <a:lstStyle/>
                    <a:p>
                      <a:pPr marL="457200" marR="0" lvl="0" indent="-3683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200"/>
                        <a:buFont typeface="Lato"/>
                        <a:buAutoNum type="arabicPeriod" startAt="2"/>
                      </a:pPr>
                      <a:r>
                        <a:rPr lang="en-US" sz="2200" u="none" strike="noStrike" cap="none">
                          <a:latin typeface="Lato"/>
                          <a:ea typeface="Lato"/>
                          <a:cs typeface="Lato"/>
                          <a:sym typeface="Lato"/>
                        </a:rPr>
                        <a:t>Group exercises in Google Docs</a:t>
                      </a:r>
                      <a:endParaRPr sz="2200" u="none" strike="noStrike" cap="none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CE5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20225">
                <a:tc>
                  <a:txBody>
                    <a:bodyPr/>
                    <a:lstStyle/>
                    <a:p>
                      <a:pPr marL="457200" marR="0" lvl="0" indent="-3683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200"/>
                        <a:buFont typeface="Lato"/>
                        <a:buAutoNum type="arabicPeriod" startAt="3"/>
                      </a:pPr>
                      <a:r>
                        <a:rPr lang="en-US" sz="2200" u="none" strike="noStrike" cap="none">
                          <a:latin typeface="Lato"/>
                          <a:ea typeface="Lato"/>
                          <a:cs typeface="Lato"/>
                          <a:sym typeface="Lato"/>
                        </a:rPr>
                        <a:t>Presentation and Feedback</a:t>
                      </a:r>
                      <a:endParaRPr sz="2200" u="none" strike="noStrike" cap="none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20225">
                <a:tc>
                  <a:txBody>
                    <a:bodyPr/>
                    <a:lstStyle/>
                    <a:p>
                      <a:pPr marL="457200" marR="0" lvl="0" indent="-3683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200"/>
                        <a:buFont typeface="Lato"/>
                        <a:buAutoNum type="arabicPeriod" startAt="4"/>
                      </a:pPr>
                      <a:r>
                        <a:rPr lang="en-US" sz="2200" u="none" strike="noStrike" cap="none">
                          <a:latin typeface="Lato"/>
                          <a:ea typeface="Lato"/>
                          <a:cs typeface="Lato"/>
                          <a:sym typeface="Lato"/>
                        </a:rPr>
                        <a:t>Wrap-up and Summation</a:t>
                      </a:r>
                      <a:endParaRPr sz="2200" u="none" strike="noStrike" cap="none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CE5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466" name="Google Shape;466;g296f5c4430d_0_34"/>
          <p:cNvGraphicFramePr/>
          <p:nvPr/>
        </p:nvGraphicFramePr>
        <p:xfrm>
          <a:off x="6367175" y="5321550"/>
          <a:ext cx="4690025" cy="620225"/>
        </p:xfrm>
        <a:graphic>
          <a:graphicData uri="http://schemas.openxmlformats.org/drawingml/2006/table">
            <a:tbl>
              <a:tblPr>
                <a:noFill/>
                <a:tableStyleId>{C649E71A-C8B6-4B62-A961-52F2AFBEB3FB}</a:tableStyleId>
              </a:tblPr>
              <a:tblGrid>
                <a:gridCol w="4690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202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200"/>
                        <a:buFont typeface="Arial"/>
                        <a:buNone/>
                      </a:pPr>
                      <a:r>
                        <a:rPr lang="en-US" sz="2200" b="1" u="none" strike="noStrike" cap="none">
                          <a:latin typeface="Lato"/>
                          <a:ea typeface="Lato"/>
                          <a:cs typeface="Lato"/>
                          <a:sym typeface="Lato"/>
                        </a:rPr>
                        <a:t>There will be breaks…</a:t>
                      </a:r>
                      <a:endParaRPr sz="2200" b="1" u="none" strike="noStrike" cap="none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7" name="Google Shape;1217;g297110c4bf7_0_12"/>
          <p:cNvSpPr txBox="1"/>
          <p:nvPr/>
        </p:nvSpPr>
        <p:spPr>
          <a:xfrm>
            <a:off x="981300" y="2316850"/>
            <a:ext cx="10229400" cy="66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rgbClr val="000000"/>
              </a:buClr>
              <a:buSzPts val="3500"/>
              <a:buFont typeface="Arial"/>
              <a:buNone/>
            </a:pPr>
            <a:r>
              <a:rPr lang="en-US" sz="3500" b="0" i="0" u="none" strike="noStrike" cap="none">
                <a:solidFill>
                  <a:srgbClr val="171616"/>
                </a:solidFill>
                <a:latin typeface="Lato"/>
                <a:ea typeface="Lato"/>
                <a:cs typeface="Lato"/>
                <a:sym typeface="Lato"/>
              </a:rPr>
              <a:t>Take a leg-stretcher (5 minutes)</a:t>
            </a:r>
            <a:endParaRPr sz="3500" b="0" i="0" u="none" strike="noStrike" cap="none">
              <a:solidFill>
                <a:srgbClr val="171616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3" name="Google Shape;1223;g294cd25aee0_3_43"/>
          <p:cNvSpPr txBox="1">
            <a:spLocks noGrp="1"/>
          </p:cNvSpPr>
          <p:nvPr>
            <p:ph type="title"/>
          </p:nvPr>
        </p:nvSpPr>
        <p:spPr>
          <a:xfrm>
            <a:off x="838200" y="288926"/>
            <a:ext cx="9538500" cy="8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58641"/>
              <a:buNone/>
            </a:pPr>
            <a:r>
              <a:rPr lang="en-US">
                <a:latin typeface="Lato"/>
                <a:ea typeface="Lato"/>
                <a:cs typeface="Lato"/>
                <a:sym typeface="Lato"/>
              </a:rPr>
              <a:t>Workflow management systems</a:t>
            </a:r>
            <a:endParaRPr>
              <a:latin typeface="Lato"/>
              <a:ea typeface="Lato"/>
              <a:cs typeface="Lato"/>
              <a:sym typeface="Lato"/>
            </a:endParaRPr>
          </a:p>
          <a:p>
            <a:pPr marL="457200" lvl="0" indent="-36576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100000"/>
              <a:buChar char="-"/>
            </a:pPr>
            <a:r>
              <a:rPr lang="en-US" sz="2400">
                <a:latin typeface="Lato"/>
                <a:ea typeface="Lato"/>
                <a:cs typeface="Lato"/>
                <a:sym typeface="Lato"/>
              </a:rPr>
              <a:t>A way to streamline your bioinformatics data analysis</a:t>
            </a:r>
            <a:r>
              <a:rPr lang="en-US" sz="2400"/>
              <a:t>  </a:t>
            </a:r>
            <a:endParaRPr sz="2400"/>
          </a:p>
        </p:txBody>
      </p:sp>
      <p:pic>
        <p:nvPicPr>
          <p:cNvPr id="1224" name="Google Shape;1224;g294cd25aee0_3_4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7800" y="4035450"/>
            <a:ext cx="2691575" cy="27236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" name="Google Shape;1230;g297f0c69665_2_11"/>
          <p:cNvSpPr txBox="1">
            <a:spLocks noGrp="1"/>
          </p:cNvSpPr>
          <p:nvPr>
            <p:ph type="body" idx="1"/>
          </p:nvPr>
        </p:nvSpPr>
        <p:spPr>
          <a:xfrm>
            <a:off x="838200" y="1486800"/>
            <a:ext cx="7199100" cy="469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3683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Char char="●"/>
            </a:pPr>
            <a:r>
              <a:rPr lang="en-US" sz="2200" dirty="0">
                <a:solidFill>
                  <a:srgbClr val="2D3B45"/>
                </a:solidFill>
                <a:highlight>
                  <a:srgbClr val="FFFFFF"/>
                </a:highlight>
              </a:rPr>
              <a:t>Software that sets up, performs, and monitors a </a:t>
            </a:r>
            <a:r>
              <a:rPr lang="en-US" sz="2200" b="1" dirty="0">
                <a:solidFill>
                  <a:srgbClr val="2D3B45"/>
                </a:solidFill>
                <a:highlight>
                  <a:srgbClr val="FFFFFF"/>
                </a:highlight>
              </a:rPr>
              <a:t>defined sequence of computational tasks</a:t>
            </a:r>
            <a:r>
              <a:rPr lang="en-US" sz="2200" dirty="0">
                <a:solidFill>
                  <a:srgbClr val="2D3B45"/>
                </a:solidFill>
                <a:highlight>
                  <a:srgbClr val="FFFFFF"/>
                </a:highlight>
              </a:rPr>
              <a:t> (</a:t>
            </a:r>
            <a:r>
              <a:rPr lang="en-US" sz="2200" i="1" dirty="0">
                <a:solidFill>
                  <a:srgbClr val="2D3B45"/>
                </a:solidFill>
              </a:rPr>
              <a:t>i.e.</a:t>
            </a:r>
            <a:r>
              <a:rPr lang="en-US" sz="2200" dirty="0">
                <a:solidFill>
                  <a:srgbClr val="2D3B45"/>
                </a:solidFill>
                <a:highlight>
                  <a:srgbClr val="FFFFFF"/>
                </a:highlight>
              </a:rPr>
              <a:t> “a workflow”)</a:t>
            </a:r>
            <a:endParaRPr sz="2200" dirty="0">
              <a:solidFill>
                <a:srgbClr val="2D3B45"/>
              </a:solidFill>
              <a:highlight>
                <a:srgbClr val="FFFFFF"/>
              </a:highlight>
            </a:endParaRPr>
          </a:p>
          <a:p>
            <a:pPr marL="914400" lvl="1" indent="-3683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D3B45"/>
              </a:buClr>
              <a:buSzPts val="2200"/>
              <a:buChar char="○"/>
            </a:pPr>
            <a:r>
              <a:rPr lang="en-US" sz="2200" dirty="0">
                <a:solidFill>
                  <a:schemeClr val="dk1"/>
                </a:solidFill>
              </a:rPr>
              <a:t>to minimize redundancies and automate repetitive tasks in data analysis</a:t>
            </a:r>
            <a:endParaRPr sz="2200" dirty="0">
              <a:solidFill>
                <a:srgbClr val="2D3B45"/>
              </a:solidFill>
            </a:endParaRPr>
          </a:p>
          <a:p>
            <a:pPr marL="457200" lvl="0" indent="0" algn="l" rtl="0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  <a:buSzPts val="1900"/>
              <a:buNone/>
            </a:pPr>
            <a:endParaRPr sz="2200" b="1" dirty="0"/>
          </a:p>
        </p:txBody>
      </p:sp>
      <p:sp>
        <p:nvSpPr>
          <p:cNvPr id="1231" name="Google Shape;1231;g297f0c69665_2_11"/>
          <p:cNvSpPr txBox="1">
            <a:spLocks noGrp="1"/>
          </p:cNvSpPr>
          <p:nvPr>
            <p:ph type="title"/>
          </p:nvPr>
        </p:nvSpPr>
        <p:spPr>
          <a:xfrm>
            <a:off x="838200" y="288926"/>
            <a:ext cx="9538500" cy="8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58641"/>
              <a:buNone/>
            </a:pPr>
            <a:r>
              <a:rPr lang="en-US">
                <a:latin typeface="Lato"/>
                <a:ea typeface="Lato"/>
                <a:cs typeface="Lato"/>
                <a:sym typeface="Lato"/>
              </a:rPr>
              <a:t>Workflow management systems</a:t>
            </a:r>
            <a:endParaRPr>
              <a:latin typeface="Lato"/>
              <a:ea typeface="Lato"/>
              <a:cs typeface="Lato"/>
              <a:sym typeface="Lato"/>
            </a:endParaRPr>
          </a:p>
          <a:p>
            <a:pPr marL="457200" lvl="0" indent="-36576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100000"/>
              <a:buChar char="-"/>
            </a:pPr>
            <a:r>
              <a:rPr lang="en-US" sz="2400">
                <a:latin typeface="Lato"/>
                <a:ea typeface="Lato"/>
                <a:cs typeface="Lato"/>
                <a:sym typeface="Lato"/>
              </a:rPr>
              <a:t>A way to streamline your bioinformatics data analysis</a:t>
            </a:r>
            <a:r>
              <a:rPr lang="en-US" sz="2400"/>
              <a:t>  </a:t>
            </a:r>
            <a:endParaRPr sz="2400"/>
          </a:p>
        </p:txBody>
      </p:sp>
      <p:pic>
        <p:nvPicPr>
          <p:cNvPr id="1232" name="Google Shape;1232;g297f0c69665_2_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7800" y="4035450"/>
            <a:ext cx="2691575" cy="27236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8" name="Google Shape;1238;g297f0c69665_2_0"/>
          <p:cNvSpPr txBox="1">
            <a:spLocks noGrp="1"/>
          </p:cNvSpPr>
          <p:nvPr>
            <p:ph type="body" idx="1"/>
          </p:nvPr>
        </p:nvSpPr>
        <p:spPr>
          <a:xfrm>
            <a:off x="838200" y="1486800"/>
            <a:ext cx="7199100" cy="469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3683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Char char="●"/>
            </a:pPr>
            <a:r>
              <a:rPr lang="en-US" sz="2200" dirty="0">
                <a:solidFill>
                  <a:srgbClr val="2D3B45"/>
                </a:solidFill>
                <a:highlight>
                  <a:schemeClr val="lt1"/>
                </a:highlight>
              </a:rPr>
              <a:t>Software that sets up, performs, and monitors a </a:t>
            </a:r>
            <a:r>
              <a:rPr lang="en-US" sz="2200" b="1" dirty="0">
                <a:solidFill>
                  <a:srgbClr val="2D3B45"/>
                </a:solidFill>
                <a:highlight>
                  <a:schemeClr val="lt1"/>
                </a:highlight>
              </a:rPr>
              <a:t>defined sequence of computational tasks</a:t>
            </a:r>
            <a:r>
              <a:rPr lang="en-US" sz="2200" dirty="0">
                <a:solidFill>
                  <a:srgbClr val="2D3B45"/>
                </a:solidFill>
                <a:highlight>
                  <a:schemeClr val="lt1"/>
                </a:highlight>
              </a:rPr>
              <a:t> (</a:t>
            </a:r>
            <a:r>
              <a:rPr lang="en-US" sz="2200" i="1" dirty="0">
                <a:solidFill>
                  <a:srgbClr val="2D3B45"/>
                </a:solidFill>
              </a:rPr>
              <a:t>i.e.</a:t>
            </a:r>
            <a:r>
              <a:rPr lang="en-US" sz="2200" dirty="0">
                <a:solidFill>
                  <a:srgbClr val="2D3B45"/>
                </a:solidFill>
                <a:highlight>
                  <a:schemeClr val="lt1"/>
                </a:highlight>
              </a:rPr>
              <a:t> “a workflow”)</a:t>
            </a:r>
            <a:endParaRPr sz="2200" dirty="0">
              <a:solidFill>
                <a:srgbClr val="2D3B45"/>
              </a:solidFill>
              <a:highlight>
                <a:schemeClr val="lt1"/>
              </a:highlight>
            </a:endParaRPr>
          </a:p>
          <a:p>
            <a:pPr marL="914400" lvl="1" indent="-368300" algn="l" rtl="0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  <a:buClr>
                <a:srgbClr val="2D3B45"/>
              </a:buClr>
              <a:buSzPts val="2200"/>
              <a:buChar char="○"/>
            </a:pPr>
            <a:r>
              <a:rPr lang="en-US" sz="2200" dirty="0">
                <a:solidFill>
                  <a:schemeClr val="dk1"/>
                </a:solidFill>
              </a:rPr>
              <a:t>to minimize redundancies and automate repetitive tasks in data analysis</a:t>
            </a:r>
            <a:endParaRPr sz="2200" b="1" dirty="0"/>
          </a:p>
        </p:txBody>
      </p:sp>
      <p:sp>
        <p:nvSpPr>
          <p:cNvPr id="1239" name="Google Shape;1239;g297f0c69665_2_0"/>
          <p:cNvSpPr txBox="1">
            <a:spLocks noGrp="1"/>
          </p:cNvSpPr>
          <p:nvPr>
            <p:ph type="title"/>
          </p:nvPr>
        </p:nvSpPr>
        <p:spPr>
          <a:xfrm>
            <a:off x="838200" y="288926"/>
            <a:ext cx="9538500" cy="8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58641"/>
              <a:buNone/>
            </a:pPr>
            <a:r>
              <a:rPr lang="en-US">
                <a:latin typeface="Lato"/>
                <a:ea typeface="Lato"/>
                <a:cs typeface="Lato"/>
                <a:sym typeface="Lato"/>
              </a:rPr>
              <a:t>Workflow management systems</a:t>
            </a:r>
            <a:endParaRPr>
              <a:latin typeface="Lato"/>
              <a:ea typeface="Lato"/>
              <a:cs typeface="Lato"/>
              <a:sym typeface="Lato"/>
            </a:endParaRPr>
          </a:p>
          <a:p>
            <a:pPr marL="457200" lvl="0" indent="-36576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100000"/>
              <a:buChar char="-"/>
            </a:pPr>
            <a:r>
              <a:rPr lang="en-US" sz="2400">
                <a:latin typeface="Lato"/>
                <a:ea typeface="Lato"/>
                <a:cs typeface="Lato"/>
                <a:sym typeface="Lato"/>
              </a:rPr>
              <a:t>A way to streamline your bioinformatics data analysis</a:t>
            </a:r>
            <a:r>
              <a:rPr lang="en-US" sz="2400"/>
              <a:t>  </a:t>
            </a:r>
            <a:endParaRPr sz="2400"/>
          </a:p>
        </p:txBody>
      </p:sp>
      <p:pic>
        <p:nvPicPr>
          <p:cNvPr id="1240" name="Google Shape;1240;g297f0c69665_2_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118700" y="1366101"/>
            <a:ext cx="3991073" cy="5434173"/>
          </a:xfrm>
          <a:prstGeom prst="rect">
            <a:avLst/>
          </a:prstGeom>
          <a:noFill/>
          <a:ln>
            <a:noFill/>
          </a:ln>
        </p:spPr>
      </p:pic>
      <p:sp>
        <p:nvSpPr>
          <p:cNvPr id="1241" name="Google Shape;1241;g297f0c69665_2_0"/>
          <p:cNvSpPr txBox="1"/>
          <p:nvPr/>
        </p:nvSpPr>
        <p:spPr>
          <a:xfrm>
            <a:off x="3305325" y="6112575"/>
            <a:ext cx="49164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0" i="0" u="none" strike="noStrike" cap="none" dirty="0">
                <a:solidFill>
                  <a:srgbClr val="222222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Image from: Wratten, L., </a:t>
            </a:r>
            <a:r>
              <a:rPr lang="en-US" sz="1000" b="0" i="0" u="none" strike="noStrike" cap="none" dirty="0" err="1">
                <a:solidFill>
                  <a:srgbClr val="222222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Wilm</a:t>
            </a:r>
            <a:r>
              <a:rPr lang="en-US" sz="1000" b="0" i="0" u="none" strike="noStrike" cap="none" dirty="0">
                <a:solidFill>
                  <a:srgbClr val="222222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, A. &amp; </a:t>
            </a:r>
            <a:r>
              <a:rPr lang="en-US" sz="1000" b="0" i="0" u="none" strike="noStrike" cap="none" dirty="0" err="1">
                <a:solidFill>
                  <a:srgbClr val="222222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Göke</a:t>
            </a:r>
            <a:r>
              <a:rPr lang="en-US" sz="1000" b="0" i="0" u="none" strike="noStrike" cap="none" dirty="0">
                <a:solidFill>
                  <a:srgbClr val="222222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, J. Reproducible, scalable, and shareable analysis pipelines with bioinformatics workflow managers. </a:t>
            </a:r>
            <a:r>
              <a:rPr lang="en-US" sz="1000" b="0" i="1" u="none" strike="noStrike" cap="none" dirty="0">
                <a:solidFill>
                  <a:srgbClr val="222222"/>
                </a:solidFill>
                <a:latin typeface="Lato"/>
                <a:ea typeface="Lato"/>
                <a:cs typeface="Lato"/>
                <a:sym typeface="Lato"/>
              </a:rPr>
              <a:t>Nat Methods</a:t>
            </a:r>
            <a:r>
              <a:rPr lang="en-US" sz="1000" b="0" i="0" u="none" strike="noStrike" cap="none" dirty="0">
                <a:solidFill>
                  <a:srgbClr val="222222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n-US" sz="1000" b="0" i="0" u="none" strike="noStrike" cap="none" dirty="0">
                <a:solidFill>
                  <a:srgbClr val="222222"/>
                </a:solidFill>
                <a:latin typeface="Lato"/>
                <a:ea typeface="Lato"/>
                <a:cs typeface="Lato"/>
                <a:sym typeface="Lato"/>
              </a:rPr>
              <a:t>18</a:t>
            </a:r>
            <a:r>
              <a:rPr lang="en-US" sz="1000" b="0" i="0" u="none" strike="noStrike" cap="none" dirty="0">
                <a:solidFill>
                  <a:srgbClr val="222222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, 1161–1168 (2021). https://doi.org/10.1038/s41592-021-01254-9</a:t>
            </a:r>
            <a:endParaRPr sz="1200" b="0" i="0" u="none" strike="noStrike" cap="none" dirty="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242" name="Google Shape;1242;g297f0c69665_2_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7800" y="4035450"/>
            <a:ext cx="2691575" cy="2723624"/>
          </a:xfrm>
          <a:prstGeom prst="rect">
            <a:avLst/>
          </a:prstGeom>
          <a:noFill/>
          <a:ln>
            <a:noFill/>
          </a:ln>
        </p:spPr>
      </p:pic>
      <p:sp>
        <p:nvSpPr>
          <p:cNvPr id="1243" name="Google Shape;1243;g297f0c69665_2_0"/>
          <p:cNvSpPr txBox="1">
            <a:spLocks noGrp="1"/>
          </p:cNvSpPr>
          <p:nvPr>
            <p:ph type="body" idx="1"/>
          </p:nvPr>
        </p:nvSpPr>
        <p:spPr>
          <a:xfrm>
            <a:off x="2749377" y="3475875"/>
            <a:ext cx="5287800" cy="26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3683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200" dirty="0">
                <a:solidFill>
                  <a:srgbClr val="282828"/>
                </a:solidFill>
              </a:rPr>
              <a:t>It makes </a:t>
            </a:r>
            <a:r>
              <a:rPr lang="en-US" sz="2200" b="1" dirty="0">
                <a:solidFill>
                  <a:srgbClr val="282828"/>
                </a:solidFill>
              </a:rPr>
              <a:t>data analyses</a:t>
            </a:r>
            <a:r>
              <a:rPr lang="en-US" sz="2200" dirty="0">
                <a:solidFill>
                  <a:srgbClr val="282828"/>
                </a:solidFill>
              </a:rPr>
              <a:t> </a:t>
            </a:r>
            <a:r>
              <a:rPr lang="en-US" sz="2200" b="1" dirty="0">
                <a:solidFill>
                  <a:srgbClr val="282828"/>
                </a:solidFill>
              </a:rPr>
              <a:t>reproducible</a:t>
            </a:r>
            <a:r>
              <a:rPr lang="en-US" sz="2200" dirty="0">
                <a:solidFill>
                  <a:srgbClr val="282828"/>
                </a:solidFill>
              </a:rPr>
              <a:t> and </a:t>
            </a:r>
            <a:r>
              <a:rPr lang="en-US" sz="2200" b="1" dirty="0">
                <a:solidFill>
                  <a:srgbClr val="282828"/>
                </a:solidFill>
              </a:rPr>
              <a:t>scalable</a:t>
            </a:r>
            <a:endParaRPr sz="2200" b="1" dirty="0">
              <a:solidFill>
                <a:srgbClr val="282828"/>
              </a:solidFill>
            </a:endParaRPr>
          </a:p>
          <a:p>
            <a:pPr marL="914400" lvl="1" indent="-3683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○"/>
            </a:pPr>
            <a:r>
              <a:rPr lang="en-US" sz="2200" dirty="0">
                <a:solidFill>
                  <a:srgbClr val="2D3B45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facilitates keeping track of which files have been processed in what way throughout an entire project, and which software </a:t>
            </a:r>
            <a:r>
              <a:rPr lang="en-US" sz="2200" dirty="0">
                <a:solidFill>
                  <a:srgbClr val="2D3B45"/>
                </a:solidFill>
                <a:highlight>
                  <a:srgbClr val="FFFFFF"/>
                </a:highlight>
              </a:rPr>
              <a:t>was</a:t>
            </a:r>
            <a:r>
              <a:rPr lang="en-US" sz="2200" dirty="0">
                <a:solidFill>
                  <a:srgbClr val="2D3B45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 used</a:t>
            </a:r>
            <a:endParaRPr sz="2200" dirty="0">
              <a:solidFill>
                <a:srgbClr val="282828"/>
              </a:solidFill>
            </a:endParaRPr>
          </a:p>
          <a:p>
            <a:pPr marL="457200" lvl="0" indent="0" algn="l" rtl="0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  <a:buSzPts val="1900"/>
              <a:buNone/>
            </a:pPr>
            <a:endParaRPr sz="2200" b="1" dirty="0"/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" name="Google Shape;1249;g294cd25aee0_4_0"/>
          <p:cNvSpPr txBox="1">
            <a:spLocks noGrp="1"/>
          </p:cNvSpPr>
          <p:nvPr>
            <p:ph type="body" idx="1"/>
          </p:nvPr>
        </p:nvSpPr>
        <p:spPr>
          <a:xfrm>
            <a:off x="838200" y="1486800"/>
            <a:ext cx="11277600" cy="432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3683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Char char="●"/>
            </a:pPr>
            <a:r>
              <a:rPr lang="en-US" sz="2200" dirty="0"/>
              <a:t>Some of </a:t>
            </a:r>
            <a:r>
              <a:rPr lang="en-US" sz="2200" dirty="0">
                <a:solidFill>
                  <a:srgbClr val="2D3B45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the most common WMSs within the bioinformatic and academic communities are:</a:t>
            </a:r>
            <a:endParaRPr sz="2200" dirty="0">
              <a:solidFill>
                <a:srgbClr val="2D3B45"/>
              </a:solidFill>
              <a:highlight>
                <a:srgbClr val="FFFFFF"/>
              </a:highlight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900"/>
              <a:buNone/>
            </a:pPr>
            <a:endParaRPr sz="2200" dirty="0">
              <a:solidFill>
                <a:srgbClr val="2D3B45"/>
              </a:solidFill>
              <a:highlight>
                <a:srgbClr val="FFFFFF"/>
              </a:highlight>
              <a:latin typeface="Lato"/>
              <a:ea typeface="Lato"/>
              <a:cs typeface="Lato"/>
              <a:sym typeface="Lato"/>
            </a:endParaRPr>
          </a:p>
          <a:p>
            <a:pPr marL="914400" lvl="1" indent="-3683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D3B45"/>
              </a:buClr>
              <a:buSzPts val="2200"/>
              <a:buFont typeface="Lato"/>
              <a:buChar char="○"/>
            </a:pPr>
            <a:r>
              <a:rPr lang="en-US" sz="2200" dirty="0">
                <a:solidFill>
                  <a:srgbClr val="2D3B45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                                               </a:t>
            </a:r>
            <a:r>
              <a:rPr lang="en-US" sz="2000" dirty="0">
                <a:solidFill>
                  <a:srgbClr val="2D3B45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(</a:t>
            </a:r>
            <a:r>
              <a:rPr lang="en-US" sz="2000" u="sng" dirty="0">
                <a:solidFill>
                  <a:schemeClr val="hlink"/>
                </a:solidFill>
                <a:hlinkClick r:id="rId3"/>
              </a:rPr>
              <a:t>https://www.nextflow.io/index.html</a:t>
            </a:r>
            <a:r>
              <a:rPr lang="en-US" sz="2000" dirty="0">
                <a:solidFill>
                  <a:srgbClr val="2D3B45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)</a:t>
            </a:r>
            <a:endParaRPr sz="2000" dirty="0">
              <a:solidFill>
                <a:srgbClr val="2D3B45"/>
              </a:solidFill>
              <a:highlight>
                <a:srgbClr val="FFFFFF"/>
              </a:highlight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900"/>
              <a:buNone/>
            </a:pPr>
            <a:endParaRPr sz="2200" dirty="0">
              <a:solidFill>
                <a:srgbClr val="2D3B45"/>
              </a:solidFill>
              <a:highlight>
                <a:srgbClr val="FFFFFF"/>
              </a:highlight>
              <a:latin typeface="Lato"/>
              <a:ea typeface="Lato"/>
              <a:cs typeface="Lato"/>
              <a:sym typeface="Lato"/>
            </a:endParaRPr>
          </a:p>
          <a:p>
            <a:pPr marL="914400" lvl="1" indent="-3683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D3B45"/>
              </a:buClr>
              <a:buSzPts val="2200"/>
              <a:buFont typeface="Lato"/>
              <a:buChar char="○"/>
            </a:pPr>
            <a:r>
              <a:rPr lang="en-US" sz="2200" dirty="0">
                <a:solidFill>
                  <a:srgbClr val="2D3B45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                                              </a:t>
            </a:r>
            <a:r>
              <a:rPr lang="en-US" sz="2200" dirty="0">
                <a:solidFill>
                  <a:srgbClr val="2D3B45"/>
                </a:solidFill>
                <a:highlight>
                  <a:srgbClr val="FFFFFF"/>
                </a:highlight>
              </a:rPr>
              <a:t> </a:t>
            </a:r>
            <a:r>
              <a:rPr lang="en-US" sz="2000" dirty="0">
                <a:solidFill>
                  <a:srgbClr val="2D3B45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(</a:t>
            </a:r>
            <a:r>
              <a:rPr lang="en-US" sz="2000" u="sng" dirty="0">
                <a:solidFill>
                  <a:schemeClr val="hlink"/>
                </a:solidFill>
                <a:hlinkClick r:id="rId4"/>
              </a:rPr>
              <a:t>https://snakemake.readthedocs.io/en/stable/</a:t>
            </a:r>
            <a:r>
              <a:rPr lang="en-US" sz="2000" dirty="0">
                <a:solidFill>
                  <a:srgbClr val="2D3B45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)</a:t>
            </a:r>
            <a:endParaRPr sz="2000" dirty="0">
              <a:solidFill>
                <a:srgbClr val="2D3B45"/>
              </a:solidFill>
              <a:highlight>
                <a:srgbClr val="FFFFFF"/>
              </a:highlight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900"/>
              <a:buNone/>
            </a:pPr>
            <a:endParaRPr sz="2200" b="1" dirty="0"/>
          </a:p>
        </p:txBody>
      </p:sp>
      <p:sp>
        <p:nvSpPr>
          <p:cNvPr id="1250" name="Google Shape;1250;g294cd25aee0_4_0"/>
          <p:cNvSpPr txBox="1">
            <a:spLocks noGrp="1"/>
          </p:cNvSpPr>
          <p:nvPr>
            <p:ph type="title"/>
          </p:nvPr>
        </p:nvSpPr>
        <p:spPr>
          <a:xfrm>
            <a:off x="838200" y="288926"/>
            <a:ext cx="9538500" cy="8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58641"/>
              <a:buNone/>
            </a:pPr>
            <a:r>
              <a:rPr lang="en-US">
                <a:latin typeface="Lato"/>
                <a:ea typeface="Lato"/>
                <a:cs typeface="Lato"/>
                <a:sym typeface="Lato"/>
              </a:rPr>
              <a:t>Workflow management systems</a:t>
            </a:r>
            <a:endParaRPr>
              <a:latin typeface="Lato"/>
              <a:ea typeface="Lato"/>
              <a:cs typeface="Lato"/>
              <a:sym typeface="Lato"/>
            </a:endParaRPr>
          </a:p>
          <a:p>
            <a:pPr marL="457200" lvl="0" indent="-36576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100000"/>
              <a:buChar char="-"/>
            </a:pPr>
            <a:r>
              <a:rPr lang="en-US" sz="2400">
                <a:latin typeface="Lato"/>
                <a:ea typeface="Lato"/>
                <a:cs typeface="Lato"/>
                <a:sym typeface="Lato"/>
              </a:rPr>
              <a:t>A way to streamline your bioinformatics data analysis</a:t>
            </a:r>
            <a:r>
              <a:rPr lang="en-US" sz="2400"/>
              <a:t>  </a:t>
            </a:r>
            <a:endParaRPr sz="2400"/>
          </a:p>
        </p:txBody>
      </p:sp>
      <p:pic>
        <p:nvPicPr>
          <p:cNvPr id="1251" name="Google Shape;1251;g294cd25aee0_4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668825" y="3409050"/>
            <a:ext cx="2598375" cy="639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52" name="Google Shape;1252;g294cd25aee0_4_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721100" y="2549200"/>
            <a:ext cx="2493825" cy="5003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8" name="Google Shape;1258;g294cd25aee0_4_124"/>
          <p:cNvSpPr txBox="1">
            <a:spLocks noGrp="1"/>
          </p:cNvSpPr>
          <p:nvPr>
            <p:ph type="body" idx="1"/>
          </p:nvPr>
        </p:nvSpPr>
        <p:spPr>
          <a:xfrm>
            <a:off x="838200" y="1486800"/>
            <a:ext cx="11277600" cy="432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3683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Char char="●"/>
            </a:pPr>
            <a:r>
              <a:rPr lang="en-US" sz="2200" dirty="0"/>
              <a:t>If you want to learn more about WMS and other tools for reproducible research, check out the NBIS future courses webpage: </a:t>
            </a:r>
            <a:r>
              <a:rPr lang="en-US" sz="2200" u="sng" dirty="0">
                <a:solidFill>
                  <a:schemeClr val="hlink"/>
                </a:solidFill>
                <a:hlinkClick r:id="rId3"/>
              </a:rPr>
              <a:t>https://nbis.se/training/future</a:t>
            </a:r>
            <a:r>
              <a:rPr lang="en-US" sz="2200" dirty="0"/>
              <a:t> </a:t>
            </a:r>
            <a:endParaRPr sz="2000" dirty="0">
              <a:solidFill>
                <a:srgbClr val="2D3B45"/>
              </a:solidFill>
              <a:highlight>
                <a:srgbClr val="FFFFFF"/>
              </a:highlight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900"/>
              <a:buNone/>
            </a:pPr>
            <a:endParaRPr sz="2200" b="1" dirty="0"/>
          </a:p>
        </p:txBody>
      </p:sp>
      <p:sp>
        <p:nvSpPr>
          <p:cNvPr id="1259" name="Google Shape;1259;g294cd25aee0_4_124"/>
          <p:cNvSpPr txBox="1">
            <a:spLocks noGrp="1"/>
          </p:cNvSpPr>
          <p:nvPr>
            <p:ph type="title"/>
          </p:nvPr>
        </p:nvSpPr>
        <p:spPr>
          <a:xfrm>
            <a:off x="838200" y="288926"/>
            <a:ext cx="9538500" cy="8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58641"/>
              <a:buNone/>
            </a:pPr>
            <a:r>
              <a:rPr lang="en-US">
                <a:latin typeface="Lato"/>
                <a:ea typeface="Lato"/>
                <a:cs typeface="Lato"/>
                <a:sym typeface="Lato"/>
              </a:rPr>
              <a:t>Workflow management systems</a:t>
            </a:r>
            <a:endParaRPr>
              <a:latin typeface="Lato"/>
              <a:ea typeface="Lato"/>
              <a:cs typeface="Lato"/>
              <a:sym typeface="Lato"/>
            </a:endParaRPr>
          </a:p>
          <a:p>
            <a:pPr marL="457200" lvl="0" indent="-36576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100000"/>
              <a:buChar char="-"/>
            </a:pPr>
            <a:r>
              <a:rPr lang="en-US" sz="2400">
                <a:latin typeface="Lato"/>
                <a:ea typeface="Lato"/>
                <a:cs typeface="Lato"/>
                <a:sym typeface="Lato"/>
              </a:rPr>
              <a:t>A way to streamline your bioinformatics data analysis</a:t>
            </a:r>
            <a:r>
              <a:rPr lang="en-US" sz="2400"/>
              <a:t>  </a:t>
            </a:r>
            <a:endParaRPr sz="2400"/>
          </a:p>
        </p:txBody>
      </p:sp>
      <p:pic>
        <p:nvPicPr>
          <p:cNvPr id="1260" name="Google Shape;1260;g294cd25aee0_4_12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106537" y="2457300"/>
            <a:ext cx="7978931" cy="4324499"/>
          </a:xfrm>
          <a:prstGeom prst="rect">
            <a:avLst/>
          </a:prstGeom>
          <a:noFill/>
          <a:ln w="9525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1261" name="Google Shape;1261;g294cd25aee0_4_124"/>
          <p:cNvSpPr/>
          <p:nvPr/>
        </p:nvSpPr>
        <p:spPr>
          <a:xfrm>
            <a:off x="2745138" y="5217925"/>
            <a:ext cx="3357600" cy="1512600"/>
          </a:xfrm>
          <a:prstGeom prst="ellipse">
            <a:avLst/>
          </a:prstGeom>
          <a:noFill/>
          <a:ln w="2857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7" name="Google Shape;1267;g294cd25aee0_4_21"/>
          <p:cNvSpPr txBox="1">
            <a:spLocks noGrp="1"/>
          </p:cNvSpPr>
          <p:nvPr>
            <p:ph type="body" idx="1"/>
          </p:nvPr>
        </p:nvSpPr>
        <p:spPr>
          <a:xfrm>
            <a:off x="838200" y="1486800"/>
            <a:ext cx="10603500" cy="469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3683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Char char="●"/>
            </a:pPr>
            <a:r>
              <a:rPr lang="en-US" sz="2200" b="1" dirty="0" err="1"/>
              <a:t>nf</a:t>
            </a:r>
            <a:r>
              <a:rPr lang="en-US" sz="2200" b="1" dirty="0"/>
              <a:t>-core</a:t>
            </a:r>
            <a:r>
              <a:rPr lang="en-US" sz="2200" dirty="0"/>
              <a:t>: A collection of community-curated analysis pipelines built using </a:t>
            </a:r>
            <a:r>
              <a:rPr lang="en-US" sz="2200" dirty="0" err="1"/>
              <a:t>Nextflow</a:t>
            </a:r>
            <a:r>
              <a:rPr lang="en-US" sz="2200" dirty="0"/>
              <a:t> (</a:t>
            </a:r>
            <a:r>
              <a:rPr lang="en-US" sz="2200" u="sng" dirty="0">
                <a:solidFill>
                  <a:schemeClr val="hlink"/>
                </a:solidFill>
                <a:hlinkClick r:id="rId3"/>
              </a:rPr>
              <a:t>https://nf-co.re/</a:t>
            </a:r>
            <a:r>
              <a:rPr lang="en-US" sz="2200" dirty="0"/>
              <a:t>)</a:t>
            </a:r>
            <a:endParaRPr sz="2200" dirty="0">
              <a:solidFill>
                <a:srgbClr val="282828"/>
              </a:solidFill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900"/>
              <a:buNone/>
            </a:pPr>
            <a:endParaRPr sz="2200" b="1" dirty="0"/>
          </a:p>
        </p:txBody>
      </p:sp>
      <p:sp>
        <p:nvSpPr>
          <p:cNvPr id="1268" name="Google Shape;1268;g294cd25aee0_4_21"/>
          <p:cNvSpPr txBox="1">
            <a:spLocks noGrp="1"/>
          </p:cNvSpPr>
          <p:nvPr>
            <p:ph type="title"/>
          </p:nvPr>
        </p:nvSpPr>
        <p:spPr>
          <a:xfrm>
            <a:off x="838200" y="288926"/>
            <a:ext cx="9538500" cy="8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58641"/>
              <a:buNone/>
            </a:pPr>
            <a:r>
              <a:rPr lang="en-US">
                <a:latin typeface="Lato"/>
                <a:ea typeface="Lato"/>
                <a:cs typeface="Lato"/>
                <a:sym typeface="Lato"/>
              </a:rPr>
              <a:t>Workflow management systems</a:t>
            </a:r>
            <a:endParaRPr>
              <a:latin typeface="Lato"/>
              <a:ea typeface="Lato"/>
              <a:cs typeface="Lato"/>
              <a:sym typeface="Lato"/>
            </a:endParaRPr>
          </a:p>
          <a:p>
            <a:pPr marL="457200" lvl="0" indent="-36576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100000"/>
              <a:buChar char="-"/>
            </a:pPr>
            <a:r>
              <a:rPr lang="en-US" sz="2400">
                <a:latin typeface="Lato"/>
                <a:ea typeface="Lato"/>
                <a:cs typeface="Lato"/>
                <a:sym typeface="Lato"/>
              </a:rPr>
              <a:t>A way to streamline your bioinformatics data analysis</a:t>
            </a:r>
            <a:r>
              <a:rPr lang="en-US" sz="2400"/>
              <a:t>  </a:t>
            </a:r>
            <a:endParaRPr sz="2400"/>
          </a:p>
        </p:txBody>
      </p:sp>
      <p:pic>
        <p:nvPicPr>
          <p:cNvPr id="1269" name="Google Shape;1269;g294cd25aee0_4_2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4064" y="2469600"/>
            <a:ext cx="3960648" cy="248121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0" name="Google Shape;1270;g294cd25aee0_4_2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040886" y="2469600"/>
            <a:ext cx="8127048" cy="40516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6" name="Google Shape;1276;g294cd25aee0_4_99"/>
          <p:cNvSpPr txBox="1">
            <a:spLocks noGrp="1"/>
          </p:cNvSpPr>
          <p:nvPr>
            <p:ph type="body" idx="1"/>
          </p:nvPr>
        </p:nvSpPr>
        <p:spPr>
          <a:xfrm>
            <a:off x="838200" y="1486800"/>
            <a:ext cx="10603500" cy="537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683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Char char="●"/>
            </a:pPr>
            <a:r>
              <a:rPr lang="en-US" sz="2200" dirty="0"/>
              <a:t>Example: RNA-seq pipeline</a:t>
            </a:r>
            <a:endParaRPr sz="2200"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900"/>
              <a:buNone/>
            </a:pPr>
            <a:endParaRPr sz="2200"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900"/>
              <a:buNone/>
            </a:pPr>
            <a:endParaRPr sz="2200"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900"/>
              <a:buNone/>
            </a:pPr>
            <a:endParaRPr sz="2200"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900"/>
              <a:buNone/>
            </a:pPr>
            <a:endParaRPr sz="2200"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900"/>
              <a:buNone/>
            </a:pPr>
            <a:endParaRPr sz="2200"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900"/>
              <a:buNone/>
            </a:pPr>
            <a:endParaRPr sz="2200"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900"/>
              <a:buNone/>
            </a:pPr>
            <a:endParaRPr sz="2200"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900"/>
              <a:buNone/>
            </a:pPr>
            <a:endParaRPr sz="2200"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900"/>
              <a:buNone/>
            </a:pPr>
            <a:endParaRPr sz="2200"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900"/>
              <a:buNone/>
            </a:pPr>
            <a:endParaRPr sz="2200" dirty="0"/>
          </a:p>
          <a:p>
            <a:pPr marL="457200" lvl="0" indent="-3683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Char char="●"/>
            </a:pPr>
            <a:r>
              <a:rPr lang="en-US" sz="2200" dirty="0"/>
              <a:t>Generates interactive html reports: </a:t>
            </a:r>
            <a:r>
              <a:rPr lang="en-US" sz="2200" u="sng" dirty="0">
                <a:solidFill>
                  <a:schemeClr val="hlink"/>
                </a:solidFill>
                <a:hlinkClick r:id="rId3"/>
              </a:rPr>
              <a:t>https://nf-co.re/rnaseq/3.12.0/docs/output</a:t>
            </a:r>
            <a:endParaRPr sz="2200"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900"/>
              <a:buNone/>
            </a:pPr>
            <a:endParaRPr sz="2200" b="1" dirty="0"/>
          </a:p>
        </p:txBody>
      </p:sp>
      <p:sp>
        <p:nvSpPr>
          <p:cNvPr id="1277" name="Google Shape;1277;g294cd25aee0_4_99"/>
          <p:cNvSpPr txBox="1">
            <a:spLocks noGrp="1"/>
          </p:cNvSpPr>
          <p:nvPr>
            <p:ph type="title"/>
          </p:nvPr>
        </p:nvSpPr>
        <p:spPr>
          <a:xfrm>
            <a:off x="838200" y="288926"/>
            <a:ext cx="9538500" cy="8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58641"/>
              <a:buNone/>
            </a:pPr>
            <a:r>
              <a:rPr lang="en-US">
                <a:latin typeface="Lato"/>
                <a:ea typeface="Lato"/>
                <a:cs typeface="Lato"/>
                <a:sym typeface="Lato"/>
              </a:rPr>
              <a:t>Workflow management systems</a:t>
            </a:r>
            <a:endParaRPr>
              <a:latin typeface="Lato"/>
              <a:ea typeface="Lato"/>
              <a:cs typeface="Lato"/>
              <a:sym typeface="Lato"/>
            </a:endParaRPr>
          </a:p>
          <a:p>
            <a:pPr marL="457200" lvl="0" indent="-36576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100000"/>
              <a:buChar char="-"/>
            </a:pPr>
            <a:r>
              <a:rPr lang="en-US" sz="2400">
                <a:latin typeface="Lato"/>
                <a:ea typeface="Lato"/>
                <a:cs typeface="Lato"/>
                <a:sym typeface="Lato"/>
              </a:rPr>
              <a:t>A way to streamline your bioinformatics data analysis</a:t>
            </a:r>
            <a:r>
              <a:rPr lang="en-US" sz="2400"/>
              <a:t>  </a:t>
            </a:r>
            <a:endParaRPr sz="2400"/>
          </a:p>
        </p:txBody>
      </p:sp>
      <p:pic>
        <p:nvPicPr>
          <p:cNvPr id="1278" name="Google Shape;1278;g294cd25aee0_4_9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248123" y="1983000"/>
            <a:ext cx="9340826" cy="38995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4" name="Google Shape;1284;g294cd25aee0_4_10"/>
          <p:cNvSpPr txBox="1">
            <a:spLocks noGrp="1"/>
          </p:cNvSpPr>
          <p:nvPr>
            <p:ph type="body" idx="1"/>
          </p:nvPr>
        </p:nvSpPr>
        <p:spPr>
          <a:xfrm>
            <a:off x="838200" y="1486800"/>
            <a:ext cx="10603800" cy="469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3683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Char char="●"/>
            </a:pPr>
            <a:r>
              <a:rPr lang="en-US" sz="2200" dirty="0"/>
              <a:t>Publish and obtain a DOI for your data analysis workflow using </a:t>
            </a:r>
            <a:r>
              <a:rPr lang="en-US" sz="2200" b="1" dirty="0"/>
              <a:t>Workflow Hub </a:t>
            </a:r>
            <a:r>
              <a:rPr lang="en-US" sz="2200" dirty="0"/>
              <a:t>(</a:t>
            </a:r>
            <a:r>
              <a:rPr lang="en-US" sz="2200" u="sng" dirty="0">
                <a:solidFill>
                  <a:schemeClr val="hlink"/>
                </a:solidFill>
                <a:hlinkClick r:id="rId3"/>
              </a:rPr>
              <a:t>https://workflowhub.eu/</a:t>
            </a:r>
            <a:r>
              <a:rPr lang="en-US" sz="2200" dirty="0"/>
              <a:t>)</a:t>
            </a:r>
            <a:endParaRPr sz="2200" dirty="0"/>
          </a:p>
        </p:txBody>
      </p:sp>
      <p:sp>
        <p:nvSpPr>
          <p:cNvPr id="1285" name="Google Shape;1285;g294cd25aee0_4_10"/>
          <p:cNvSpPr txBox="1">
            <a:spLocks noGrp="1"/>
          </p:cNvSpPr>
          <p:nvPr>
            <p:ph type="title"/>
          </p:nvPr>
        </p:nvSpPr>
        <p:spPr>
          <a:xfrm>
            <a:off x="838200" y="288926"/>
            <a:ext cx="9538500" cy="8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58641"/>
              <a:buNone/>
            </a:pPr>
            <a:r>
              <a:rPr lang="en-US">
                <a:latin typeface="Lato"/>
                <a:ea typeface="Lato"/>
                <a:cs typeface="Lato"/>
                <a:sym typeface="Lato"/>
              </a:rPr>
              <a:t>Workflow management systems</a:t>
            </a:r>
            <a:endParaRPr>
              <a:latin typeface="Lato"/>
              <a:ea typeface="Lato"/>
              <a:cs typeface="Lato"/>
              <a:sym typeface="Lato"/>
            </a:endParaRPr>
          </a:p>
          <a:p>
            <a:pPr marL="457200" lvl="0" indent="-36576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100000"/>
              <a:buChar char="-"/>
            </a:pPr>
            <a:r>
              <a:rPr lang="en-US" sz="2400">
                <a:latin typeface="Lato"/>
                <a:ea typeface="Lato"/>
                <a:cs typeface="Lato"/>
                <a:sym typeface="Lato"/>
              </a:rPr>
              <a:t>A way to streamline your bioinformatics data analysis</a:t>
            </a:r>
            <a:r>
              <a:rPr lang="en-US" sz="2400"/>
              <a:t>  </a:t>
            </a:r>
            <a:endParaRPr sz="2400"/>
          </a:p>
        </p:txBody>
      </p:sp>
      <p:pic>
        <p:nvPicPr>
          <p:cNvPr id="1286" name="Google Shape;1286;g294cd25aee0_4_1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305050" y="2368200"/>
            <a:ext cx="5415823" cy="4413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2" name="Google Shape;1292;g295a1bdf63b_3_269"/>
          <p:cNvSpPr txBox="1">
            <a:spLocks noGrp="1"/>
          </p:cNvSpPr>
          <p:nvPr>
            <p:ph type="body" idx="1"/>
          </p:nvPr>
        </p:nvSpPr>
        <p:spPr>
          <a:xfrm>
            <a:off x="838200" y="1420850"/>
            <a:ext cx="4882800" cy="117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2200" b="1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Why submit to a repository?</a:t>
            </a:r>
            <a:endParaRPr sz="2200" b="1" dirty="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2200" dirty="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lvl="0" indent="-3683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200" dirty="0">
                <a:solidFill>
                  <a:schemeClr val="dk1"/>
                </a:solidFill>
              </a:rPr>
              <a:t>Publication of paper requires it</a:t>
            </a:r>
            <a:endParaRPr sz="2200" dirty="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None/>
            </a:pPr>
            <a:endParaRPr sz="2200" dirty="0">
              <a:solidFill>
                <a:schemeClr val="dk1"/>
              </a:solidFill>
            </a:endParaRPr>
          </a:p>
        </p:txBody>
      </p:sp>
      <p:sp>
        <p:nvSpPr>
          <p:cNvPr id="1293" name="Google Shape;1293;g295a1bdf63b_3_269"/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9538200" cy="8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>
                <a:latin typeface="Lato"/>
                <a:ea typeface="Lato"/>
                <a:cs typeface="Lato"/>
                <a:sym typeface="Lato"/>
              </a:rPr>
              <a:t>Publishing data - share and reuse phase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294" name="Google Shape;1294;g295a1bdf63b_3_26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572851" y="4771499"/>
            <a:ext cx="1986375" cy="1986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5" name="Google Shape;1295;g295a1bdf63b_3_26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501050" y="1354925"/>
            <a:ext cx="3844950" cy="2947800"/>
          </a:xfrm>
          <a:prstGeom prst="rect">
            <a:avLst/>
          </a:prstGeom>
          <a:noFill/>
          <a:ln>
            <a:noFill/>
          </a:ln>
        </p:spPr>
      </p:pic>
      <p:sp>
        <p:nvSpPr>
          <p:cNvPr id="1296" name="Google Shape;1296;g295a1bdf63b_3_269"/>
          <p:cNvSpPr txBox="1"/>
          <p:nvPr/>
        </p:nvSpPr>
        <p:spPr>
          <a:xfrm>
            <a:off x="7438475" y="4302725"/>
            <a:ext cx="3845100" cy="4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en-US" sz="8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Credit:</a:t>
            </a:r>
            <a:r>
              <a:rPr lang="en-US" sz="800" b="0" i="0" u="sng" strike="noStrike" cap="none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5"/>
              </a:rPr>
              <a:t>http://www.openaire.eu/blogs/research-data-management-rdm-support-at-the-university-of-vienna</a:t>
            </a:r>
            <a:r>
              <a:rPr lang="en-US" sz="8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License: </a:t>
            </a:r>
            <a:r>
              <a:rPr lang="en-US" sz="800" b="0" i="0" u="none" strike="noStrike" cap="none">
                <a:solidFill>
                  <a:schemeClr val="dk1"/>
                </a:solidFill>
                <a:uFill>
                  <a:noFill/>
                </a:uFill>
                <a:latin typeface="Lato"/>
                <a:ea typeface="Lato"/>
                <a:cs typeface="Lato"/>
                <a:sym typeface="Lato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ATTRIBUTION 4.0 INTERNATIONAL</a:t>
            </a:r>
            <a:endParaRPr sz="800" b="0" i="0" u="none" strike="noStrike" cap="non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97" name="Google Shape;1297;g295a1bdf63b_3_269"/>
          <p:cNvSpPr txBox="1"/>
          <p:nvPr/>
        </p:nvSpPr>
        <p:spPr>
          <a:xfrm>
            <a:off x="838200" y="2712500"/>
            <a:ext cx="4923300" cy="57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3683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Lato"/>
              <a:buChar char="●"/>
            </a:pPr>
            <a:r>
              <a:rPr lang="en-US" sz="2200" b="0" i="0" u="none" strike="noStrike" cap="none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Open Science &amp; FAIR</a:t>
            </a:r>
            <a:endParaRPr sz="1400" b="0" i="0" u="none" strike="noStrike" cap="none" dirty="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98" name="Google Shape;1298;g295a1bdf63b_3_269"/>
          <p:cNvSpPr txBox="1"/>
          <p:nvPr/>
        </p:nvSpPr>
        <p:spPr>
          <a:xfrm>
            <a:off x="838200" y="3480000"/>
            <a:ext cx="4882800" cy="198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3683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Lato"/>
              <a:buChar char="●"/>
            </a:pPr>
            <a:r>
              <a:rPr lang="en-US" sz="2200" b="0" i="0" u="none" strike="noStrike" cap="none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Reproducibility</a:t>
            </a:r>
            <a:endParaRPr sz="2200" b="0" i="0" u="none" strike="noStrike" cap="none" dirty="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marR="0" lvl="0" indent="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200" b="0" i="0" u="none" strike="noStrike" cap="none" dirty="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marR="0" lvl="0" indent="-3683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Lato"/>
              <a:buChar char="●"/>
            </a:pPr>
            <a:r>
              <a:rPr lang="en-US" sz="2200" b="0" i="0" u="none" strike="noStrike" cap="none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Trail of evidence</a:t>
            </a:r>
            <a:endParaRPr sz="2200" b="0" i="0" u="none" strike="noStrike" cap="none" dirty="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marR="0" lvl="0" indent="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200" b="0" i="0" u="none" strike="noStrike" cap="none" dirty="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marR="0" lvl="0" indent="-3683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Lato"/>
              <a:buChar char="●"/>
            </a:pPr>
            <a:r>
              <a:rPr lang="en-US" sz="2200" b="0" i="0" u="none" strike="noStrike" cap="none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3rd party access</a:t>
            </a:r>
            <a:endParaRPr sz="1400" b="0" i="0" u="none" strike="noStrike" cap="none" dirty="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99" name="Google Shape;1299;g295a1bdf63b_3_269"/>
          <p:cNvSpPr txBox="1"/>
          <p:nvPr/>
        </p:nvSpPr>
        <p:spPr>
          <a:xfrm>
            <a:off x="838200" y="5556975"/>
            <a:ext cx="4882800" cy="8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3683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Lato"/>
              <a:buChar char="●"/>
            </a:pPr>
            <a:r>
              <a:rPr lang="en-US" sz="22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Archival</a:t>
            </a:r>
            <a:endParaRPr sz="1400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" name="Google Shape;472;g29410559656_0_0"/>
          <p:cNvSpPr txBox="1">
            <a:spLocks noGrp="1"/>
          </p:cNvSpPr>
          <p:nvPr>
            <p:ph type="body" idx="1"/>
          </p:nvPr>
        </p:nvSpPr>
        <p:spPr>
          <a:xfrm>
            <a:off x="838200" y="1275525"/>
            <a:ext cx="10515600" cy="490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400" i="1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“Make scientific research and its dissemination accessible to all levels of society”</a:t>
            </a:r>
            <a:endParaRPr sz="2400" i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800">
              <a:solidFill>
                <a:schemeClr val="dk1"/>
              </a:solidFill>
            </a:endParaRPr>
          </a:p>
          <a:p>
            <a:pPr marL="457200" lvl="0" indent="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800"/>
              <a:buNone/>
            </a:pPr>
            <a:endParaRPr sz="1800">
              <a:solidFill>
                <a:schemeClr val="dk1"/>
              </a:solidFill>
            </a:endParaRPr>
          </a:p>
          <a:p>
            <a:pPr marL="457200" lvl="0" indent="-3556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●"/>
            </a:pPr>
            <a:r>
              <a:rPr lang="en-US"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Open methodology</a:t>
            </a:r>
            <a:endParaRPr sz="2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lvl="0" indent="-3556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●"/>
            </a:pPr>
            <a:r>
              <a:rPr lang="en-US" sz="2000" b="1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Open source</a:t>
            </a:r>
            <a:endParaRPr sz="2000" b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lvl="0" indent="-3556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●"/>
            </a:pPr>
            <a:r>
              <a:rPr lang="en-US" sz="2000" b="1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Open data</a:t>
            </a:r>
            <a:endParaRPr sz="2000" b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lvl="0" indent="-3556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●"/>
            </a:pPr>
            <a:r>
              <a:rPr lang="en-US"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Open access</a:t>
            </a:r>
            <a:endParaRPr sz="2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lvl="0" indent="-3556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●"/>
            </a:pPr>
            <a:r>
              <a:rPr lang="en-US"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Open peer review</a:t>
            </a:r>
            <a:endParaRPr sz="2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lvl="0" indent="-355600" algn="l" rtl="0">
              <a:lnSpc>
                <a:spcPct val="115000"/>
              </a:lnSpc>
              <a:spcBef>
                <a:spcPts val="700"/>
              </a:spcBef>
              <a:spcAft>
                <a:spcPts val="700"/>
              </a:spcAft>
              <a:buClr>
                <a:schemeClr val="dk1"/>
              </a:buClr>
              <a:buSzPts val="2000"/>
              <a:buFont typeface="Lato"/>
              <a:buChar char="●"/>
            </a:pPr>
            <a:r>
              <a:rPr lang="en-US"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Open educational resources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73" name="Google Shape;473;g29410559656_0_0"/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9538200" cy="8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>
                <a:latin typeface="Lato"/>
                <a:ea typeface="Lato"/>
                <a:cs typeface="Lato"/>
                <a:sym typeface="Lato"/>
              </a:rPr>
              <a:t>Open Science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474" name="Google Shape;474;g29410559656_0_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161725" y="2072325"/>
            <a:ext cx="6629400" cy="4686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5" name="Google Shape;1305;g2990fe9e36a_1_211"/>
          <p:cNvSpPr txBox="1">
            <a:spLocks noGrp="1"/>
          </p:cNvSpPr>
          <p:nvPr>
            <p:ph type="title"/>
          </p:nvPr>
        </p:nvSpPr>
        <p:spPr>
          <a:xfrm>
            <a:off x="838200" y="441326"/>
            <a:ext cx="9538200" cy="8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dirty="0"/>
              <a:t>Selecting a data repository</a:t>
            </a:r>
            <a:endParaRPr sz="5300" dirty="0"/>
          </a:p>
        </p:txBody>
      </p:sp>
      <p:grpSp>
        <p:nvGrpSpPr>
          <p:cNvPr id="1306" name="Google Shape;1306;g2990fe9e36a_1_211"/>
          <p:cNvGrpSpPr/>
          <p:nvPr/>
        </p:nvGrpSpPr>
        <p:grpSpPr>
          <a:xfrm>
            <a:off x="9070170" y="3712414"/>
            <a:ext cx="2879928" cy="3118574"/>
            <a:chOff x="6802798" y="2384320"/>
            <a:chExt cx="2160000" cy="2338989"/>
          </a:xfrm>
        </p:grpSpPr>
        <p:sp>
          <p:nvSpPr>
            <p:cNvPr id="1307" name="Google Shape;1307;g2990fe9e36a_1_211"/>
            <p:cNvSpPr/>
            <p:nvPr/>
          </p:nvSpPr>
          <p:spPr>
            <a:xfrm>
              <a:off x="6802798" y="2384320"/>
              <a:ext cx="2160000" cy="824700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C8E98A">
                    <a:alpha val="29019"/>
                  </a:srgbClr>
                </a:gs>
                <a:gs pos="50000">
                  <a:srgbClr val="DAF0B8">
                    <a:alpha val="45882"/>
                  </a:srgbClr>
                </a:gs>
                <a:gs pos="100000">
                  <a:srgbClr val="EDF6DD">
                    <a:alpha val="36862"/>
                  </a:srgbClr>
                </a:gs>
              </a:gsLst>
              <a:lin ang="2700006" scaled="0"/>
            </a:gradFill>
            <a:ln>
              <a:noFill/>
            </a:ln>
          </p:spPr>
          <p:txBody>
            <a:bodyPr spcFirstLastPara="1" wrap="square" lIns="48000" tIns="96000" rIns="48000" bIns="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en-US" sz="24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rPr>
                <a:t>General data repositories</a:t>
              </a:r>
              <a:endParaRPr sz="24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pic>
          <p:nvPicPr>
            <p:cNvPr id="1308" name="Google Shape;1308;g2990fe9e36a_1_211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6953255" y="3889413"/>
              <a:ext cx="1089000" cy="33909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09" name="Google Shape;1309;g2990fe9e36a_1_211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7335281" y="3381519"/>
              <a:ext cx="1193006" cy="43382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10" name="Google Shape;1310;g2990fe9e36a_1_211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7806630" y="4188484"/>
              <a:ext cx="877125" cy="534825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311" name="Google Shape;1311;g2990fe9e36a_1_211"/>
          <p:cNvGrpSpPr/>
          <p:nvPr/>
        </p:nvGrpSpPr>
        <p:grpSpPr>
          <a:xfrm>
            <a:off x="6120996" y="3712414"/>
            <a:ext cx="2879928" cy="2864297"/>
            <a:chOff x="4590862" y="2384320"/>
            <a:chExt cx="2160000" cy="2148276"/>
          </a:xfrm>
        </p:grpSpPr>
        <p:sp>
          <p:nvSpPr>
            <p:cNvPr id="1312" name="Google Shape;1312;g2990fe9e36a_1_211"/>
            <p:cNvSpPr/>
            <p:nvPr/>
          </p:nvSpPr>
          <p:spPr>
            <a:xfrm>
              <a:off x="4590862" y="2384320"/>
              <a:ext cx="2160000" cy="824700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C8E98A">
                    <a:alpha val="29019"/>
                  </a:srgbClr>
                </a:gs>
                <a:gs pos="50000">
                  <a:srgbClr val="DAF0B8">
                    <a:alpha val="45882"/>
                  </a:srgbClr>
                </a:gs>
                <a:gs pos="100000">
                  <a:srgbClr val="EDF6DD">
                    <a:alpha val="36862"/>
                  </a:srgbClr>
                </a:gs>
              </a:gsLst>
              <a:lin ang="2700006" scaled="0"/>
            </a:gradFill>
            <a:ln>
              <a:noFill/>
            </a:ln>
          </p:spPr>
          <p:txBody>
            <a:bodyPr spcFirstLastPara="1" wrap="square" lIns="48000" tIns="96000" rIns="48000" bIns="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en-US" sz="24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rPr>
                <a:t>Institutional repositories</a:t>
              </a:r>
              <a:endParaRPr sz="24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pic>
          <p:nvPicPr>
            <p:cNvPr id="1313" name="Google Shape;1313;g2990fe9e36a_1_211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5383312" y="3447683"/>
              <a:ext cx="1367550" cy="39203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14" name="Google Shape;1314;g2990fe9e36a_1_211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5079759" y="4023124"/>
              <a:ext cx="1231996" cy="50947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15" name="Google Shape;1315;g2990fe9e36a_1_211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4770745" y="3381519"/>
              <a:ext cx="642402" cy="56346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316" name="Google Shape;1316;g2990fe9e36a_1_211"/>
          <p:cNvGrpSpPr/>
          <p:nvPr/>
        </p:nvGrpSpPr>
        <p:grpSpPr>
          <a:xfrm>
            <a:off x="6539340" y="1691980"/>
            <a:ext cx="3796471" cy="2010065"/>
            <a:chOff x="4776453" y="1069651"/>
            <a:chExt cx="2179500" cy="1296900"/>
          </a:xfrm>
        </p:grpSpPr>
        <p:sp>
          <p:nvSpPr>
            <p:cNvPr id="1317" name="Google Shape;1317;g2990fe9e36a_1_211"/>
            <p:cNvSpPr txBox="1"/>
            <p:nvPr/>
          </p:nvSpPr>
          <p:spPr>
            <a:xfrm>
              <a:off x="4776453" y="1069651"/>
              <a:ext cx="1089000" cy="8226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00" tIns="91400" rIns="91400" bIns="914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lang="en-US" sz="1800" b="0" i="0" u="none" strike="noStrike" cap="none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rPr>
                <a:t>Institutional data repository exists?</a:t>
              </a:r>
              <a:endParaRPr sz="17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cxnSp>
          <p:nvCxnSpPr>
            <p:cNvPr id="1318" name="Google Shape;1318;g2990fe9e36a_1_211"/>
            <p:cNvCxnSpPr>
              <a:stCxn id="1317" idx="3"/>
            </p:cNvCxnSpPr>
            <p:nvPr/>
          </p:nvCxnSpPr>
          <p:spPr>
            <a:xfrm>
              <a:off x="5865453" y="1480951"/>
              <a:ext cx="123300" cy="885600"/>
            </a:xfrm>
            <a:prstGeom prst="bentConnector2">
              <a:avLst/>
            </a:prstGeom>
            <a:noFill/>
            <a:ln w="38100" cap="flat" cmpd="sng">
              <a:solidFill>
                <a:schemeClr val="dk2"/>
              </a:solidFill>
              <a:prstDash val="solid"/>
              <a:round/>
              <a:headEnd type="none" w="sm" len="sm"/>
              <a:tailEnd type="triangle" w="med" len="med"/>
            </a:ln>
          </p:spPr>
        </p:cxnSp>
        <p:cxnSp>
          <p:nvCxnSpPr>
            <p:cNvPr id="1319" name="Google Shape;1319;g2990fe9e36a_1_211"/>
            <p:cNvCxnSpPr>
              <a:stCxn id="1317" idx="3"/>
            </p:cNvCxnSpPr>
            <p:nvPr/>
          </p:nvCxnSpPr>
          <p:spPr>
            <a:xfrm>
              <a:off x="5865453" y="1480951"/>
              <a:ext cx="1090500" cy="885600"/>
            </a:xfrm>
            <a:prstGeom prst="bentConnector3">
              <a:avLst>
                <a:gd name="adj1" fmla="val 99694"/>
              </a:avLst>
            </a:prstGeom>
            <a:noFill/>
            <a:ln w="38100" cap="flat" cmpd="sng">
              <a:solidFill>
                <a:schemeClr val="dk2"/>
              </a:solidFill>
              <a:prstDash val="solid"/>
              <a:round/>
              <a:headEnd type="none" w="sm" len="sm"/>
              <a:tailEnd type="triangle" w="med" len="med"/>
            </a:ln>
          </p:spPr>
        </p:cxnSp>
        <p:sp>
          <p:nvSpPr>
            <p:cNvPr id="1320" name="Google Shape;1320;g2990fe9e36a_1_211"/>
            <p:cNvSpPr txBox="1"/>
            <p:nvPr/>
          </p:nvSpPr>
          <p:spPr>
            <a:xfrm>
              <a:off x="5494144" y="1949644"/>
              <a:ext cx="425400" cy="293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00" tIns="91400" rIns="91400" bIns="914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lang="en-US" sz="2000" b="1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rPr>
                <a:t>YES</a:t>
              </a:r>
              <a:endParaRPr sz="20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321" name="Google Shape;1321;g2990fe9e36a_1_211"/>
            <p:cNvSpPr txBox="1"/>
            <p:nvPr/>
          </p:nvSpPr>
          <p:spPr>
            <a:xfrm>
              <a:off x="6105565" y="1187738"/>
              <a:ext cx="385800" cy="293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00" tIns="91400" rIns="91400" bIns="914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lang="en-US" sz="2000" b="1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rPr>
                <a:t>NO</a:t>
              </a:r>
              <a:endParaRPr sz="20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1322" name="Google Shape;1322;g2990fe9e36a_1_211"/>
          <p:cNvGrpSpPr/>
          <p:nvPr/>
        </p:nvGrpSpPr>
        <p:grpSpPr>
          <a:xfrm>
            <a:off x="3169437" y="3712414"/>
            <a:ext cx="2879928" cy="2781058"/>
            <a:chOff x="2377137" y="2441471"/>
            <a:chExt cx="2160000" cy="2085846"/>
          </a:xfrm>
        </p:grpSpPr>
        <p:sp>
          <p:nvSpPr>
            <p:cNvPr id="1323" name="Google Shape;1323;g2990fe9e36a_1_211"/>
            <p:cNvSpPr/>
            <p:nvPr/>
          </p:nvSpPr>
          <p:spPr>
            <a:xfrm>
              <a:off x="2377137" y="2441471"/>
              <a:ext cx="2160000" cy="819300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C8E98A">
                    <a:alpha val="29019"/>
                  </a:srgbClr>
                </a:gs>
                <a:gs pos="50000">
                  <a:srgbClr val="DAF0B8">
                    <a:alpha val="45882"/>
                  </a:srgbClr>
                </a:gs>
                <a:gs pos="100000">
                  <a:srgbClr val="EDF6DD">
                    <a:alpha val="36862"/>
                  </a:srgbClr>
                </a:gs>
              </a:gsLst>
              <a:lin ang="2700006" scaled="0"/>
            </a:gradFill>
            <a:ln>
              <a:noFill/>
            </a:ln>
          </p:spPr>
          <p:txBody>
            <a:bodyPr spcFirstLastPara="1" wrap="square" lIns="48000" tIns="96000" rIns="48000" bIns="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en-US" sz="2400" b="0" i="0" u="none" strike="noStrike" cap="none" dirty="0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rPr>
                <a:t>Disciplinary repositories</a:t>
              </a:r>
              <a:endParaRPr sz="2400" b="0" i="0" u="none" strike="noStrike" cap="none" dirty="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pic>
          <p:nvPicPr>
            <p:cNvPr id="1324" name="Google Shape;1324;g2990fe9e36a_1_211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3971002" y="3701211"/>
              <a:ext cx="430001" cy="43000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25" name="Google Shape;1325;g2990fe9e36a_1_211"/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2516323" y="3345498"/>
              <a:ext cx="1184550" cy="33725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26" name="Google Shape;1326;g2990fe9e36a_1_211"/>
            <p:cNvPicPr preferRelativeResize="0"/>
            <p:nvPr/>
          </p:nvPicPr>
          <p:blipFill rotWithShape="1">
            <a:blip r:embed="rId11">
              <a:alphaModFix/>
            </a:blip>
            <a:srcRect/>
            <a:stretch/>
          </p:blipFill>
          <p:spPr>
            <a:xfrm>
              <a:off x="2504305" y="4254105"/>
              <a:ext cx="1981744" cy="27321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27" name="Google Shape;1327;g2990fe9e36a_1_211"/>
            <p:cNvPicPr preferRelativeResize="0"/>
            <p:nvPr/>
          </p:nvPicPr>
          <p:blipFill rotWithShape="1">
            <a:blip r:embed="rId12">
              <a:alphaModFix/>
            </a:blip>
            <a:srcRect/>
            <a:stretch/>
          </p:blipFill>
          <p:spPr>
            <a:xfrm>
              <a:off x="3821590" y="3346609"/>
              <a:ext cx="429994" cy="28809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28" name="Google Shape;1328;g2990fe9e36a_1_211"/>
            <p:cNvPicPr preferRelativeResize="0"/>
            <p:nvPr/>
          </p:nvPicPr>
          <p:blipFill rotWithShape="1">
            <a:blip r:embed="rId13">
              <a:alphaModFix/>
            </a:blip>
            <a:srcRect/>
            <a:stretch/>
          </p:blipFill>
          <p:spPr>
            <a:xfrm>
              <a:off x="2464863" y="3796618"/>
              <a:ext cx="1367550" cy="29672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329" name="Google Shape;1329;g2990fe9e36a_1_211"/>
          <p:cNvGrpSpPr/>
          <p:nvPr/>
        </p:nvGrpSpPr>
        <p:grpSpPr>
          <a:xfrm>
            <a:off x="210031" y="3701521"/>
            <a:ext cx="2879928" cy="1803972"/>
            <a:chOff x="157527" y="2376150"/>
            <a:chExt cx="2160000" cy="1353013"/>
          </a:xfrm>
        </p:grpSpPr>
        <p:sp>
          <p:nvSpPr>
            <p:cNvPr id="1330" name="Google Shape;1330;g2990fe9e36a_1_211"/>
            <p:cNvSpPr/>
            <p:nvPr/>
          </p:nvSpPr>
          <p:spPr>
            <a:xfrm>
              <a:off x="157527" y="2376150"/>
              <a:ext cx="2160000" cy="821700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C8E98A">
                    <a:alpha val="29019"/>
                  </a:srgbClr>
                </a:gs>
                <a:gs pos="50000">
                  <a:srgbClr val="DAF0B8">
                    <a:alpha val="45882"/>
                  </a:srgbClr>
                </a:gs>
                <a:gs pos="100000">
                  <a:srgbClr val="EDF6DD">
                    <a:alpha val="36862"/>
                  </a:srgbClr>
                </a:gs>
              </a:gsLst>
              <a:lin ang="2700006" scaled="0"/>
            </a:gradFill>
            <a:ln>
              <a:noFill/>
            </a:ln>
          </p:spPr>
          <p:txBody>
            <a:bodyPr spcFirstLastPara="1" wrap="square" lIns="48000" tIns="96000" rIns="48000" bIns="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en-US" sz="24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rPr>
                <a:t>Restricted access repositories</a:t>
              </a:r>
              <a:endParaRPr sz="24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pic>
          <p:nvPicPr>
            <p:cNvPr id="1331" name="Google Shape;1331;g2990fe9e36a_1_211"/>
            <p:cNvPicPr preferRelativeResize="0"/>
            <p:nvPr/>
          </p:nvPicPr>
          <p:blipFill rotWithShape="1">
            <a:blip r:embed="rId14">
              <a:alphaModFix/>
            </a:blip>
            <a:srcRect/>
            <a:stretch/>
          </p:blipFill>
          <p:spPr>
            <a:xfrm>
              <a:off x="376689" y="3299162"/>
              <a:ext cx="1433338" cy="430001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332" name="Google Shape;1332;g2990fe9e36a_1_211"/>
          <p:cNvGrpSpPr/>
          <p:nvPr/>
        </p:nvGrpSpPr>
        <p:grpSpPr>
          <a:xfrm>
            <a:off x="404461" y="1693025"/>
            <a:ext cx="3078460" cy="2009135"/>
            <a:chOff x="1312538" y="1070325"/>
            <a:chExt cx="1767300" cy="1296300"/>
          </a:xfrm>
        </p:grpSpPr>
        <p:sp>
          <p:nvSpPr>
            <p:cNvPr id="1333" name="Google Shape;1333;g2990fe9e36a_1_211"/>
            <p:cNvSpPr txBox="1"/>
            <p:nvPr/>
          </p:nvSpPr>
          <p:spPr>
            <a:xfrm>
              <a:off x="1312538" y="1070325"/>
              <a:ext cx="1089000" cy="8226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00" tIns="91400" rIns="91400" bIns="914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lang="en-US" sz="1800" b="0" i="0" u="none" strike="noStrike" cap="none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rPr>
                <a:t>Contains personal or sensitive info?</a:t>
              </a:r>
              <a:endParaRPr sz="17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cxnSp>
          <p:nvCxnSpPr>
            <p:cNvPr id="1334" name="Google Shape;1334;g2990fe9e36a_1_211"/>
            <p:cNvCxnSpPr>
              <a:stCxn id="1333" idx="3"/>
            </p:cNvCxnSpPr>
            <p:nvPr/>
          </p:nvCxnSpPr>
          <p:spPr>
            <a:xfrm>
              <a:off x="2401538" y="1481625"/>
              <a:ext cx="153300" cy="885000"/>
            </a:xfrm>
            <a:prstGeom prst="bentConnector2">
              <a:avLst/>
            </a:prstGeom>
            <a:noFill/>
            <a:ln w="38100" cap="flat" cmpd="sng">
              <a:solidFill>
                <a:schemeClr val="dk2"/>
              </a:solidFill>
              <a:prstDash val="solid"/>
              <a:round/>
              <a:headEnd type="none" w="sm" len="sm"/>
              <a:tailEnd type="triangle" w="med" len="med"/>
            </a:ln>
          </p:spPr>
        </p:cxnSp>
        <p:cxnSp>
          <p:nvCxnSpPr>
            <p:cNvPr id="1335" name="Google Shape;1335;g2990fe9e36a_1_211"/>
            <p:cNvCxnSpPr>
              <a:stCxn id="1333" idx="3"/>
              <a:endCxn id="1336" idx="1"/>
            </p:cNvCxnSpPr>
            <p:nvPr/>
          </p:nvCxnSpPr>
          <p:spPr>
            <a:xfrm rot="10800000" flipH="1">
              <a:off x="2401538" y="1481325"/>
              <a:ext cx="678300" cy="300"/>
            </a:xfrm>
            <a:prstGeom prst="bentConnector3">
              <a:avLst>
                <a:gd name="adj1" fmla="val 29823"/>
              </a:avLst>
            </a:prstGeom>
            <a:noFill/>
            <a:ln w="38100" cap="flat" cmpd="sng">
              <a:solidFill>
                <a:schemeClr val="dk2"/>
              </a:solidFill>
              <a:prstDash val="solid"/>
              <a:round/>
              <a:headEnd type="none" w="sm" len="sm"/>
              <a:tailEnd type="triangle" w="med" len="med"/>
            </a:ln>
          </p:spPr>
        </p:cxnSp>
        <p:sp>
          <p:nvSpPr>
            <p:cNvPr id="1337" name="Google Shape;1337;g2990fe9e36a_1_211"/>
            <p:cNvSpPr txBox="1"/>
            <p:nvPr/>
          </p:nvSpPr>
          <p:spPr>
            <a:xfrm>
              <a:off x="2082734" y="1946427"/>
              <a:ext cx="425400" cy="293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00" tIns="91400" rIns="91400" bIns="914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lang="en-US" sz="2000" b="1" i="0" u="none" strike="noStrike" cap="none" dirty="0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rPr>
                <a:t>YES</a:t>
              </a:r>
              <a:endParaRPr sz="2000" b="1" i="0" u="none" strike="noStrike" cap="none" dirty="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338" name="Google Shape;1338;g2990fe9e36a_1_211"/>
            <p:cNvSpPr txBox="1"/>
            <p:nvPr/>
          </p:nvSpPr>
          <p:spPr>
            <a:xfrm>
              <a:off x="2644741" y="1186715"/>
              <a:ext cx="385800" cy="293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00" tIns="91400" rIns="91400" bIns="914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lang="en-US" sz="2000" b="1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rPr>
                <a:t>NO</a:t>
              </a:r>
              <a:endParaRPr sz="20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1339" name="Google Shape;1339;g2990fe9e36a_1_211"/>
          <p:cNvGrpSpPr/>
          <p:nvPr/>
        </p:nvGrpSpPr>
        <p:grpSpPr>
          <a:xfrm>
            <a:off x="3483075" y="1691975"/>
            <a:ext cx="3056369" cy="2022139"/>
            <a:chOff x="3483075" y="1691975"/>
            <a:chExt cx="3056369" cy="2022139"/>
          </a:xfrm>
        </p:grpSpPr>
        <p:cxnSp>
          <p:nvCxnSpPr>
            <p:cNvPr id="1340" name="Google Shape;1340;g2990fe9e36a_1_211"/>
            <p:cNvCxnSpPr>
              <a:stCxn id="1336" idx="3"/>
              <a:endCxn id="1317" idx="1"/>
            </p:cNvCxnSpPr>
            <p:nvPr/>
          </p:nvCxnSpPr>
          <p:spPr>
            <a:xfrm>
              <a:off x="5489744" y="2329914"/>
              <a:ext cx="1049700" cy="600"/>
            </a:xfrm>
            <a:prstGeom prst="bentConnector3">
              <a:avLst>
                <a:gd name="adj1" fmla="val -85991"/>
              </a:avLst>
            </a:prstGeom>
            <a:noFill/>
            <a:ln w="38100" cap="flat" cmpd="sng">
              <a:solidFill>
                <a:schemeClr val="dk2"/>
              </a:solidFill>
              <a:prstDash val="solid"/>
              <a:round/>
              <a:headEnd type="none" w="sm" len="sm"/>
              <a:tailEnd type="triangle" w="med" len="med"/>
            </a:ln>
          </p:spPr>
        </p:cxnSp>
        <p:cxnSp>
          <p:nvCxnSpPr>
            <p:cNvPr id="1341" name="Google Shape;1341;g2990fe9e36a_1_211"/>
            <p:cNvCxnSpPr>
              <a:stCxn id="1336" idx="3"/>
            </p:cNvCxnSpPr>
            <p:nvPr/>
          </p:nvCxnSpPr>
          <p:spPr>
            <a:xfrm>
              <a:off x="5489744" y="2329914"/>
              <a:ext cx="247500" cy="1384200"/>
            </a:xfrm>
            <a:prstGeom prst="bentConnector2">
              <a:avLst/>
            </a:prstGeom>
            <a:noFill/>
            <a:ln w="38100" cap="flat" cmpd="sng">
              <a:solidFill>
                <a:schemeClr val="dk2"/>
              </a:solidFill>
              <a:prstDash val="solid"/>
              <a:round/>
              <a:headEnd type="none" w="sm" len="sm"/>
              <a:tailEnd type="triangle" w="med" len="med"/>
            </a:ln>
          </p:spPr>
        </p:cxnSp>
        <p:grpSp>
          <p:nvGrpSpPr>
            <p:cNvPr id="1342" name="Google Shape;1342;g2990fe9e36a_1_211"/>
            <p:cNvGrpSpPr/>
            <p:nvPr/>
          </p:nvGrpSpPr>
          <p:grpSpPr>
            <a:xfrm>
              <a:off x="3483075" y="1691975"/>
              <a:ext cx="2984387" cy="1819111"/>
              <a:chOff x="3483075" y="1691975"/>
              <a:chExt cx="2984387" cy="1819111"/>
            </a:xfrm>
          </p:grpSpPr>
          <p:sp>
            <p:nvSpPr>
              <p:cNvPr id="1343" name="Google Shape;1343;g2990fe9e36a_1_211"/>
              <p:cNvSpPr txBox="1"/>
              <p:nvPr/>
            </p:nvSpPr>
            <p:spPr>
              <a:xfrm>
                <a:off x="4675144" y="3055880"/>
                <a:ext cx="741004" cy="45520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00" tIns="91400" rIns="91400" bIns="914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000"/>
                  <a:buFont typeface="Arial"/>
                  <a:buNone/>
                </a:pPr>
                <a:r>
                  <a:rPr lang="en-US" sz="2000" b="1" i="0" u="none" strike="noStrike" cap="non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rPr>
                  <a:t>YES</a:t>
                </a:r>
                <a:endParaRPr sz="2000" b="1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1344" name="Google Shape;1344;g2990fe9e36a_1_211"/>
              <p:cNvSpPr txBox="1"/>
              <p:nvPr/>
            </p:nvSpPr>
            <p:spPr>
              <a:xfrm>
                <a:off x="5795437" y="1875757"/>
                <a:ext cx="672025" cy="45520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00" tIns="91400" rIns="91400" bIns="914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000"/>
                  <a:buFont typeface="Arial"/>
                  <a:buNone/>
                </a:pPr>
                <a:r>
                  <a:rPr lang="en-US" sz="2000" b="1" i="0" u="none" strike="noStrike" cap="non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rPr>
                  <a:t>NO</a:t>
                </a:r>
                <a:endParaRPr sz="2000" b="1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1336" name="Google Shape;1336;g2990fe9e36a_1_211"/>
              <p:cNvSpPr txBox="1"/>
              <p:nvPr/>
            </p:nvSpPr>
            <p:spPr>
              <a:xfrm>
                <a:off x="3483075" y="1691975"/>
                <a:ext cx="2006669" cy="1275878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00" tIns="91200" rIns="91400" bIns="914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000"/>
                  <a:buFont typeface="Arial"/>
                  <a:buNone/>
                </a:pPr>
                <a:r>
                  <a:rPr lang="en-US" sz="1800" b="0" i="0" u="none" strike="noStrike" cap="none">
                    <a:solidFill>
                      <a:schemeClr val="lt1"/>
                    </a:solidFill>
                    <a:latin typeface="Lato"/>
                    <a:ea typeface="Lato"/>
                    <a:cs typeface="Lato"/>
                    <a:sym typeface="Lato"/>
                  </a:rPr>
                  <a:t>Discipline-specific data repository exists?</a:t>
                </a:r>
                <a:endParaRPr sz="1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0" name="Google Shape;1350;g29410559656_2_59"/>
          <p:cNvSpPr txBox="1">
            <a:spLocks noGrp="1"/>
          </p:cNvSpPr>
          <p:nvPr>
            <p:ph type="body" idx="1"/>
          </p:nvPr>
        </p:nvSpPr>
        <p:spPr>
          <a:xfrm>
            <a:off x="838200" y="1692875"/>
            <a:ext cx="9946500" cy="469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800"/>
              <a:buNone/>
            </a:pPr>
            <a:br>
              <a:rPr lang="en-US" sz="2000" b="1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</a:br>
            <a:endParaRPr sz="2000" b="1" dirty="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lvl="0" indent="-355600" algn="l" rtl="0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●"/>
            </a:pPr>
            <a:r>
              <a:rPr lang="en-US" sz="2000" u="sng" dirty="0">
                <a:solidFill>
                  <a:srgbClr val="134F5C"/>
                </a:solidFill>
                <a:latin typeface="Lato"/>
                <a:ea typeface="Lato"/>
                <a:cs typeface="Lato"/>
                <a:sym typeface="Lato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EBI wizard</a:t>
            </a:r>
            <a:r>
              <a:rPr lang="en-US" sz="2000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- guide depending on data type</a:t>
            </a:r>
            <a:endParaRPr sz="2000" dirty="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 sz="2000" dirty="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lvl="0" indent="-355600" algn="l" rtl="0">
              <a:lnSpc>
                <a:spcPct val="14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●"/>
            </a:pPr>
            <a:r>
              <a:rPr lang="en-US" sz="2000" u="sng" dirty="0">
                <a:solidFill>
                  <a:schemeClr val="hlink"/>
                </a:solidFill>
                <a:highlight>
                  <a:srgbClr val="FEFEFE"/>
                </a:highlight>
                <a:hlinkClick r:id="rId4"/>
              </a:rPr>
              <a:t>ELIXIR Deposition Databases for Biomolecular Data -</a:t>
            </a:r>
            <a:r>
              <a:rPr lang="en-US" sz="2300" b="1" dirty="0">
                <a:solidFill>
                  <a:srgbClr val="3E3E3E"/>
                </a:solidFill>
                <a:highlight>
                  <a:srgbClr val="FEFEFE"/>
                </a:highlight>
              </a:rPr>
              <a:t> </a:t>
            </a:r>
            <a:r>
              <a:rPr lang="en-US" sz="2000" dirty="0">
                <a:solidFill>
                  <a:schemeClr val="dk1"/>
                </a:solidFill>
              </a:rPr>
              <a:t>deposition database list</a:t>
            </a:r>
            <a:endParaRPr sz="2000" dirty="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lvl="0" indent="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SzPts val="1800"/>
              <a:buNone/>
            </a:pPr>
            <a:endParaRPr sz="2000" dirty="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lvl="0" indent="-3556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●"/>
            </a:pPr>
            <a:r>
              <a:rPr lang="en-US" sz="2000" u="sng" dirty="0">
                <a:solidFill>
                  <a:srgbClr val="134F5C"/>
                </a:solidFill>
                <a:latin typeface="Lato"/>
                <a:ea typeface="Lato"/>
                <a:cs typeface="Lato"/>
                <a:sym typeface="Lato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FAIRsharing.org/databases</a:t>
            </a:r>
            <a:r>
              <a:rPr lang="en-US" sz="2000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- catalogue of many repositories, with possibility to filter on e.g. domain</a:t>
            </a:r>
            <a:endParaRPr sz="2918" b="1" dirty="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 sz="2000" dirty="0">
              <a:solidFill>
                <a:schemeClr val="dk1"/>
              </a:solidFill>
            </a:endParaRPr>
          </a:p>
        </p:txBody>
      </p:sp>
      <p:sp>
        <p:nvSpPr>
          <p:cNvPr id="1351" name="Google Shape;1351;g29410559656_2_59"/>
          <p:cNvSpPr txBox="1">
            <a:spLocks noGrp="1"/>
          </p:cNvSpPr>
          <p:nvPr>
            <p:ph type="title"/>
          </p:nvPr>
        </p:nvSpPr>
        <p:spPr>
          <a:xfrm>
            <a:off x="838199" y="377158"/>
            <a:ext cx="9821779" cy="8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dirty="0">
                <a:solidFill>
                  <a:schemeClr val="dk1"/>
                </a:solidFill>
              </a:rPr>
              <a:t>How do you find a domain specific repository?</a:t>
            </a:r>
            <a:endParaRPr dirty="0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6" name="Google Shape;1356;g2473c6213da_0_2159"/>
          <p:cNvSpPr txBox="1"/>
          <p:nvPr/>
        </p:nvSpPr>
        <p:spPr>
          <a:xfrm>
            <a:off x="837150" y="1567713"/>
            <a:ext cx="6860100" cy="46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marR="0" lvl="0" indent="-3492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Lato"/>
              <a:buChar char="●"/>
            </a:pPr>
            <a:r>
              <a:rPr lang="en-US" sz="1900" b="0" i="0" u="none" strike="noStrike" cap="none" dirty="0" err="1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SciLifeLab</a:t>
            </a:r>
            <a:r>
              <a:rPr lang="en-US" sz="1900" b="0" i="0" u="none" strike="noStrike" cap="none" dirty="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instance of </a:t>
            </a:r>
            <a:r>
              <a:rPr lang="en-US" sz="1900" b="0" i="0" u="sng" strike="noStrike" cap="none" dirty="0" err="1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Figshare</a:t>
            </a:r>
            <a:r>
              <a:rPr lang="en-US" sz="1900" b="0" i="0" u="none" strike="noStrike" cap="none" dirty="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endParaRPr sz="1900" b="0" i="0" u="none" strike="noStrike" cap="none" dirty="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marR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 dirty="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marR="0" lvl="0" indent="-3492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Char char="●"/>
            </a:pPr>
            <a:r>
              <a:rPr lang="en-US" sz="1900" b="1" i="0" u="none" strike="noStrike" cap="none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Available for researchers</a:t>
            </a:r>
            <a:r>
              <a:rPr lang="en-US" sz="1900" b="0" i="0" u="none" strike="noStrike" cap="none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affiliated to all Swedish universities and institutes working </a:t>
            </a:r>
            <a:r>
              <a:rPr lang="en-US" sz="1900" b="1" i="0" u="none" strike="noStrike" cap="none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within </a:t>
            </a:r>
            <a:r>
              <a:rPr lang="en-US" sz="1900" b="1" i="0" u="none" strike="noStrike" cap="none" dirty="0" err="1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SciLifeLab</a:t>
            </a:r>
            <a:r>
              <a:rPr lang="en-US" sz="1900" b="1" i="0" u="none" strike="noStrike" cap="none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areas of activity</a:t>
            </a:r>
            <a:endParaRPr sz="1900" b="1" i="0" u="none" strike="noStrike" cap="none" dirty="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marR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1" i="0" u="none" strike="noStrike" cap="none" dirty="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marR="0" lvl="0" indent="-3492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Lato"/>
              <a:buChar char="●"/>
            </a:pPr>
            <a:r>
              <a:rPr lang="en-US" sz="1900" b="0" i="0" u="none" strike="noStrike" cap="none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Examples of item types that can be uploaded: </a:t>
            </a:r>
            <a:r>
              <a:rPr lang="en-US" sz="1900" b="1" i="0" u="none" strike="noStrike" cap="none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dataset, DMP, software, figures, poster, presentation, educational resource</a:t>
            </a:r>
            <a:endParaRPr sz="1900" b="1" i="0" u="none" strike="noStrike" cap="none" dirty="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914400" marR="0" lvl="1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82828"/>
              </a:buClr>
              <a:buSzPts val="1900"/>
              <a:buFont typeface="Lato"/>
              <a:buChar char="○"/>
            </a:pPr>
            <a:r>
              <a:rPr lang="en-US" sz="1900" b="0" i="0" u="none" strike="noStrike" cap="none" dirty="0">
                <a:solidFill>
                  <a:srgbClr val="282828"/>
                </a:solidFill>
                <a:latin typeface="Lato"/>
                <a:ea typeface="Lato"/>
                <a:cs typeface="Lato"/>
                <a:sym typeface="Lato"/>
              </a:rPr>
              <a:t>Data is made citable through its DOI</a:t>
            </a:r>
            <a:endParaRPr sz="1900" b="0" i="0" u="none" strike="noStrike" cap="none" dirty="0">
              <a:solidFill>
                <a:srgbClr val="282828"/>
              </a:solidFill>
              <a:latin typeface="Lato"/>
              <a:ea typeface="Lato"/>
              <a:cs typeface="Lato"/>
              <a:sym typeface="Lato"/>
            </a:endParaRPr>
          </a:p>
          <a:p>
            <a:pPr marL="91440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 dirty="0">
              <a:solidFill>
                <a:srgbClr val="282828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marR="0" lvl="0" indent="-3492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Char char="●"/>
            </a:pPr>
            <a:r>
              <a:rPr lang="en-US" sz="1900" b="1" i="0" u="none" strike="noStrike" cap="none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Publish</a:t>
            </a:r>
            <a:r>
              <a:rPr lang="en-US" sz="1900" b="0" i="0" u="none" strike="noStrike" cap="none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your data </a:t>
            </a:r>
            <a:r>
              <a:rPr lang="en-US" sz="1900" b="1" i="0" u="none" strike="noStrike" cap="none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as early as possible</a:t>
            </a:r>
            <a:r>
              <a:rPr lang="en-US" sz="1900" b="0" i="0" u="none" strike="noStrike" cap="none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,</a:t>
            </a:r>
            <a:r>
              <a:rPr lang="en-US" sz="1900" b="1" i="0" u="none" strike="noStrike" cap="none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n-US" sz="1900" b="0" i="0" u="none" strike="noStrike" cap="none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and as late as necessary</a:t>
            </a:r>
            <a:endParaRPr sz="1900" b="0" i="0" u="none" strike="noStrike" cap="none" dirty="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914400" marR="0" lvl="1" indent="-3492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Char char="○"/>
            </a:pPr>
            <a:r>
              <a:rPr lang="en-US" sz="1900" b="1" i="0" u="none" strike="noStrike" cap="none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Embargo</a:t>
            </a:r>
            <a:r>
              <a:rPr lang="en-US" sz="1900" b="0" i="0" u="none" strike="noStrike" cap="none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and </a:t>
            </a:r>
            <a:r>
              <a:rPr lang="en-US" sz="1900" b="1" i="0" u="none" strike="noStrike" cap="none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restricted access</a:t>
            </a:r>
            <a:r>
              <a:rPr lang="en-US" sz="1900" b="0" i="0" u="none" strike="noStrike" cap="none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can be used</a:t>
            </a:r>
            <a:endParaRPr sz="1900" b="0" i="0" u="none" strike="noStrike" cap="none" dirty="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357" name="Google Shape;1357;g2473c6213da_0_2159"/>
          <p:cNvSpPr txBox="1">
            <a:spLocks noGrp="1"/>
          </p:cNvSpPr>
          <p:nvPr>
            <p:ph type="title"/>
          </p:nvPr>
        </p:nvSpPr>
        <p:spPr>
          <a:xfrm>
            <a:off x="822575" y="287026"/>
            <a:ext cx="9538500" cy="8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 sz="3600" dirty="0" err="1">
                <a:latin typeface="Lato"/>
                <a:ea typeface="Lato"/>
                <a:cs typeface="Lato"/>
                <a:sym typeface="Lato"/>
              </a:rPr>
              <a:t>SciLifeLab</a:t>
            </a:r>
            <a:r>
              <a:rPr lang="en-US" sz="3600" dirty="0">
                <a:latin typeface="Lato"/>
                <a:ea typeface="Lato"/>
                <a:cs typeface="Lato"/>
                <a:sym typeface="Lato"/>
              </a:rPr>
              <a:t> Data Repository</a:t>
            </a:r>
            <a:endParaRPr sz="3600" dirty="0">
              <a:latin typeface="Lato"/>
              <a:ea typeface="Lato"/>
              <a:cs typeface="Lato"/>
              <a:sym typeface="Lato"/>
            </a:endParaRPr>
          </a:p>
          <a:p>
            <a:pPr marL="457200" lvl="0" indent="-368300" algn="l" rtl="0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  <a:buSzPts val="2200"/>
              <a:buFont typeface="Lato"/>
              <a:buChar char="-"/>
            </a:pPr>
            <a:r>
              <a:rPr lang="en-US" sz="2200" dirty="0">
                <a:latin typeface="Lato"/>
                <a:ea typeface="Lato"/>
                <a:cs typeface="Lato"/>
                <a:sym typeface="Lato"/>
              </a:rPr>
              <a:t>Supporting data publishing:</a:t>
            </a:r>
            <a:r>
              <a:rPr lang="en-US" sz="2200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figshare.scilifelab.se</a:t>
            </a:r>
            <a:endParaRPr sz="2200" dirty="0">
              <a:solidFill>
                <a:schemeClr val="dk1"/>
              </a:solidFill>
            </a:endParaRPr>
          </a:p>
        </p:txBody>
      </p:sp>
      <p:pic>
        <p:nvPicPr>
          <p:cNvPr id="1358" name="Google Shape;1358;g2473c6213da_0_215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343360" y="3682001"/>
            <a:ext cx="1910700" cy="666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9" name="Google Shape;1359;g2473c6213da_0_215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581079" y="633087"/>
            <a:ext cx="524575" cy="524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0" name="Google Shape;1360;g2473c6213da_0_2159"/>
          <p:cNvPicPr preferRelativeResize="0"/>
          <p:nvPr/>
        </p:nvPicPr>
        <p:blipFill rotWithShape="1">
          <a:blip r:embed="rId6">
            <a:alphaModFix/>
          </a:blip>
          <a:srcRect r="1999"/>
          <a:stretch/>
        </p:blipFill>
        <p:spPr>
          <a:xfrm>
            <a:off x="8343350" y="1687900"/>
            <a:ext cx="3515500" cy="1979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1" name="Google Shape;1361;g2473c6213da_0_2159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9564756" y="4500624"/>
            <a:ext cx="2286000" cy="2286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5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5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5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35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7" name="Google Shape;1367;g285e438762e_2_6"/>
          <p:cNvSpPr txBox="1">
            <a:spLocks noGrp="1"/>
          </p:cNvSpPr>
          <p:nvPr>
            <p:ph type="body" idx="1"/>
          </p:nvPr>
        </p:nvSpPr>
        <p:spPr>
          <a:xfrm>
            <a:off x="685900" y="1486800"/>
            <a:ext cx="6942300" cy="520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</a:pPr>
            <a:r>
              <a:rPr lang="en-US" sz="1600" dirty="0">
                <a:solidFill>
                  <a:schemeClr val="dk1"/>
                </a:solidFill>
                <a:highlight>
                  <a:srgbClr val="FFFFFF"/>
                </a:highlight>
                <a:latin typeface="Lato" panose="020B0604020202020204" charset="0"/>
              </a:rPr>
              <a:t> </a:t>
            </a:r>
            <a:r>
              <a:rPr lang="en-US" sz="1600" b="1" dirty="0">
                <a:solidFill>
                  <a:schemeClr val="dk1"/>
                </a:solidFill>
                <a:latin typeface="Lato" panose="020B0604020202020204" charset="0"/>
              </a:rPr>
              <a:t>Machine learning model serving</a:t>
            </a:r>
            <a:endParaRPr sz="1600" b="1" dirty="0">
              <a:solidFill>
                <a:schemeClr val="dk1"/>
              </a:solidFill>
              <a:latin typeface="Lato" panose="020B0604020202020204" charset="0"/>
            </a:endParaRPr>
          </a:p>
          <a:p>
            <a:pPr marL="914400" lvl="1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</a:pPr>
            <a:r>
              <a:rPr lang="en-US" sz="1600" dirty="0">
                <a:latin typeface="Lato" panose="020B0604020202020204" charset="0"/>
              </a:rPr>
              <a:t>Serving of trained machine learning models using dedicated tools – e.g. </a:t>
            </a:r>
            <a:r>
              <a:rPr lang="en-US" sz="1600" b="1" dirty="0" err="1">
                <a:latin typeface="Lato" panose="020B0604020202020204" charset="0"/>
              </a:rPr>
              <a:t>PyTorch</a:t>
            </a:r>
            <a:r>
              <a:rPr lang="en-US" sz="1600" b="1" dirty="0">
                <a:latin typeface="Lato" panose="020B0604020202020204" charset="0"/>
              </a:rPr>
              <a:t> Serve, </a:t>
            </a:r>
            <a:r>
              <a:rPr lang="en-US" sz="1600" b="1" dirty="0" err="1">
                <a:latin typeface="Lato" panose="020B0604020202020204" charset="0"/>
              </a:rPr>
              <a:t>Tensorflow</a:t>
            </a:r>
            <a:r>
              <a:rPr lang="en-US" sz="1600" b="1" dirty="0">
                <a:latin typeface="Lato" panose="020B0604020202020204" charset="0"/>
              </a:rPr>
              <a:t> Serving, </a:t>
            </a:r>
            <a:r>
              <a:rPr lang="en-US" sz="1600" b="1" dirty="0" err="1">
                <a:latin typeface="Lato" panose="020B0604020202020204" charset="0"/>
              </a:rPr>
              <a:t>MLFlow</a:t>
            </a:r>
            <a:r>
              <a:rPr lang="en-US" sz="1600" b="1" dirty="0">
                <a:latin typeface="Lato" panose="020B0604020202020204" charset="0"/>
              </a:rPr>
              <a:t> Serve</a:t>
            </a:r>
            <a:r>
              <a:rPr lang="en-US" sz="1600" dirty="0">
                <a:latin typeface="Lato" panose="020B0604020202020204" charset="0"/>
              </a:rPr>
              <a:t>, etc.</a:t>
            </a:r>
            <a:endParaRPr sz="1600" dirty="0">
              <a:latin typeface="Lato" panose="020B0604020202020204" charset="0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</a:pPr>
            <a:endParaRPr sz="600" dirty="0">
              <a:solidFill>
                <a:schemeClr val="dk1"/>
              </a:solidFill>
              <a:latin typeface="Lato" panose="020B0604020202020204" charset="0"/>
            </a:endParaRPr>
          </a:p>
          <a:p>
            <a:pPr marL="45720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</a:pPr>
            <a:r>
              <a:rPr lang="en-US" sz="1600" b="1" dirty="0">
                <a:solidFill>
                  <a:schemeClr val="dk1"/>
                </a:solidFill>
                <a:latin typeface="Lato" panose="020B0604020202020204" charset="0"/>
              </a:rPr>
              <a:t>Application hosting</a:t>
            </a:r>
            <a:endParaRPr sz="1600" b="1" dirty="0">
              <a:solidFill>
                <a:schemeClr val="dk1"/>
              </a:solidFill>
              <a:latin typeface="Lato" panose="020B0604020202020204" charset="0"/>
            </a:endParaRPr>
          </a:p>
          <a:p>
            <a:pPr marL="914400" lvl="1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</a:pPr>
            <a:r>
              <a:rPr lang="en-US" sz="1600" dirty="0">
                <a:solidFill>
                  <a:schemeClr val="dk1"/>
                </a:solidFill>
                <a:latin typeface="Lato" panose="020B0604020202020204" charset="0"/>
              </a:rPr>
              <a:t>Host applications such as </a:t>
            </a:r>
            <a:r>
              <a:rPr lang="en-US" sz="1600" b="1" dirty="0" err="1">
                <a:latin typeface="Lato" panose="020B0604020202020204" charset="0"/>
              </a:rPr>
              <a:t>Streamlit</a:t>
            </a:r>
            <a:r>
              <a:rPr lang="en-US" sz="1600" b="1" dirty="0">
                <a:latin typeface="Lato" panose="020B0604020202020204" charset="0"/>
              </a:rPr>
              <a:t>, </a:t>
            </a:r>
            <a:r>
              <a:rPr lang="en-US" sz="1600" b="1" dirty="0" err="1">
                <a:latin typeface="Lato" panose="020B0604020202020204" charset="0"/>
              </a:rPr>
              <a:t>Gradio</a:t>
            </a:r>
            <a:r>
              <a:rPr lang="en-US" sz="1600" b="1" dirty="0">
                <a:latin typeface="Lato" panose="020B0604020202020204" charset="0"/>
              </a:rPr>
              <a:t>, Flask, Django</a:t>
            </a:r>
            <a:r>
              <a:rPr lang="en-US" sz="1600" dirty="0">
                <a:latin typeface="Lato" panose="020B0604020202020204" charset="0"/>
              </a:rPr>
              <a:t>, </a:t>
            </a:r>
            <a:r>
              <a:rPr lang="en-US" sz="1600" dirty="0">
                <a:solidFill>
                  <a:schemeClr val="dk1"/>
                </a:solidFill>
                <a:latin typeface="Lato" panose="020B0604020202020204" charset="0"/>
              </a:rPr>
              <a:t>etc. </a:t>
            </a:r>
            <a:r>
              <a:rPr lang="en-US" sz="1600" dirty="0">
                <a:latin typeface="Lato" panose="020B0604020202020204" charset="0"/>
              </a:rPr>
              <a:t>with user interfaces and APIs for ML models built on various frameworks</a:t>
            </a:r>
            <a:r>
              <a:rPr lang="en-US" sz="1600" dirty="0">
                <a:latin typeface="Lato" panose="020B0604020202020204" charset="0"/>
                <a:ea typeface="Arial"/>
                <a:cs typeface="Arial"/>
                <a:sym typeface="Arial"/>
              </a:rPr>
              <a:t> </a:t>
            </a:r>
            <a:r>
              <a:rPr lang="en-US" sz="1600" dirty="0">
                <a:solidFill>
                  <a:schemeClr val="dk1"/>
                </a:solidFill>
                <a:latin typeface="Lato" panose="020B0604020202020204" charset="0"/>
              </a:rPr>
              <a:t>to allow others </a:t>
            </a:r>
            <a:r>
              <a:rPr lang="en-US" sz="1600" b="1" dirty="0">
                <a:solidFill>
                  <a:schemeClr val="dk1"/>
                </a:solidFill>
                <a:latin typeface="Lato" panose="020B0604020202020204" charset="0"/>
              </a:rPr>
              <a:t>to explore your data or results</a:t>
            </a:r>
            <a:r>
              <a:rPr lang="en-US" sz="1600" dirty="0">
                <a:solidFill>
                  <a:schemeClr val="dk1"/>
                </a:solidFill>
                <a:latin typeface="Lato" panose="020B0604020202020204" charset="0"/>
              </a:rPr>
              <a:t>, or </a:t>
            </a:r>
            <a:r>
              <a:rPr lang="en-US" sz="1600" b="1" dirty="0">
                <a:solidFill>
                  <a:schemeClr val="dk1"/>
                </a:solidFill>
                <a:latin typeface="Lato" panose="020B0604020202020204" charset="0"/>
              </a:rPr>
              <a:t>to provide tools</a:t>
            </a:r>
            <a:r>
              <a:rPr lang="en-US" sz="1600" dirty="0">
                <a:solidFill>
                  <a:schemeClr val="dk1"/>
                </a:solidFill>
                <a:latin typeface="Lato" panose="020B0604020202020204" charset="0"/>
              </a:rPr>
              <a:t> based on your deployed machine learning models.</a:t>
            </a:r>
            <a:endParaRPr sz="1600" dirty="0">
              <a:solidFill>
                <a:schemeClr val="dk1"/>
              </a:solidFill>
              <a:latin typeface="Lato" panose="020B0604020202020204" charset="0"/>
            </a:endParaRPr>
          </a:p>
          <a:p>
            <a:pPr marL="9144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</a:pPr>
            <a:endParaRPr sz="600" dirty="0">
              <a:solidFill>
                <a:schemeClr val="dk1"/>
              </a:solidFill>
              <a:latin typeface="Lato" panose="020B0604020202020204" charset="0"/>
            </a:endParaRPr>
          </a:p>
          <a:p>
            <a:pPr marL="45720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</a:pPr>
            <a:r>
              <a:rPr lang="en-US" sz="1600" b="1" dirty="0">
                <a:solidFill>
                  <a:schemeClr val="dk1"/>
                </a:solidFill>
                <a:latin typeface="Lato" panose="020B0604020202020204" charset="0"/>
              </a:rPr>
              <a:t>Interactive development environments (IDEs)</a:t>
            </a:r>
            <a:endParaRPr sz="1600" b="1" dirty="0">
              <a:solidFill>
                <a:schemeClr val="dk1"/>
              </a:solidFill>
              <a:latin typeface="Lato" panose="020B0604020202020204" charset="0"/>
            </a:endParaRPr>
          </a:p>
          <a:p>
            <a:pPr marL="914400" lvl="1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</a:pPr>
            <a:r>
              <a:rPr lang="en-US" sz="1600" dirty="0">
                <a:solidFill>
                  <a:schemeClr val="dk1"/>
                </a:solidFill>
                <a:latin typeface="Lato" panose="020B0604020202020204" charset="0"/>
              </a:rPr>
              <a:t>Use a web-browser based </a:t>
            </a:r>
            <a:r>
              <a:rPr lang="en-US" sz="1600" b="1" dirty="0" err="1">
                <a:solidFill>
                  <a:schemeClr val="dk1"/>
                </a:solidFill>
                <a:latin typeface="Lato" panose="020B0604020202020204" charset="0"/>
              </a:rPr>
              <a:t>Jupyter</a:t>
            </a:r>
            <a:r>
              <a:rPr lang="en-US" sz="1600" b="1" dirty="0">
                <a:solidFill>
                  <a:schemeClr val="dk1"/>
                </a:solidFill>
                <a:latin typeface="Lato" panose="020B0604020202020204" charset="0"/>
              </a:rPr>
              <a:t> Lab </a:t>
            </a:r>
            <a:r>
              <a:rPr lang="en-US" sz="1600" dirty="0">
                <a:solidFill>
                  <a:schemeClr val="dk1"/>
                </a:solidFill>
                <a:latin typeface="Lato" panose="020B0604020202020204" charset="0"/>
              </a:rPr>
              <a:t>or </a:t>
            </a:r>
            <a:r>
              <a:rPr lang="en-US" sz="1600" b="1" dirty="0">
                <a:solidFill>
                  <a:schemeClr val="dk1"/>
                </a:solidFill>
                <a:latin typeface="Lato" panose="020B0604020202020204" charset="0"/>
              </a:rPr>
              <a:t>RStudio</a:t>
            </a:r>
            <a:r>
              <a:rPr lang="en-US" sz="1600" dirty="0">
                <a:solidFill>
                  <a:schemeClr val="dk1"/>
                </a:solidFill>
                <a:latin typeface="Lato" panose="020B0604020202020204" charset="0"/>
              </a:rPr>
              <a:t> instance to run analyses or to </a:t>
            </a:r>
            <a:r>
              <a:rPr lang="en-US" sz="1600" b="1" dirty="0">
                <a:solidFill>
                  <a:schemeClr val="dk1"/>
                </a:solidFill>
                <a:latin typeface="Lato" panose="020B0604020202020204" charset="0"/>
              </a:rPr>
              <a:t>collaborate with your team</a:t>
            </a:r>
            <a:r>
              <a:rPr lang="en-US" sz="1600" dirty="0">
                <a:solidFill>
                  <a:schemeClr val="dk1"/>
                </a:solidFill>
                <a:latin typeface="Lato" panose="020B0604020202020204" charset="0"/>
              </a:rPr>
              <a:t>. Serve also accept requests for </a:t>
            </a:r>
            <a:r>
              <a:rPr lang="en-US" sz="1600" b="1" dirty="0">
                <a:solidFill>
                  <a:schemeClr val="dk1"/>
                </a:solidFill>
                <a:latin typeface="Lato" panose="020B0604020202020204" charset="0"/>
              </a:rPr>
              <a:t>use in teaching</a:t>
            </a:r>
            <a:r>
              <a:rPr lang="en-US" sz="1600" dirty="0">
                <a:solidFill>
                  <a:schemeClr val="dk1"/>
                </a:solidFill>
                <a:latin typeface="Lato" panose="020B0604020202020204" charset="0"/>
              </a:rPr>
              <a:t>.</a:t>
            </a:r>
            <a:endParaRPr sz="1600" dirty="0">
              <a:solidFill>
                <a:schemeClr val="dk1"/>
              </a:solidFill>
              <a:latin typeface="Lato" panose="020B0604020202020204" charset="0"/>
            </a:endParaRPr>
          </a:p>
          <a:p>
            <a:pPr marL="9144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</a:pPr>
            <a:endParaRPr sz="600" dirty="0">
              <a:solidFill>
                <a:schemeClr val="dk1"/>
              </a:solidFill>
              <a:latin typeface="Lato" panose="020B0604020202020204" charset="0"/>
            </a:endParaRPr>
          </a:p>
          <a:p>
            <a:pPr marL="45720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</a:pPr>
            <a:r>
              <a:rPr lang="en-US" sz="1600" dirty="0">
                <a:solidFill>
                  <a:schemeClr val="dk1"/>
                </a:solidFill>
                <a:latin typeface="Lato" panose="020B0604020202020204" charset="0"/>
              </a:rPr>
              <a:t>Use case example: </a:t>
            </a:r>
            <a:r>
              <a:rPr lang="en-US" sz="1600" dirty="0" err="1">
                <a:solidFill>
                  <a:srgbClr val="A7C947"/>
                </a:solidFill>
                <a:latin typeface="Lato" panose="020B0604020202020204" charset="0"/>
                <a:ea typeface="Roboto"/>
                <a:cs typeface="Roboto"/>
                <a:sym typeface="Roboto"/>
              </a:rPr>
              <a:t>RNASeq</a:t>
            </a:r>
            <a:r>
              <a:rPr lang="en-US" sz="1600" dirty="0">
                <a:solidFill>
                  <a:srgbClr val="A7C947"/>
                </a:solidFill>
                <a:latin typeface="Lato" panose="020B0604020202020204" charset="0"/>
                <a:ea typeface="Roboto"/>
                <a:cs typeface="Roboto"/>
                <a:sym typeface="Roboto"/>
              </a:rPr>
              <a:t> Power </a:t>
            </a:r>
            <a:r>
              <a:rPr lang="en-US" sz="1600" u="sng" dirty="0">
                <a:solidFill>
                  <a:schemeClr val="hlink"/>
                </a:solidFill>
                <a:latin typeface="Lato" panose="020B0604020202020204" charset="0"/>
                <a:hlinkClick r:id="rId3"/>
              </a:rPr>
              <a:t>https://r8844d6ec.serve.scilifelab.se/</a:t>
            </a:r>
            <a:endParaRPr sz="1600" dirty="0">
              <a:latin typeface="Lato" panose="020B0604020202020204" charset="0"/>
              <a:ea typeface="Arial"/>
              <a:cs typeface="Arial"/>
              <a:sym typeface="Arial"/>
            </a:endParaRPr>
          </a:p>
          <a:p>
            <a:pPr marL="457200" lvl="0" indent="-3302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</a:pPr>
            <a:r>
              <a:rPr lang="en-US" sz="1600" dirty="0">
                <a:latin typeface="Lato" panose="020B0604020202020204" charset="0"/>
              </a:rPr>
              <a:t>Dedicated team offers consultations, support, and training.          Contact: </a:t>
            </a:r>
            <a:r>
              <a:rPr lang="en-US" sz="1600" dirty="0">
                <a:solidFill>
                  <a:srgbClr val="134F5C"/>
                </a:solidFill>
                <a:latin typeface="Lato" panose="020B0604020202020204" charset="0"/>
              </a:rPr>
              <a:t>serve@scilifelab.se</a:t>
            </a:r>
            <a:endParaRPr sz="1600" dirty="0">
              <a:latin typeface="Lato" panose="020B0604020202020204" charset="0"/>
            </a:endParaRPr>
          </a:p>
        </p:txBody>
      </p:sp>
      <p:pic>
        <p:nvPicPr>
          <p:cNvPr id="1369" name="Google Shape;1369;g285e438762e_2_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564756" y="4500624"/>
            <a:ext cx="2286000" cy="228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0" name="Google Shape;1370;g285e438762e_2_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096000" y="622527"/>
            <a:ext cx="494600" cy="494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1" name="Google Shape;1371;g285e438762e_2_6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720125" y="1295900"/>
            <a:ext cx="4362644" cy="3129275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1357;g2473c6213da_0_2159">
            <a:extLst>
              <a:ext uri="{FF2B5EF4-FFF2-40B4-BE49-F238E27FC236}">
                <a16:creationId xmlns:a16="http://schemas.microsoft.com/office/drawing/2014/main" id="{C1A5F948-A948-440E-BBCA-0CC07C09C346}"/>
              </a:ext>
            </a:extLst>
          </p:cNvPr>
          <p:cNvSpPr txBox="1">
            <a:spLocks/>
          </p:cNvSpPr>
          <p:nvPr/>
        </p:nvSpPr>
        <p:spPr>
          <a:xfrm>
            <a:off x="822575" y="287026"/>
            <a:ext cx="9538500" cy="8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1616"/>
              </a:buClr>
              <a:buSzPts val="1900"/>
              <a:buFont typeface="Lato"/>
              <a:buNone/>
              <a:defRPr sz="3600" b="1" i="0" u="none" strike="noStrike" cap="none">
                <a:solidFill>
                  <a:srgbClr val="171616"/>
                </a:solidFill>
                <a:latin typeface="Lato"/>
                <a:ea typeface="Lato"/>
                <a:cs typeface="Lato"/>
                <a:sym typeface="Lat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ts val="4400"/>
            </a:pPr>
            <a:r>
              <a:rPr lang="en-US" dirty="0" err="1"/>
              <a:t>SciLifeLab</a:t>
            </a:r>
            <a:r>
              <a:rPr lang="en-US" dirty="0"/>
              <a:t> Serve</a:t>
            </a:r>
          </a:p>
          <a:p>
            <a:pPr marL="457200" indent="-368300">
              <a:spcBef>
                <a:spcPts val="1000"/>
              </a:spcBef>
              <a:spcAft>
                <a:spcPts val="1000"/>
              </a:spcAft>
              <a:buSzPts val="2200"/>
              <a:buFont typeface="Lato"/>
              <a:buChar char="-"/>
            </a:pPr>
            <a:r>
              <a:rPr lang="en-US" sz="2200" dirty="0"/>
              <a:t>Hosting ML models and applications</a:t>
            </a:r>
            <a:endParaRPr lang="en-US" sz="2200" dirty="0">
              <a:solidFill>
                <a:schemeClr val="dk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6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6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7" name="Google Shape;1377;g282e23cdac1_0_2"/>
          <p:cNvSpPr txBox="1">
            <a:spLocks noGrp="1"/>
          </p:cNvSpPr>
          <p:nvPr>
            <p:ph type="body" idx="1"/>
          </p:nvPr>
        </p:nvSpPr>
        <p:spPr>
          <a:xfrm>
            <a:off x="3488975" y="1421950"/>
            <a:ext cx="7693200" cy="531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492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Font typeface="Lato"/>
              <a:buChar char="•"/>
            </a:pPr>
            <a:r>
              <a:rPr lang="en-US" sz="1900" dirty="0"/>
              <a:t>Contact us</a:t>
            </a:r>
            <a:r>
              <a:rPr lang="en-US" sz="1900" dirty="0">
                <a:latin typeface="Lato"/>
                <a:ea typeface="Lato"/>
                <a:cs typeface="Lato"/>
                <a:sym typeface="Lato"/>
              </a:rPr>
              <a:t> throughout the entire data life cycle!</a:t>
            </a:r>
            <a:endParaRPr sz="1900" dirty="0">
              <a:latin typeface="Lato"/>
              <a:ea typeface="Lato"/>
              <a:cs typeface="Lato"/>
              <a:sym typeface="Lato"/>
            </a:endParaRPr>
          </a:p>
          <a:p>
            <a:pPr marL="4572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</a:pPr>
            <a:r>
              <a:rPr lang="en-US" sz="1900" u="sng" dirty="0">
                <a:solidFill>
                  <a:srgbClr val="134F5C"/>
                </a:solidFill>
                <a:latin typeface="Lato"/>
                <a:ea typeface="Lato"/>
                <a:cs typeface="Lato"/>
                <a:sym typeface="Lato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https://data-guidelines.scilifelab.se/</a:t>
            </a:r>
            <a:r>
              <a:rPr lang="en-US" sz="1900" dirty="0">
                <a:solidFill>
                  <a:srgbClr val="45818E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n-US" sz="1900" dirty="0">
                <a:latin typeface="Lato"/>
                <a:ea typeface="Lato"/>
                <a:cs typeface="Lato"/>
                <a:sym typeface="Lato"/>
              </a:rPr>
              <a:t>or </a:t>
            </a:r>
            <a:r>
              <a:rPr lang="en-US" sz="1900" u="sng" dirty="0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4"/>
              </a:rPr>
              <a:t>data-management@scilifelab.se</a:t>
            </a:r>
            <a:r>
              <a:rPr lang="en-US" sz="1900" dirty="0">
                <a:latin typeface="Lato"/>
                <a:ea typeface="Lato"/>
                <a:cs typeface="Lato"/>
                <a:sym typeface="Lato"/>
              </a:rPr>
              <a:t> </a:t>
            </a:r>
            <a:endParaRPr sz="1900" dirty="0"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SzPts val="1900"/>
              <a:buNone/>
            </a:pPr>
            <a:endParaRPr sz="1000" dirty="0"/>
          </a:p>
          <a:p>
            <a:pPr marL="457200" lvl="0" indent="-34925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SzPts val="1900"/>
              <a:buFont typeface="Lato"/>
              <a:buChar char="•"/>
            </a:pPr>
            <a:r>
              <a:rPr lang="en-US" sz="1900" dirty="0"/>
              <a:t>Monthly event (hybrid Uppsala, </a:t>
            </a:r>
            <a:r>
              <a:rPr lang="en-US" sz="1900" dirty="0" err="1"/>
              <a:t>Solna</a:t>
            </a:r>
            <a:r>
              <a:rPr lang="en-US" sz="1900" dirty="0"/>
              <a:t> &amp; Zoom):  </a:t>
            </a:r>
            <a:endParaRPr sz="1900" dirty="0"/>
          </a:p>
          <a:p>
            <a:pPr marL="4572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</a:pPr>
            <a:r>
              <a:rPr lang="en-US" sz="1900" dirty="0"/>
              <a:t>“</a:t>
            </a:r>
            <a:r>
              <a:rPr lang="en-US" sz="1900" b="1" dirty="0"/>
              <a:t>Meet a Data Steward and get Data Management support</a:t>
            </a:r>
            <a:r>
              <a:rPr lang="en-US" sz="1900" dirty="0"/>
              <a:t>”</a:t>
            </a:r>
            <a:endParaRPr sz="1900" dirty="0"/>
          </a:p>
          <a:p>
            <a:pPr marL="4572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</a:pPr>
            <a:endParaRPr sz="1000" dirty="0"/>
          </a:p>
          <a:p>
            <a:pPr marL="457200" lvl="0" indent="-33655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SzPts val="1700"/>
              <a:buChar char="•"/>
            </a:pPr>
            <a:r>
              <a:rPr lang="en-US" sz="1900" dirty="0"/>
              <a:t>Upcoming virtual event together with UU and UMU Libraries:</a:t>
            </a:r>
            <a:r>
              <a:rPr lang="en-US" sz="1700" dirty="0"/>
              <a:t> </a:t>
            </a:r>
            <a:endParaRPr sz="1700" dirty="0"/>
          </a:p>
          <a:p>
            <a:pPr marL="457200" lvl="0" indent="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SzPts val="1900"/>
              <a:buNone/>
            </a:pPr>
            <a:r>
              <a:rPr lang="en-US" sz="1900" b="1" dirty="0">
                <a:solidFill>
                  <a:schemeClr val="dk1"/>
                </a:solidFill>
              </a:rPr>
              <a:t>“Data Management Plans in </a:t>
            </a:r>
            <a:r>
              <a:rPr lang="en-US" sz="1900" b="1" dirty="0" err="1">
                <a:solidFill>
                  <a:schemeClr val="dk1"/>
                </a:solidFill>
              </a:rPr>
              <a:t>practise</a:t>
            </a:r>
            <a:r>
              <a:rPr lang="en-US" sz="1900" b="1" dirty="0">
                <a:solidFill>
                  <a:schemeClr val="dk1"/>
                </a:solidFill>
              </a:rPr>
              <a:t> – research funder perspectives and practical demos”</a:t>
            </a:r>
            <a:endParaRPr sz="1900" b="1" dirty="0">
              <a:solidFill>
                <a:schemeClr val="dk1"/>
              </a:solidFill>
            </a:endParaRPr>
          </a:p>
          <a:p>
            <a:pPr marL="4572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</a:pPr>
            <a:endParaRPr sz="700" b="1" dirty="0">
              <a:solidFill>
                <a:schemeClr val="dk1"/>
              </a:solidFill>
            </a:endParaRPr>
          </a:p>
          <a:p>
            <a:pPr marL="4572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</a:pPr>
            <a:r>
              <a:rPr lang="en-US" sz="1400" b="1" dirty="0">
                <a:solidFill>
                  <a:schemeClr val="dk1"/>
                </a:solidFill>
              </a:rPr>
              <a:t>When:</a:t>
            </a:r>
            <a:r>
              <a:rPr lang="en-US" sz="1400" dirty="0">
                <a:solidFill>
                  <a:schemeClr val="dk1"/>
                </a:solidFill>
              </a:rPr>
              <a:t> November 22, 2023 10-12</a:t>
            </a:r>
            <a:endParaRPr sz="1400" dirty="0">
              <a:solidFill>
                <a:schemeClr val="dk1"/>
              </a:solidFill>
            </a:endParaRPr>
          </a:p>
          <a:p>
            <a:pPr marL="4572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</a:pPr>
            <a:r>
              <a:rPr lang="en-US" sz="1400" b="1" dirty="0">
                <a:solidFill>
                  <a:schemeClr val="dk1"/>
                </a:solidFill>
              </a:rPr>
              <a:t>Who:</a:t>
            </a:r>
            <a:r>
              <a:rPr lang="en-US" sz="1400" dirty="0">
                <a:solidFill>
                  <a:schemeClr val="dk1"/>
                </a:solidFill>
              </a:rPr>
              <a:t> Open to researchers, staff and interested in all scientific disciplines</a:t>
            </a:r>
            <a:endParaRPr sz="1400" dirty="0">
              <a:solidFill>
                <a:schemeClr val="dk1"/>
              </a:solidFill>
            </a:endParaRPr>
          </a:p>
          <a:p>
            <a:pPr marL="4572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</a:pPr>
            <a:r>
              <a:rPr lang="en-US" sz="1400" b="1" dirty="0">
                <a:solidFill>
                  <a:schemeClr val="dk1"/>
                </a:solidFill>
              </a:rPr>
              <a:t>What:</a:t>
            </a:r>
            <a:r>
              <a:rPr lang="en-US" sz="1400" dirty="0">
                <a:solidFill>
                  <a:schemeClr val="dk1"/>
                </a:solidFill>
              </a:rPr>
              <a:t> Listen to the </a:t>
            </a:r>
            <a:r>
              <a:rPr lang="en-US" sz="1400" b="1" dirty="0">
                <a:solidFill>
                  <a:schemeClr val="dk1"/>
                </a:solidFill>
              </a:rPr>
              <a:t>Funders Perspective</a:t>
            </a:r>
            <a:r>
              <a:rPr lang="en-US" sz="1400" dirty="0">
                <a:solidFill>
                  <a:schemeClr val="dk1"/>
                </a:solidFill>
              </a:rPr>
              <a:t> (VR, </a:t>
            </a:r>
            <a:r>
              <a:rPr lang="en-US" sz="1400" dirty="0" err="1">
                <a:solidFill>
                  <a:schemeClr val="dk1"/>
                </a:solidFill>
              </a:rPr>
              <a:t>Riksbankens</a:t>
            </a:r>
            <a:r>
              <a:rPr lang="en-US" sz="1400" dirty="0">
                <a:solidFill>
                  <a:schemeClr val="dk1"/>
                </a:solidFill>
              </a:rPr>
              <a:t> </a:t>
            </a:r>
            <a:r>
              <a:rPr lang="en-US" sz="1400" dirty="0" err="1">
                <a:solidFill>
                  <a:schemeClr val="dk1"/>
                </a:solidFill>
              </a:rPr>
              <a:t>Jubileumsfond</a:t>
            </a:r>
            <a:r>
              <a:rPr lang="en-US" sz="1400" dirty="0">
                <a:solidFill>
                  <a:schemeClr val="dk1"/>
                </a:solidFill>
              </a:rPr>
              <a:t>, Forte and KAW) on Data Management Plans (DMPs) during the first hour and get a </a:t>
            </a:r>
            <a:r>
              <a:rPr lang="en-US" sz="1400" b="1" dirty="0">
                <a:solidFill>
                  <a:schemeClr val="dk1"/>
                </a:solidFill>
              </a:rPr>
              <a:t>demo of two DMP tools </a:t>
            </a:r>
            <a:r>
              <a:rPr lang="en-US" sz="1400" b="1" dirty="0" err="1">
                <a:solidFill>
                  <a:schemeClr val="dk1"/>
                </a:solidFill>
              </a:rPr>
              <a:t>DMPonline</a:t>
            </a:r>
            <a:r>
              <a:rPr lang="en-US" sz="1400" b="1" dirty="0">
                <a:solidFill>
                  <a:schemeClr val="dk1"/>
                </a:solidFill>
              </a:rPr>
              <a:t> and Data Stewardship Wizard (DSW)</a:t>
            </a:r>
            <a:r>
              <a:rPr lang="en-US" sz="1400" dirty="0">
                <a:solidFill>
                  <a:schemeClr val="dk1"/>
                </a:solidFill>
              </a:rPr>
              <a:t> during the 2nd hour</a:t>
            </a:r>
            <a:endParaRPr sz="1400" dirty="0">
              <a:solidFill>
                <a:schemeClr val="dk1"/>
              </a:solidFill>
            </a:endParaRPr>
          </a:p>
          <a:p>
            <a:pPr marL="4572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</a:pPr>
            <a:r>
              <a:rPr lang="en-US" sz="1400" b="1" dirty="0">
                <a:solidFill>
                  <a:schemeClr val="dk1"/>
                </a:solidFill>
              </a:rPr>
              <a:t>Where:</a:t>
            </a:r>
            <a:r>
              <a:rPr lang="en-US" sz="1400" dirty="0">
                <a:solidFill>
                  <a:schemeClr val="dk1"/>
                </a:solidFill>
              </a:rPr>
              <a:t> Online, Zoom</a:t>
            </a:r>
            <a:endParaRPr sz="1400" dirty="0">
              <a:solidFill>
                <a:schemeClr val="dk1"/>
              </a:solidFill>
            </a:endParaRPr>
          </a:p>
          <a:p>
            <a:pPr marL="4572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</a:pPr>
            <a:r>
              <a:rPr lang="en-US" sz="1400" b="1" dirty="0">
                <a:solidFill>
                  <a:schemeClr val="dk1"/>
                </a:solidFill>
              </a:rPr>
              <a:t>Deadline to sign up:</a:t>
            </a:r>
            <a:r>
              <a:rPr lang="en-US" sz="1400" dirty="0">
                <a:solidFill>
                  <a:schemeClr val="dk1"/>
                </a:solidFill>
              </a:rPr>
              <a:t> November 22, at 10.</a:t>
            </a:r>
            <a:endParaRPr sz="1400" dirty="0">
              <a:solidFill>
                <a:schemeClr val="dk1"/>
              </a:solidFill>
            </a:endParaRPr>
          </a:p>
          <a:p>
            <a:pPr marL="4572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</a:pPr>
            <a:r>
              <a:rPr lang="en-US" sz="1400" u="sng" dirty="0">
                <a:solidFill>
                  <a:schemeClr val="hlink"/>
                </a:solidFill>
                <a:hlinkClick r:id="rId5"/>
              </a:rPr>
              <a:t>https://www.scilifelab.se/event/data-management-plans-in-practise/</a:t>
            </a:r>
            <a:endParaRPr sz="2300"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  <a:buSzPts val="1900"/>
              <a:buNone/>
            </a:pPr>
            <a:endParaRPr sz="2300" dirty="0"/>
          </a:p>
        </p:txBody>
      </p:sp>
      <p:sp>
        <p:nvSpPr>
          <p:cNvPr id="1378" name="Google Shape;1378;g282e23cdac1_0_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7843800" cy="8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</a:pPr>
            <a:r>
              <a:rPr lang="en-US">
                <a:latin typeface="Lato"/>
                <a:ea typeface="Lato"/>
                <a:cs typeface="Lato"/>
                <a:sym typeface="Lato"/>
              </a:rPr>
              <a:t>Thank you!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379" name="Google Shape;1379;g282e23cdac1_0_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9449675" y="5637400"/>
            <a:ext cx="671875" cy="671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0" name="Google Shape;1380;g282e23cdac1_0_2"/>
          <p:cNvPicPr preferRelativeResize="0"/>
          <p:nvPr/>
        </p:nvPicPr>
        <p:blipFill rotWithShape="1">
          <a:blip r:embed="rId7">
            <a:alphaModFix/>
          </a:blip>
          <a:srcRect l="26644" r="47069"/>
          <a:stretch/>
        </p:blipFill>
        <p:spPr>
          <a:xfrm>
            <a:off x="0" y="-31175"/>
            <a:ext cx="3137176" cy="69449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Google Shape;480;g294cd25aee0_3_4"/>
          <p:cNvSpPr txBox="1">
            <a:spLocks noGrp="1"/>
          </p:cNvSpPr>
          <p:nvPr>
            <p:ph type="body" idx="1"/>
          </p:nvPr>
        </p:nvSpPr>
        <p:spPr>
          <a:xfrm>
            <a:off x="838200" y="1396525"/>
            <a:ext cx="7580700" cy="526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55600" algn="l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●"/>
            </a:pPr>
            <a:r>
              <a:rPr lang="en-US" sz="2000" b="1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Democracy and transparency</a:t>
            </a:r>
            <a:endParaRPr sz="2000" b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914400" lvl="1" indent="-355600" algn="l" rtl="0">
              <a:lnSpc>
                <a:spcPct val="105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○"/>
            </a:pPr>
            <a:r>
              <a:rPr lang="en-US"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Publicly funded research data should be accessible to all</a:t>
            </a:r>
            <a:endParaRPr sz="2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914400" lvl="1" indent="-355600" algn="l" rtl="0">
              <a:lnSpc>
                <a:spcPct val="105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○"/>
            </a:pPr>
            <a:r>
              <a:rPr lang="en-US"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Published results and conclusions should be possible to check by others</a:t>
            </a:r>
            <a:endParaRPr sz="2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lvl="0" indent="0" algn="l" rtl="0">
              <a:lnSpc>
                <a:spcPct val="105000"/>
              </a:lnSpc>
              <a:spcBef>
                <a:spcPts val="700"/>
              </a:spcBef>
              <a:spcAft>
                <a:spcPts val="700"/>
              </a:spcAft>
              <a:buSzPts val="1800"/>
              <a:buNone/>
            </a:pPr>
            <a:endParaRPr sz="2000"/>
          </a:p>
        </p:txBody>
      </p:sp>
      <p:sp>
        <p:nvSpPr>
          <p:cNvPr id="481" name="Google Shape;481;g294cd25aee0_3_4"/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9538200" cy="8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3600">
                <a:latin typeface="Lato"/>
                <a:ea typeface="Lato"/>
                <a:cs typeface="Lato"/>
                <a:sym typeface="Lato"/>
              </a:rPr>
              <a:t>Why does Open Science matter?</a:t>
            </a:r>
            <a:endParaRPr sz="36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482" name="Google Shape;482;g294cd25aee0_3_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162825" y="1644375"/>
            <a:ext cx="5927025" cy="4035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83" name="Google Shape;483;g294cd25aee0_3_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319525" y="6129438"/>
            <a:ext cx="2819400" cy="457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ciLifeLab PPT_light">
  <a:themeElements>
    <a:clrScheme name="Custom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A7C947"/>
      </a:accent1>
      <a:accent2>
        <a:srgbClr val="045C64"/>
      </a:accent2>
      <a:accent3>
        <a:srgbClr val="4C979F"/>
      </a:accent3>
      <a:accent4>
        <a:srgbClr val="491F53"/>
      </a:accent4>
      <a:accent5>
        <a:srgbClr val="E5E5E5"/>
      </a:accent5>
      <a:accent6>
        <a:srgbClr val="A6A6A6"/>
      </a:accent6>
      <a:hlink>
        <a:srgbClr val="045B63"/>
      </a:hlink>
      <a:folHlink>
        <a:srgbClr val="045C6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ciLifeLab PPT_light">
  <a:themeElements>
    <a:clrScheme name="Custom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A7C947"/>
      </a:accent1>
      <a:accent2>
        <a:srgbClr val="045C64"/>
      </a:accent2>
      <a:accent3>
        <a:srgbClr val="4C979F"/>
      </a:accent3>
      <a:accent4>
        <a:srgbClr val="491F53"/>
      </a:accent4>
      <a:accent5>
        <a:srgbClr val="E5E5E5"/>
      </a:accent5>
      <a:accent6>
        <a:srgbClr val="A6A6A6"/>
      </a:accent6>
      <a:hlink>
        <a:srgbClr val="045B63"/>
      </a:hlink>
      <a:folHlink>
        <a:srgbClr val="045C6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</TotalTime>
  <Words>5645</Words>
  <Application>Microsoft Office PowerPoint</Application>
  <PresentationFormat>Widescreen</PresentationFormat>
  <Paragraphs>867</Paragraphs>
  <Slides>84</Slides>
  <Notes>84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84</vt:i4>
      </vt:variant>
    </vt:vector>
  </HeadingPairs>
  <TitlesOfParts>
    <vt:vector size="95" baseType="lpstr">
      <vt:lpstr>Comic Sans MS</vt:lpstr>
      <vt:lpstr>Lato</vt:lpstr>
      <vt:lpstr>Arial</vt:lpstr>
      <vt:lpstr>Calibri</vt:lpstr>
      <vt:lpstr>Times</vt:lpstr>
      <vt:lpstr>Helvetica Neue</vt:lpstr>
      <vt:lpstr>Corbel</vt:lpstr>
      <vt:lpstr>Roboto</vt:lpstr>
      <vt:lpstr>Roboto Mono</vt:lpstr>
      <vt:lpstr>SciLifeLab PPT_light</vt:lpstr>
      <vt:lpstr>SciLifeLab PPT_light</vt:lpstr>
      <vt:lpstr>Data Management at SciLifeLab  Swedish Bioinformatics Workshop  2023-11-07</vt:lpstr>
      <vt:lpstr>What is SciLifeLab Data Management?</vt:lpstr>
      <vt:lpstr>What is SciLifeLab Data Management?</vt:lpstr>
      <vt:lpstr>RDM Guidelines Knowledge hub for management of life science research data in Sweden</vt:lpstr>
      <vt:lpstr>RDM Guidelines Knowledge hub for management of life science research data in Sweden</vt:lpstr>
      <vt:lpstr>RDM Guidelines Knowledge hub for management of life science research data in Sweden</vt:lpstr>
      <vt:lpstr>Outline of the Workshop</vt:lpstr>
      <vt:lpstr>Open Science</vt:lpstr>
      <vt:lpstr>Why does Open Science matter?</vt:lpstr>
      <vt:lpstr>Why does Open Science matter?</vt:lpstr>
      <vt:lpstr>Why does Open Science matter?</vt:lpstr>
      <vt:lpstr>Why does Open Science matter?</vt:lpstr>
      <vt:lpstr>Why does Open Science matter?</vt:lpstr>
      <vt:lpstr>FAIR principles To be useful for others, data should be FAIR</vt:lpstr>
      <vt:lpstr>FAIR principles To be useful for others, data should be FAIR</vt:lpstr>
      <vt:lpstr>FAIR principles To be useful for others, data should be FAIR</vt:lpstr>
      <vt:lpstr>FAIR principles To be useful for others, data should be FAIR</vt:lpstr>
      <vt:lpstr>FAIR principles To be useful for others, data should be FAIR</vt:lpstr>
      <vt:lpstr>FAIR principles To be useful for others, data should be FAIR</vt:lpstr>
      <vt:lpstr>Data Management Plan (DMP) What is a DMP and why should I write one?</vt:lpstr>
      <vt:lpstr>What is a DMP? A document addressing requirements and practices for the project’s data</vt:lpstr>
      <vt:lpstr>What is a DMP? A document addressing requirements and practices for the project’s data</vt:lpstr>
      <vt:lpstr>When to write a DMP? A DMP is a living document that will develop throughout the project</vt:lpstr>
      <vt:lpstr>When to write a DMP? A DMP is a living document that will develop throughout the project</vt:lpstr>
      <vt:lpstr>When to write a DMP? A DMP is a living document that will develop throughout the project</vt:lpstr>
      <vt:lpstr>Why write a DMP? Think of the DMP as a checklist</vt:lpstr>
      <vt:lpstr>PowerPoint Presentation</vt:lpstr>
      <vt:lpstr>Why write a DMP? Think of the DMP as a checklist</vt:lpstr>
      <vt:lpstr>Why write a DMP? Think of the DMP as a checklist</vt:lpstr>
      <vt:lpstr>Why write a DMP? Think of the DMP as a checklist</vt:lpstr>
      <vt:lpstr>The main parts of a DMP Important chapters to help your future self </vt:lpstr>
      <vt:lpstr>The main parts of a DMP Important chapters to help your future self </vt:lpstr>
      <vt:lpstr>The main parts of a DMP Important chapters to help your future self </vt:lpstr>
      <vt:lpstr>The main parts of a DMP Important chapters to help your future self </vt:lpstr>
      <vt:lpstr>The main parts of a DMP Important chapters to help your future self </vt:lpstr>
      <vt:lpstr>The main parts of a DMP Important chapters to help your future self </vt:lpstr>
      <vt:lpstr>Data Stewardship Wizard (DSW) Tool for creating Data Management Plans (DMPs)</vt:lpstr>
      <vt:lpstr>PowerPoint Presentation</vt:lpstr>
      <vt:lpstr>Organization - collecting and process phases Why do we need to keep good quality records?</vt:lpstr>
      <vt:lpstr>Metadata Used throughout the research data life cycle</vt:lpstr>
      <vt:lpstr>Metadata Used throughout the research data life cycle</vt:lpstr>
      <vt:lpstr>Metadata Used throughout the research data life cycle</vt:lpstr>
      <vt:lpstr>Metadata Used throughout the research data life cycle</vt:lpstr>
      <vt:lpstr>Metadata Used throughout the research data life cycle</vt:lpstr>
      <vt:lpstr>Metadata Used throughout the research data life cycle</vt:lpstr>
      <vt:lpstr>Metadata It makes life so much easier!</vt:lpstr>
      <vt:lpstr>Reproducibility crisis</vt:lpstr>
      <vt:lpstr>How to organize your data Keep a structured directory environment</vt:lpstr>
      <vt:lpstr>How to organize your data Name your files wisely</vt:lpstr>
      <vt:lpstr>How to organize your data Keep a structured directory environment</vt:lpstr>
      <vt:lpstr>How to organize your data Use README files</vt:lpstr>
      <vt:lpstr>How to organize your data Don’t forget to backup</vt:lpstr>
      <vt:lpstr>How to organize your data Don’t forget to backup</vt:lpstr>
      <vt:lpstr>How to organize your data Don’t forget to backup</vt:lpstr>
      <vt:lpstr>How to organize your data Don’t forget to backup</vt:lpstr>
      <vt:lpstr>Versioning of data and code Make changes to files and sleep well at night</vt:lpstr>
      <vt:lpstr>Versioning of data and code Make changes to files and sleep well at night</vt:lpstr>
      <vt:lpstr>Versioning of data and code Make changes to files and sleep well at night</vt:lpstr>
      <vt:lpstr>Versioning of data and code Make changes to files and sleep well at night</vt:lpstr>
      <vt:lpstr>Version Control Systems (VCS) A systematic and organized approach to preserve the history of changes</vt:lpstr>
      <vt:lpstr>Version Control Systems (VCS) A systematic and organized approach to preserve the history of changes</vt:lpstr>
      <vt:lpstr>Version Control Systems (VCS) A systematic and organized approach to preserve the history of changes</vt:lpstr>
      <vt:lpstr>Version Control Systems (VCS) A systematic and organized approach to preserve the history of changes</vt:lpstr>
      <vt:lpstr>Version Control Systems (VCS) A systematic and organized approach to preserve the history of changes</vt:lpstr>
      <vt:lpstr>Version Control Systems (VCS) A systematic and organized approach to preserve the history of changes</vt:lpstr>
      <vt:lpstr>Git and GitHub Simplifying code management and collaboration</vt:lpstr>
      <vt:lpstr>Git and GitHub Simplifying code management and collaboration</vt:lpstr>
      <vt:lpstr>Git and GitHub Simplifying code management and collaboration</vt:lpstr>
      <vt:lpstr>Git and GitHub Simplifying code management and collaboration</vt:lpstr>
      <vt:lpstr>PowerPoint Presentation</vt:lpstr>
      <vt:lpstr>Workflow management systems A way to streamline your bioinformatics data analysis  </vt:lpstr>
      <vt:lpstr>Workflow management systems A way to streamline your bioinformatics data analysis  </vt:lpstr>
      <vt:lpstr>Workflow management systems A way to streamline your bioinformatics data analysis  </vt:lpstr>
      <vt:lpstr>Workflow management systems A way to streamline your bioinformatics data analysis  </vt:lpstr>
      <vt:lpstr>Workflow management systems A way to streamline your bioinformatics data analysis  </vt:lpstr>
      <vt:lpstr>Workflow management systems A way to streamline your bioinformatics data analysis  </vt:lpstr>
      <vt:lpstr>Workflow management systems A way to streamline your bioinformatics data analysis  </vt:lpstr>
      <vt:lpstr>Workflow management systems A way to streamline your bioinformatics data analysis  </vt:lpstr>
      <vt:lpstr>Publishing data - share and reuse phase</vt:lpstr>
      <vt:lpstr>Selecting a data repository</vt:lpstr>
      <vt:lpstr>How do you find a domain specific repository?</vt:lpstr>
      <vt:lpstr>SciLifeLab Data Repository Supporting data publishing: figshare.scilifelab.se</vt:lpstr>
      <vt:lpstr>PowerPoint Presentation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Data Management at SciLifeLab  Swedish Bioinformatics Workshop  2023-11-07</dc:title>
  <dc:creator>Erik Hedman</dc:creator>
  <cp:lastModifiedBy>Erik Hedman</cp:lastModifiedBy>
  <cp:revision>6</cp:revision>
  <dcterms:modified xsi:type="dcterms:W3CDTF">2023-11-09T15:15:59Z</dcterms:modified>
</cp:coreProperties>
</file>