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notesMasterIdLst>
    <p:notesMasterId r:id="rId11"/>
  </p:notesMasterIdLst>
  <p:sldIdLst>
    <p:sldId id="260" r:id="rId2"/>
    <p:sldId id="261" r:id="rId3"/>
    <p:sldId id="262" r:id="rId4"/>
    <p:sldId id="265" r:id="rId5"/>
    <p:sldId id="268" r:id="rId6"/>
    <p:sldId id="269" r:id="rId7"/>
    <p:sldId id="264" r:id="rId8"/>
    <p:sldId id="263" r:id="rId9"/>
    <p:sldId id="270" r:id="rId10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BD40"/>
    <a:srgbClr val="4E8CE4"/>
    <a:srgbClr val="185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6"/>
    <p:restoredTop sz="86398"/>
  </p:normalViewPr>
  <p:slideViewPr>
    <p:cSldViewPr snapToGrid="0" snapToObjects="1">
      <p:cViewPr varScale="1">
        <p:scale>
          <a:sx n="183" d="100"/>
          <a:sy n="183" d="100"/>
        </p:scale>
        <p:origin x="252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3993C-F3BD-2D48-9B04-32650DDA4049}" type="datetimeFigureOut">
              <a:rPr lang="en-GB" smtClean="0"/>
              <a:t>14/09/2023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5D950-60F3-1641-BD8E-66E54A70DD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554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Niclas Jareborg: </a:t>
            </a:r>
            <a:r>
              <a:rPr lang="en-GB" dirty="0"/>
              <a:t>”Why call the course Reproducible Research, when it could just as well be called Research?”</a:t>
            </a: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B5D950-60F3-1641-BD8E-66E54A70DD3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685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B5D950-60F3-1641-BD8E-66E54A70DD3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33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B35A3F-D024-6843-86B5-9382213CC1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39"/>
          <a:stretch/>
        </p:blipFill>
        <p:spPr>
          <a:xfrm>
            <a:off x="310993" y="208375"/>
            <a:ext cx="1147379" cy="440371"/>
          </a:xfrm>
          <a:prstGeom prst="rect">
            <a:avLst/>
          </a:prstGeom>
        </p:spPr>
      </p:pic>
      <p:cxnSp>
        <p:nvCxnSpPr>
          <p:cNvPr id="10" name="Rak 10">
            <a:extLst>
              <a:ext uri="{FF2B5EF4-FFF2-40B4-BE49-F238E27FC236}">
                <a16:creationId xmlns:a16="http://schemas.microsoft.com/office/drawing/2014/main" id="{6DC177F5-104E-2E4D-8FE2-CB02F0D9D6F1}"/>
              </a:ext>
            </a:extLst>
          </p:cNvPr>
          <p:cNvCxnSpPr>
            <a:cxnSpLocks/>
          </p:cNvCxnSpPr>
          <p:nvPr userDrawn="1"/>
        </p:nvCxnSpPr>
        <p:spPr>
          <a:xfrm>
            <a:off x="310993" y="661364"/>
            <a:ext cx="8578475" cy="0"/>
          </a:xfrm>
          <a:prstGeom prst="line">
            <a:avLst/>
          </a:prstGeom>
          <a:ln w="127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Bildobjekt 11">
            <a:extLst>
              <a:ext uri="{FF2B5EF4-FFF2-40B4-BE49-F238E27FC236}">
                <a16:creationId xmlns:a16="http://schemas.microsoft.com/office/drawing/2014/main" id="{B9D6F393-53E0-6C45-AD7B-63F3E2EE32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994572" y="208375"/>
            <a:ext cx="1894896" cy="411730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D869DD8-9676-D54D-B6EB-FB7F32F081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782" y="4000804"/>
            <a:ext cx="7920037" cy="52684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5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presenter name</a:t>
            </a:r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F4D0C8FF-9023-C64E-A4C5-4EA72BFCB4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4251" y="4538608"/>
            <a:ext cx="7920037" cy="41130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presenter e-mail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EEDC0F9-1D64-2140-AB44-FF53A28825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250" y="2031812"/>
            <a:ext cx="7920037" cy="1957193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presentation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text 2"/>
          <p:cNvSpPr>
            <a:spLocks noGrp="1"/>
          </p:cNvSpPr>
          <p:nvPr>
            <p:ph idx="1" hasCustomPrompt="1"/>
          </p:nvPr>
        </p:nvSpPr>
        <p:spPr>
          <a:xfrm>
            <a:off x="334919" y="1074065"/>
            <a:ext cx="8474161" cy="4989836"/>
          </a:xfrm>
          <a:prstGeom prst="rect">
            <a:avLst/>
          </a:prstGeom>
        </p:spPr>
        <p:txBody>
          <a:bodyPr vert="horz" lIns="90000" tIns="0" rIns="0" bIns="0" rtlCol="0">
            <a:normAutofit/>
          </a:bodyPr>
          <a:lstStyle>
            <a:lvl1pPr>
              <a:buClr>
                <a:schemeClr val="tx1">
                  <a:lumMod val="75000"/>
                  <a:lumOff val="25000"/>
                </a:schemeClr>
              </a:buCl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742950" indent="-285750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edit</a:t>
            </a:r>
            <a:r>
              <a:rPr lang="sv-SE" dirty="0"/>
              <a:t> the text</a:t>
            </a:r>
          </a:p>
          <a:p>
            <a:pPr lvl="1"/>
            <a:r>
              <a:rPr lang="sv-SE" dirty="0" err="1"/>
              <a:t>Level</a:t>
            </a:r>
            <a:r>
              <a:rPr lang="sv-SE" dirty="0"/>
              <a:t> 2</a:t>
            </a:r>
          </a:p>
          <a:p>
            <a:pPr lvl="2"/>
            <a:r>
              <a:rPr lang="sv-SE" dirty="0" err="1"/>
              <a:t>Level</a:t>
            </a:r>
            <a:r>
              <a:rPr lang="sv-SE" dirty="0"/>
              <a:t> 3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34919" y="213085"/>
            <a:ext cx="8486273" cy="459019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>
              <a:defRPr sz="2500" b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the title</a:t>
            </a:r>
          </a:p>
        </p:txBody>
      </p:sp>
      <p:pic>
        <p:nvPicPr>
          <p:cNvPr id="4" name="Bildobjekt 11">
            <a:extLst>
              <a:ext uri="{FF2B5EF4-FFF2-40B4-BE49-F238E27FC236}">
                <a16:creationId xmlns:a16="http://schemas.microsoft.com/office/drawing/2014/main" id="{79D2D19B-1C30-DD43-B976-DD9D8B0210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90553" y="6400592"/>
            <a:ext cx="1591247" cy="3457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A0F7AE-A4F1-F14B-882C-5463730A2980}"/>
              </a:ext>
            </a:extLst>
          </p:cNvPr>
          <p:cNvPicPr>
            <a:picLocks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" b="29743"/>
          <a:stretch/>
        </p:blipFill>
        <p:spPr>
          <a:xfrm>
            <a:off x="220618" y="6328966"/>
            <a:ext cx="904274" cy="345752"/>
          </a:xfrm>
          <a:prstGeom prst="rect">
            <a:avLst/>
          </a:prstGeom>
        </p:spPr>
      </p:pic>
      <p:cxnSp>
        <p:nvCxnSpPr>
          <p:cNvPr id="7" name="Rak 10">
            <a:extLst>
              <a:ext uri="{FF2B5EF4-FFF2-40B4-BE49-F238E27FC236}">
                <a16:creationId xmlns:a16="http://schemas.microsoft.com/office/drawing/2014/main" id="{77DC0BE6-3418-9148-BFC5-4A89B8260483}"/>
              </a:ext>
            </a:extLst>
          </p:cNvPr>
          <p:cNvCxnSpPr>
            <a:cxnSpLocks/>
          </p:cNvCxnSpPr>
          <p:nvPr userDrawn="1"/>
        </p:nvCxnSpPr>
        <p:spPr>
          <a:xfrm flipV="1">
            <a:off x="334919" y="662131"/>
            <a:ext cx="8474162" cy="794"/>
          </a:xfrm>
          <a:prstGeom prst="line">
            <a:avLst/>
          </a:prstGeom>
          <a:ln w="127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53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i="0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F7C77F-05B1-B74A-B304-CCF05DE0C4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Erik Fasterius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F5F38D-8328-1B49-B640-502BDC2D24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err="1"/>
              <a:t>erik.fasterius@nbis.se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137A04-060F-F44D-B206-04713F116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Tools for</a:t>
            </a:r>
            <a:br>
              <a:rPr lang="en-GB" dirty="0"/>
            </a:br>
            <a:r>
              <a:rPr lang="en-GB" dirty="0"/>
              <a:t>Reproducible Research</a:t>
            </a:r>
          </a:p>
        </p:txBody>
      </p:sp>
    </p:spTree>
    <p:extLst>
      <p:ext uri="{BB962C8B-B14F-4D97-AF65-F5344CB8AC3E}">
        <p14:creationId xmlns:p14="http://schemas.microsoft.com/office/powerpoint/2010/main" val="1234681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DB4AAF-FE7A-BD4B-8235-E1ED33991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reproducible research?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F2A991-6DCC-71F9-A03B-1753BD2C2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903" y="1044731"/>
            <a:ext cx="5912189" cy="21901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10C9A7-D512-C6AA-8AD5-73EE150808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348820" y="3681226"/>
            <a:ext cx="4446357" cy="263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58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5C46A7-6C34-99C9-A85E-F08C1A9E6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919" y="2268549"/>
            <a:ext cx="8474161" cy="3795351"/>
          </a:xfrm>
        </p:spPr>
        <p:txBody>
          <a:bodyPr>
            <a:normAutofit/>
          </a:bodyPr>
          <a:lstStyle/>
          <a:p>
            <a:r>
              <a:rPr lang="en-GB" dirty="0"/>
              <a:t>Keeps a complete history of the changes you make to your files</a:t>
            </a:r>
          </a:p>
          <a:p>
            <a:endParaRPr lang="en-GB" dirty="0"/>
          </a:p>
          <a:p>
            <a:r>
              <a:rPr lang="en-GB" dirty="0"/>
              <a:t>Each point in the history can be re-visited and compared</a:t>
            </a:r>
          </a:p>
          <a:p>
            <a:endParaRPr lang="en-GB" dirty="0"/>
          </a:p>
          <a:p>
            <a:r>
              <a:rPr lang="en-GB" dirty="0"/>
              <a:t>Easily fix mistakes by reverting files to previous versions</a:t>
            </a:r>
          </a:p>
          <a:p>
            <a:endParaRPr lang="en-GB" dirty="0"/>
          </a:p>
          <a:p>
            <a:r>
              <a:rPr lang="en-GB" dirty="0"/>
              <a:t>Git tracks who contributed what to your code</a:t>
            </a:r>
          </a:p>
          <a:p>
            <a:endParaRPr lang="en-GB" dirty="0"/>
          </a:p>
          <a:p>
            <a:r>
              <a:rPr lang="en-GB" dirty="0"/>
              <a:t>Kind of like Dropbox/Box/iCloud, but you decide when each version is saved (plus a lot of more advanced features)</a:t>
            </a:r>
          </a:p>
          <a:p>
            <a:endParaRPr lang="en-GB" dirty="0"/>
          </a:p>
          <a:p>
            <a:endParaRPr lang="en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94D4FE-E038-813B-DF40-F3BF5F9FD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E" dirty="0"/>
              <a:t>Version control your code with Git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E2A15A-EC0D-BEDD-A82D-C8527B50C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758" y="1065217"/>
            <a:ext cx="1940482" cy="81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82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A3F4F5-9067-BF6C-C8BC-1219D2613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E" dirty="0"/>
              <a:t>Create analytical notebooks with Quarto &amp; Jupyter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75DD29-73C8-255C-1DCF-B077BCF0F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161" y="1953130"/>
            <a:ext cx="4159839" cy="38194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ACB03A-AACF-3F1D-4536-0F1578692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0444" y="1953130"/>
            <a:ext cx="2977142" cy="38194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01B227-C652-8DAB-11B1-1C0AA09E3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7079" y="959567"/>
            <a:ext cx="1654907" cy="398212"/>
          </a:xfrm>
          <a:prstGeom prst="rect">
            <a:avLst/>
          </a:prstGeom>
        </p:spPr>
      </p:pic>
      <p:pic>
        <p:nvPicPr>
          <p:cNvPr id="2050" name="Picture 2" descr="Jupyter, logo Icon in Vector Logo">
            <a:extLst>
              <a:ext uri="{FF2B5EF4-FFF2-40B4-BE49-F238E27FC236}">
                <a16:creationId xmlns:a16="http://schemas.microsoft.com/office/drawing/2014/main" id="{3048707B-AB61-117E-5755-445C135DD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016" y="679175"/>
            <a:ext cx="1917991" cy="958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89E8E7A-CCEC-0B1D-4717-9176CB5223C9}"/>
              </a:ext>
            </a:extLst>
          </p:cNvPr>
          <p:cNvSpPr/>
          <p:nvPr/>
        </p:nvSpPr>
        <p:spPr>
          <a:xfrm>
            <a:off x="4307142" y="1026082"/>
            <a:ext cx="88803" cy="55976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2963267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C363C2-2319-608C-2E2A-66D8E4975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E" dirty="0"/>
              <a:t>Build reproducible workflows with Nextflow &amp; Snakemake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721613-429C-5C0B-FCB3-A15A39E9E6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63" t="22672" r="13179" b="15490"/>
          <a:stretch/>
        </p:blipFill>
        <p:spPr>
          <a:xfrm>
            <a:off x="1042748" y="2212708"/>
            <a:ext cx="7058504" cy="3462156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AE59BABA-3E68-A1A3-F287-3AA2EA6A9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165" y="919951"/>
            <a:ext cx="2191768" cy="43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nakemake Dark Logo transparent PNG - StickPNG">
            <a:extLst>
              <a:ext uri="{FF2B5EF4-FFF2-40B4-BE49-F238E27FC236}">
                <a16:creationId xmlns:a16="http://schemas.microsoft.com/office/drawing/2014/main" id="{585CEBD6-8553-834B-6CDF-92948DCE0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066" y="910615"/>
            <a:ext cx="2191769" cy="53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2CF747F-EA93-5417-85AD-9E09622F6868}"/>
              </a:ext>
            </a:extLst>
          </p:cNvPr>
          <p:cNvSpPr/>
          <p:nvPr/>
        </p:nvSpPr>
        <p:spPr>
          <a:xfrm>
            <a:off x="886479" y="2121967"/>
            <a:ext cx="2052165" cy="2443053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E4EF9A-28FF-7B7A-A771-9AA5A81CE19F}"/>
              </a:ext>
            </a:extLst>
          </p:cNvPr>
          <p:cNvSpPr/>
          <p:nvPr/>
        </p:nvSpPr>
        <p:spPr>
          <a:xfrm>
            <a:off x="920220" y="2895597"/>
            <a:ext cx="468834" cy="2443053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405084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F520E-FED2-0C7D-BE6E-EC20BA43B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E" dirty="0"/>
              <a:t>Control your environment with Conda &amp; Containers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4604993-5340-01CA-6202-1237A9071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733" y="1043350"/>
            <a:ext cx="1682217" cy="34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99DE8B56-7F2D-E004-2702-920610FA2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891" y="1017502"/>
            <a:ext cx="1682217" cy="40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ome | Apptainer">
            <a:extLst>
              <a:ext uri="{FF2B5EF4-FFF2-40B4-BE49-F238E27FC236}">
                <a16:creationId xmlns:a16="http://schemas.microsoft.com/office/drawing/2014/main" id="{5D394A66-1456-51B2-BC83-405BC263A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84" y="878354"/>
            <a:ext cx="2215761" cy="67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89FDBA7-F019-A932-F3F4-5E8C04713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919" y="1788406"/>
            <a:ext cx="8474161" cy="4275494"/>
          </a:xfrm>
        </p:spPr>
        <p:txBody>
          <a:bodyPr/>
          <a:lstStyle/>
          <a:p>
            <a:r>
              <a:rPr lang="en-GB" dirty="0"/>
              <a:t>Package: any type of program</a:t>
            </a:r>
          </a:p>
          <a:p>
            <a:endParaRPr lang="en-GB" dirty="0"/>
          </a:p>
          <a:p>
            <a:r>
              <a:rPr lang="en-GB" dirty="0"/>
              <a:t>Dependency: other software required by a package</a:t>
            </a:r>
          </a:p>
          <a:p>
            <a:endParaRPr lang="en-GB" dirty="0"/>
          </a:p>
          <a:p>
            <a:r>
              <a:rPr lang="en-GB" dirty="0"/>
              <a:t>Environment: a distinct collection of packages</a:t>
            </a:r>
          </a:p>
          <a:p>
            <a:endParaRPr lang="en-GB" dirty="0"/>
          </a:p>
          <a:p>
            <a:r>
              <a:rPr lang="en-GB" dirty="0"/>
              <a:t>Container: all elements needed to run a specific piece of software/analysis, including </a:t>
            </a:r>
            <a:r>
              <a:rPr lang="en-GB" i="1" dirty="0"/>
              <a:t>both</a:t>
            </a:r>
            <a:r>
              <a:rPr lang="en-GB" dirty="0"/>
              <a:t> environment </a:t>
            </a:r>
            <a:r>
              <a:rPr lang="en-GB" i="1" dirty="0"/>
              <a:t>and</a:t>
            </a:r>
            <a:r>
              <a:rPr lang="en-GB" dirty="0"/>
              <a:t> OS</a:t>
            </a:r>
          </a:p>
        </p:txBody>
      </p:sp>
    </p:spTree>
    <p:extLst>
      <p:ext uri="{BB962C8B-B14F-4D97-AF65-F5344CB8AC3E}">
        <p14:creationId xmlns:p14="http://schemas.microsoft.com/office/powerpoint/2010/main" val="388173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C936E5-A5C7-A0A7-D7F2-8CCFA7E7C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E" dirty="0"/>
              <a:t>What is reproducible research?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784247-E216-0B08-EF6A-3F910AF914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85801" y="1122729"/>
            <a:ext cx="7772398" cy="4612542"/>
          </a:xfrm>
          <a:prstGeom prst="rect">
            <a:avLst/>
          </a:prstGeom>
        </p:spPr>
      </p:pic>
      <p:pic>
        <p:nvPicPr>
          <p:cNvPr id="6" name="Picture 6" descr="Home | Apptainer">
            <a:extLst>
              <a:ext uri="{FF2B5EF4-FFF2-40B4-BE49-F238E27FC236}">
                <a16:creationId xmlns:a16="http://schemas.microsoft.com/office/drawing/2014/main" id="{08743F66-C7BB-0D8C-C0DE-8980B6150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132" y="5102492"/>
            <a:ext cx="1527470" cy="467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Snakemake Dark Logo transparent PNG - StickPNG">
            <a:extLst>
              <a:ext uri="{FF2B5EF4-FFF2-40B4-BE49-F238E27FC236}">
                <a16:creationId xmlns:a16="http://schemas.microsoft.com/office/drawing/2014/main" id="{C9FD2AD2-B299-8F69-3F65-F0E1D2229F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384" y="1287838"/>
            <a:ext cx="1312269" cy="32305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A02234A-3C44-5FB6-88CF-84BBB1750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730" y="1308637"/>
            <a:ext cx="1368113" cy="27433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039716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2CD166-4A58-02AE-CDE4-E7D96D51E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Before the project</a:t>
            </a:r>
          </a:p>
          <a:p>
            <a:pPr lvl="1"/>
            <a:r>
              <a:rPr lang="en-GB" sz="1600" dirty="0"/>
              <a:t>Improved structure and organization</a:t>
            </a:r>
          </a:p>
          <a:p>
            <a:pPr lvl="1"/>
            <a:r>
              <a:rPr lang="en-GB" sz="1600" dirty="0"/>
              <a:t>Forced to think about scope and limitations</a:t>
            </a:r>
          </a:p>
          <a:p>
            <a:endParaRPr lang="en-GB" b="1" dirty="0"/>
          </a:p>
          <a:p>
            <a:r>
              <a:rPr lang="en-GB" b="1" dirty="0"/>
              <a:t>During the project</a:t>
            </a:r>
          </a:p>
          <a:p>
            <a:pPr lvl="1"/>
            <a:r>
              <a:rPr lang="en-GB" sz="1600" dirty="0"/>
              <a:t>Easier to re-run analyses and generate results after updating data, tools, parameters, </a:t>
            </a:r>
            <a:r>
              <a:rPr lang="en-GB" sz="1600" i="1" dirty="0"/>
              <a:t>etc.</a:t>
            </a:r>
            <a:endParaRPr lang="en-GB" sz="1600" dirty="0"/>
          </a:p>
          <a:p>
            <a:pPr lvl="1"/>
            <a:r>
              <a:rPr lang="en-GB" sz="1600" dirty="0"/>
              <a:t>Closer interaction between collaborators</a:t>
            </a:r>
          </a:p>
          <a:p>
            <a:pPr lvl="1"/>
            <a:r>
              <a:rPr lang="en-GB" sz="1600" dirty="0"/>
              <a:t>Much of the manuscript “writes itself”</a:t>
            </a:r>
          </a:p>
          <a:p>
            <a:endParaRPr lang="en-GB" b="1" dirty="0"/>
          </a:p>
          <a:p>
            <a:r>
              <a:rPr lang="en-GB" b="1" dirty="0"/>
              <a:t>After the project</a:t>
            </a:r>
          </a:p>
          <a:p>
            <a:pPr lvl="1"/>
            <a:r>
              <a:rPr lang="en-GB" sz="1600" dirty="0"/>
              <a:t>Faster resumption of research by others (or, more likely, your future self), thereby increasing the impact of your work</a:t>
            </a:r>
          </a:p>
          <a:p>
            <a:pPr lvl="1"/>
            <a:r>
              <a:rPr lang="en-GB" sz="1600" dirty="0"/>
              <a:t>Increased visibility in the scientific community</a:t>
            </a:r>
          </a:p>
          <a:p>
            <a:endParaRPr lang="en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7D0759-170B-7DD8-AFE8-A240D92DD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"What's in it for me?"</a:t>
            </a:r>
          </a:p>
        </p:txBody>
      </p:sp>
    </p:spTree>
    <p:extLst>
      <p:ext uri="{BB962C8B-B14F-4D97-AF65-F5344CB8AC3E}">
        <p14:creationId xmlns:p14="http://schemas.microsoft.com/office/powerpoint/2010/main" val="321412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137A04-060F-F44D-B206-04713F116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81" y="2450403"/>
            <a:ext cx="7920037" cy="1957193"/>
          </a:xfrm>
        </p:spPr>
        <p:txBody>
          <a:bodyPr/>
          <a:lstStyle/>
          <a:p>
            <a:r>
              <a:rPr lang="en-GB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608244296"/>
      </p:ext>
    </p:extLst>
  </p:cSld>
  <p:clrMapOvr>
    <a:masterClrMapping/>
  </p:clrMapOvr>
</p:sld>
</file>

<file path=ppt/theme/theme1.xml><?xml version="1.0" encoding="utf-8"?>
<a:theme xmlns:a="http://schemas.openxmlformats.org/drawingml/2006/main" name="NBIS template (EF)">
  <a:themeElements>
    <a:clrScheme name="SciLifeLab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98C000"/>
      </a:accent1>
      <a:accent2>
        <a:srgbClr val="009AC5"/>
      </a:accent2>
      <a:accent3>
        <a:srgbClr val="EE790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>
          <a:solidFill>
            <a:schemeClr val="tx1">
              <a:lumMod val="85000"/>
              <a:lumOff val="15000"/>
            </a:schemeClr>
          </a:solidFill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BIS_theme_Sebastian" id="{9A9A9AF8-8633-9E44-A91E-415220D32B1F}" vid="{CAD7427A-76DD-4541-AD20-D805A89EBA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NBIS_theme_Sebastian</Template>
  <TotalTime>1606</TotalTime>
  <Words>267</Words>
  <Application>Microsoft Macintosh PowerPoint</Application>
  <PresentationFormat>On-screen Show (4:3)</PresentationFormat>
  <Paragraphs>42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Century Gothic</vt:lpstr>
      <vt:lpstr>NBIS template (EF)</vt:lpstr>
      <vt:lpstr>Tools for Reproducible Research</vt:lpstr>
      <vt:lpstr>What is reproducible research?</vt:lpstr>
      <vt:lpstr>Version control your code with Git</vt:lpstr>
      <vt:lpstr>Create analytical notebooks with Quarto &amp; Jupyter</vt:lpstr>
      <vt:lpstr>Build reproducible workflows with Nextflow &amp; Snakemake</vt:lpstr>
      <vt:lpstr>Control your environment with Conda &amp; Containers</vt:lpstr>
      <vt:lpstr>What is reproducible research?</vt:lpstr>
      <vt:lpstr>"What's in it for me?"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Erik Fasterius</cp:lastModifiedBy>
  <cp:revision>44</cp:revision>
  <dcterms:created xsi:type="dcterms:W3CDTF">2019-02-18T13:49:32Z</dcterms:created>
  <dcterms:modified xsi:type="dcterms:W3CDTF">2023-09-14T11:21:39Z</dcterms:modified>
</cp:coreProperties>
</file>