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18.xml" ContentType="application/vnd.openxmlformats-officedocument.presentationml.slideLayou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12192000" cy="6858000"/>
  <p:defaultTextStyle>
    <a:def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</a:defRPr>
    </a:defPPr>
    <a:lvl1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1pPr>
    <a:lvl2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2pPr>
    <a:lvl3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3pPr>
    <a:lvl4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4pPr>
    <a:lvl5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5pPr>
    <a:lvl6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6pPr>
    <a:lvl7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7pPr>
    <a:lvl8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8pPr>
    <a:lvl9pPr marL="0" marR="0" indent="0" algn="l" defTabSz="91440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sz="1800" b="0" i="0" u="none" strike="noStrike" cap="none" spc="0">
        <a:ln>
          <a:noFill/>
        </a:ln>
        <a:solidFill>
          <a:srgbClr val="000000"/>
        </a:solidFill>
        <a:latin typeface="Arial"/>
        <a:ea typeface="Arial"/>
        <a:cs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16" d="112"/>
          <a:sy n="105" d="108"/>
        </p:scale>
        <p:origin x="114" y="101"/>
      </p:cViewPr>
      <p:guideLst>
        <p:guide pos="384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esProps" Target="presProps.xml" /><Relationship Id="rId15" Type="http://schemas.openxmlformats.org/officeDocument/2006/relationships/tableStyles" Target="tableStyles.xml" /><Relationship Id="rId1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itle" userDrawn="1">
  <p:cSld name="Title_with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Title Text"/>
          <p:cNvSpPr txBox="1"/>
          <p:nvPr>
            <p:ph type="title"/>
          </p:nvPr>
        </p:nvSpPr>
        <p:spPr bwMode="auto">
          <a:xfrm>
            <a:off x="1524000" y="1254757"/>
            <a:ext cx="9144000" cy="2255206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4" name="Body Level One…"/>
          <p:cNvSpPr txBox="1"/>
          <p:nvPr>
            <p:ph type="body" sz="quarter" idx="1"/>
          </p:nvPr>
        </p:nvSpPr>
        <p:spPr bwMode="auto"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pic>
        <p:nvPicPr>
          <p:cNvPr id="15" name="Picture 9" descr="Picture 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95767" y="486408"/>
            <a:ext cx="3058036" cy="768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10" descr="Picture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traight Connector 7"/>
          <p:cNvSpPr/>
          <p:nvPr/>
        </p:nvSpPr>
        <p:spPr bwMode="auto">
          <a:xfrm flipH="1" flipV="1">
            <a:off x="-3" y="6811702"/>
            <a:ext cx="12192005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18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One column_no bullet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" name="Body Level One…"/>
          <p:cNvSpPr txBox="1"/>
          <p:nvPr>
            <p:ph type="body" idx="1"/>
          </p:nvPr>
        </p:nvSpPr>
        <p:spPr bwMode="auto"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15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16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Two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3" name="Body Level One…"/>
          <p:cNvSpPr txBox="1"/>
          <p:nvPr>
            <p:ph type="body" sz="half" idx="1"/>
          </p:nvPr>
        </p:nvSpPr>
        <p:spPr bwMode="auto">
          <a:xfrm>
            <a:off x="838200" y="1486801"/>
            <a:ext cx="5181600" cy="4690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24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25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2" name="Body Level One…"/>
          <p:cNvSpPr txBox="1"/>
          <p:nvPr>
            <p:ph type="body" sz="quarter" idx="1"/>
          </p:nvPr>
        </p:nvSpPr>
        <p:spPr bwMode="auto">
          <a:xfrm>
            <a:off x="839787" y="1596064"/>
            <a:ext cx="5157790" cy="508200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33" name="Text Placeholder 4"/>
          <p:cNvSpPr/>
          <p:nvPr>
            <p:ph type="body" sz="quarter" idx="21"/>
          </p:nvPr>
        </p:nvSpPr>
        <p:spPr bwMode="auto">
          <a:xfrm>
            <a:off x="6172200" y="1596064"/>
            <a:ext cx="5183188" cy="508201"/>
          </a:xfrm>
          <a:prstGeom prst="rect">
            <a:avLst/>
          </a:prstGeom>
        </p:spPr>
        <p:txBody>
          <a:bodyPr anchor="b"/>
          <a:lstStyle/>
          <a:p>
            <a:pPr>
              <a:defRPr/>
            </a:pPr>
            <a:endParaRPr/>
          </a:p>
        </p:txBody>
      </p:sp>
      <p:sp>
        <p:nvSpPr>
          <p:cNvPr id="134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Two columns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43" name="Body Level One…"/>
          <p:cNvSpPr txBox="1"/>
          <p:nvPr>
            <p:ph type="body" sz="quarter" idx="1"/>
          </p:nvPr>
        </p:nvSpPr>
        <p:spPr bwMode="auto">
          <a:xfrm>
            <a:off x="838200" y="1590260"/>
            <a:ext cx="3145016" cy="458670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706579" indent="-249379">
              <a:defRPr sz="2400"/>
            </a:lvl2pPr>
            <a:lvl3pPr marL="1188719" indent="-274319">
              <a:defRPr sz="2400"/>
            </a:lvl3pPr>
            <a:lvl4pPr marL="1676400" indent="-304800">
              <a:defRPr sz="2400"/>
            </a:lvl4pPr>
            <a:lvl5pPr marL="2133600" indent="-304800">
              <a:defRPr sz="24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44" name="Picture Placeholder 13"/>
          <p:cNvSpPr/>
          <p:nvPr>
            <p:ph type="pic" sz="quarter" idx="21"/>
          </p:nvPr>
        </p:nvSpPr>
        <p:spPr bwMode="auto">
          <a:xfrm>
            <a:off x="8153399" y="1587085"/>
            <a:ext cx="3148598" cy="458670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Three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" name="Body Level One…"/>
          <p:cNvSpPr txBox="1"/>
          <p:nvPr>
            <p:ph type="body" sz="quarter" idx="1"/>
          </p:nvPr>
        </p:nvSpPr>
        <p:spPr bwMode="auto">
          <a:xfrm>
            <a:off x="990571" y="1709532"/>
            <a:ext cx="3047421" cy="4269643"/>
          </a:xfrm>
          <a:prstGeom prst="rect">
            <a:avLst/>
          </a:prstGeom>
          <a:solidFill>
            <a:schemeClr val="accent5"/>
          </a:solidFill>
          <a:ln w="254000">
            <a:solidFill>
              <a:schemeClr val="accent5"/>
            </a:solidFill>
            <a:miter lim="800000"/>
          </a:ln>
        </p:spPr>
        <p:txBody>
          <a:bodyPr/>
          <a:lstStyle/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53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Six pictur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62" name="Picture Placeholder 13"/>
          <p:cNvSpPr/>
          <p:nvPr>
            <p:ph type="pic" sz="quarter" idx="21"/>
          </p:nvPr>
        </p:nvSpPr>
        <p:spPr bwMode="auto">
          <a:xfrm>
            <a:off x="859395" y="1557864"/>
            <a:ext cx="3080370" cy="1867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63" name="Picture Placeholder 13"/>
          <p:cNvSpPr/>
          <p:nvPr>
            <p:ph type="pic" sz="quarter" idx="22"/>
          </p:nvPr>
        </p:nvSpPr>
        <p:spPr bwMode="auto">
          <a:xfrm>
            <a:off x="859395" y="3995263"/>
            <a:ext cx="3080370" cy="18677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64" name="Body Level One…"/>
          <p:cNvSpPr txBox="1"/>
          <p:nvPr>
            <p:ph type="body" sz="quarter" idx="1"/>
          </p:nvPr>
        </p:nvSpPr>
        <p:spPr bwMode="auto">
          <a:xfrm>
            <a:off x="848139" y="3486701"/>
            <a:ext cx="3090310" cy="301691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200" b="1"/>
            </a:lvl1pPr>
            <a:lvl2pPr marL="0" indent="0">
              <a:buSzTx/>
              <a:buFontTx/>
              <a:buNone/>
              <a:defRPr sz="1200" b="1"/>
            </a:lvl2pPr>
            <a:lvl3pPr marL="0" indent="0">
              <a:buSzTx/>
              <a:buFontTx/>
              <a:buNone/>
              <a:defRPr sz="1200" b="1"/>
            </a:lvl3pPr>
            <a:lvl4pPr marL="0" indent="0">
              <a:buSzTx/>
              <a:buFontTx/>
              <a:buNone/>
              <a:defRPr sz="1200" b="1"/>
            </a:lvl4pPr>
            <a:lvl5pPr marL="0" indent="0">
              <a:buSzTx/>
              <a:buFontTx/>
              <a:buNone/>
              <a:defRPr sz="1200" b="1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65" name="Text Placeholder 2"/>
          <p:cNvSpPr/>
          <p:nvPr>
            <p:ph type="body" sz="quarter" idx="23"/>
          </p:nvPr>
        </p:nvSpPr>
        <p:spPr bwMode="auto">
          <a:xfrm>
            <a:off x="848136" y="5930289"/>
            <a:ext cx="3090312" cy="301691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00"/>
            </a:pPr>
            <a:endParaRPr/>
          </a:p>
        </p:txBody>
      </p:sp>
      <p:sp>
        <p:nvSpPr>
          <p:cNvPr id="166" name="Picture Placeholder 13"/>
          <p:cNvSpPr/>
          <p:nvPr>
            <p:ph type="pic" sz="quarter" idx="24"/>
          </p:nvPr>
        </p:nvSpPr>
        <p:spPr bwMode="auto">
          <a:xfrm>
            <a:off x="4567073" y="1557864"/>
            <a:ext cx="3080370" cy="1867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67" name="Picture Placeholder 13"/>
          <p:cNvSpPr/>
          <p:nvPr>
            <p:ph type="pic" sz="quarter" idx="25"/>
          </p:nvPr>
        </p:nvSpPr>
        <p:spPr bwMode="auto">
          <a:xfrm>
            <a:off x="4567073" y="3995263"/>
            <a:ext cx="3080370" cy="18677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68" name="Text Placeholder 2"/>
          <p:cNvSpPr/>
          <p:nvPr>
            <p:ph type="body" sz="quarter" idx="26"/>
          </p:nvPr>
        </p:nvSpPr>
        <p:spPr bwMode="auto">
          <a:xfrm>
            <a:off x="4555816" y="3486701"/>
            <a:ext cx="3090311" cy="301691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00"/>
            </a:pPr>
            <a:endParaRPr/>
          </a:p>
        </p:txBody>
      </p:sp>
      <p:sp>
        <p:nvSpPr>
          <p:cNvPr id="169" name="Text Placeholder 2"/>
          <p:cNvSpPr/>
          <p:nvPr>
            <p:ph type="body" sz="quarter" idx="27"/>
          </p:nvPr>
        </p:nvSpPr>
        <p:spPr bwMode="auto">
          <a:xfrm>
            <a:off x="4555814" y="5930289"/>
            <a:ext cx="3090311" cy="301691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00"/>
            </a:pPr>
            <a:endParaRPr/>
          </a:p>
        </p:txBody>
      </p:sp>
      <p:sp>
        <p:nvSpPr>
          <p:cNvPr id="170" name="Picture Placeholder 13"/>
          <p:cNvSpPr/>
          <p:nvPr>
            <p:ph type="pic" sz="quarter" idx="28"/>
          </p:nvPr>
        </p:nvSpPr>
        <p:spPr bwMode="auto">
          <a:xfrm>
            <a:off x="8263490" y="1557864"/>
            <a:ext cx="3080370" cy="1867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71" name="Picture Placeholder 13"/>
          <p:cNvSpPr/>
          <p:nvPr>
            <p:ph type="pic" sz="quarter" idx="29"/>
          </p:nvPr>
        </p:nvSpPr>
        <p:spPr bwMode="auto">
          <a:xfrm>
            <a:off x="8263490" y="3995263"/>
            <a:ext cx="3080370" cy="18677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72" name="Text Placeholder 2"/>
          <p:cNvSpPr/>
          <p:nvPr>
            <p:ph type="body" sz="quarter" idx="30"/>
          </p:nvPr>
        </p:nvSpPr>
        <p:spPr bwMode="auto">
          <a:xfrm>
            <a:off x="8263490" y="3509517"/>
            <a:ext cx="3090311" cy="301691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00"/>
            </a:pPr>
            <a:endParaRPr/>
          </a:p>
        </p:txBody>
      </p:sp>
      <p:sp>
        <p:nvSpPr>
          <p:cNvPr id="173" name="Text Placeholder 2"/>
          <p:cNvSpPr/>
          <p:nvPr>
            <p:ph type="body" sz="quarter" idx="31"/>
          </p:nvPr>
        </p:nvSpPr>
        <p:spPr bwMode="auto">
          <a:xfrm>
            <a:off x="8263490" y="5953104"/>
            <a:ext cx="3090311" cy="301691"/>
          </a:xfrm>
          <a:prstGeom prst="rect">
            <a:avLst/>
          </a:prstGeom>
        </p:spPr>
        <p:txBody>
          <a:bodyPr anchor="ctr"/>
          <a:lstStyle/>
          <a:p>
            <a:pPr marL="123444" indent="-123444" defTabSz="493776">
              <a:spcBef>
                <a:spcPts val="500"/>
              </a:spcBef>
              <a:defRPr sz="1500"/>
            </a:pPr>
            <a:endParaRPr/>
          </a:p>
        </p:txBody>
      </p:sp>
      <p:sp>
        <p:nvSpPr>
          <p:cNvPr id="174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Title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" name="Picture Placeholder 13"/>
          <p:cNvSpPr/>
          <p:nvPr>
            <p:ph type="pic" idx="21"/>
          </p:nvPr>
        </p:nvSpPr>
        <p:spPr bwMode="auto">
          <a:xfrm>
            <a:off x="838200" y="1552091"/>
            <a:ext cx="7772776" cy="44209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82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83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Title_with vide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" name="Media Placeholder 7"/>
          <p:cNvSpPr/>
          <p:nvPr>
            <p:ph type="media" idx="21"/>
          </p:nvPr>
        </p:nvSpPr>
        <p:spPr bwMode="auto">
          <a:xfrm>
            <a:off x="838200" y="1565343"/>
            <a:ext cx="7772400" cy="4420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91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92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Fullscreen_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9" name="Picture 4" descr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Picture Placeholder 13"/>
          <p:cNvSpPr/>
          <p:nvPr>
            <p:ph type="pic" idx="2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201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Fullscreen_video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8" name="Picture 4" descr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Media Placeholder 7"/>
          <p:cNvSpPr/>
          <p:nvPr>
            <p:ph type="media" idx="21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210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Title_without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/>
          <p:nvPr>
            <p:ph type="title"/>
          </p:nvPr>
        </p:nvSpPr>
        <p:spPr bwMode="auto">
          <a:xfrm>
            <a:off x="1524000" y="1269831"/>
            <a:ext cx="9144000" cy="2240132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26" name="Body Level One…"/>
          <p:cNvSpPr txBox="1"/>
          <p:nvPr>
            <p:ph type="body" sz="quarter" idx="1"/>
          </p:nvPr>
        </p:nvSpPr>
        <p:spPr bwMode="auto"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pic>
        <p:nvPicPr>
          <p:cNvPr id="27" name="Picture 7" descr="Pictur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Straight Connector 8"/>
          <p:cNvSpPr/>
          <p:nvPr/>
        </p:nvSpPr>
        <p:spPr bwMode="auto">
          <a:xfrm flipH="1" flipV="1">
            <a:off x="-3" y="6811702"/>
            <a:ext cx="12192005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29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One column_with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7" name="Body Level One…"/>
          <p:cNvSpPr txBox="1"/>
          <p:nvPr>
            <p:ph type="body" idx="1"/>
          </p:nvPr>
        </p:nvSpPr>
        <p:spPr bwMode="auto">
          <a:xfrm>
            <a:off x="838200" y="1620453"/>
            <a:ext cx="10515600" cy="455651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218" name="Straight Connector 11"/>
          <p:cNvSpPr/>
          <p:nvPr/>
        </p:nvSpPr>
        <p:spPr bwMode="auto">
          <a:xfrm>
            <a:off x="778709" y="1395378"/>
            <a:ext cx="10515602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pic>
        <p:nvPicPr>
          <p:cNvPr id="219" name="Picture 12" descr="Picture 1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295767" y="486408"/>
            <a:ext cx="3058036" cy="768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icture 13" descr="Picture 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traight Connector 14"/>
          <p:cNvSpPr/>
          <p:nvPr/>
        </p:nvSpPr>
        <p:spPr bwMode="auto">
          <a:xfrm flipH="1" flipV="1">
            <a:off x="-3" y="6811702"/>
            <a:ext cx="12192005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222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One column_with picture_no bullet 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9" name="Body Level One…"/>
          <p:cNvSpPr txBox="1"/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230" name="Picture Placeholder 2"/>
          <p:cNvSpPr/>
          <p:nvPr>
            <p:ph type="pic" sz="half" idx="21"/>
          </p:nvPr>
        </p:nvSpPr>
        <p:spPr bwMode="auto">
          <a:xfrm>
            <a:off x="4849791" y="1590262"/>
            <a:ext cx="6504011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231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232" name="Straight Connector 18"/>
          <p:cNvSpPr/>
          <p:nvPr/>
        </p:nvSpPr>
        <p:spPr bwMode="auto">
          <a:xfrm>
            <a:off x="828259" y="1221757"/>
            <a:ext cx="10515605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pic>
        <p:nvPicPr>
          <p:cNvPr id="233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One column_with picture_no bullet 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1" name="Body Level One…"/>
          <p:cNvSpPr txBox="1"/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242" name="Picture Placeholder 2"/>
          <p:cNvSpPr/>
          <p:nvPr>
            <p:ph type="pic" sz="half" idx="21"/>
          </p:nvPr>
        </p:nvSpPr>
        <p:spPr bwMode="auto">
          <a:xfrm>
            <a:off x="4849791" y="1590262"/>
            <a:ext cx="6504011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243" name="Title Text"/>
          <p:cNvSpPr txBox="1"/>
          <p:nvPr>
            <p:ph type="title"/>
          </p:nvPr>
        </p:nvSpPr>
        <p:spPr bwMode="auto">
          <a:xfrm>
            <a:off x="838200" y="365125"/>
            <a:ext cx="9538252" cy="8301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244" name="Straight Connector 18"/>
          <p:cNvSpPr/>
          <p:nvPr/>
        </p:nvSpPr>
        <p:spPr bwMode="auto">
          <a:xfrm>
            <a:off x="828258" y="1221757"/>
            <a:ext cx="10515605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pic>
        <p:nvPicPr>
          <p:cNvPr id="245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40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Slide Number"/>
          <p:cNvSpPr txBox="1"/>
          <p:nvPr>
            <p:ph type="sldNum" sz="quarter" idx="2"/>
          </p:nvPr>
        </p:nvSpPr>
        <p:spPr bwMode="auto">
          <a:xfrm>
            <a:off x="11080150" y="6406787"/>
            <a:ext cx="273652" cy="26425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Title_without our host un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3" name="Title Text"/>
          <p:cNvSpPr txBox="1"/>
          <p:nvPr>
            <p:ph type="title"/>
          </p:nvPr>
        </p:nvSpPr>
        <p:spPr bwMode="auto">
          <a:xfrm>
            <a:off x="1524000" y="1269831"/>
            <a:ext cx="9144000" cy="224013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254" name="Body Level One…"/>
          <p:cNvSpPr txBox="1"/>
          <p:nvPr>
            <p:ph type="body" sz="quarter" idx="1"/>
          </p:nvPr>
        </p:nvSpPr>
        <p:spPr bwMode="auto">
          <a:xfrm>
            <a:off x="1524000" y="3602037"/>
            <a:ext cx="9144000" cy="165576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pic>
        <p:nvPicPr>
          <p:cNvPr id="255" name="Picture 7" descr="Pictur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Straight Connector 8"/>
          <p:cNvSpPr/>
          <p:nvPr/>
        </p:nvSpPr>
        <p:spPr bwMode="auto">
          <a:xfrm flipH="1" flipV="1">
            <a:off x="-4" y="6811701"/>
            <a:ext cx="12192006" cy="5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257" name="Slide Number"/>
          <p:cNvSpPr txBox="1"/>
          <p:nvPr>
            <p:ph type="sldNum" sz="quarter" idx="2"/>
          </p:nvPr>
        </p:nvSpPr>
        <p:spPr bwMode="auto">
          <a:xfrm>
            <a:off x="11080150" y="6406787"/>
            <a:ext cx="273652" cy="26425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Title_line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/>
          <p:nvPr>
            <p:ph type="title"/>
          </p:nvPr>
        </p:nvSpPr>
        <p:spPr bwMode="auto">
          <a:xfrm>
            <a:off x="828260" y="1663450"/>
            <a:ext cx="10515601" cy="871406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37" name="Body Level One…"/>
          <p:cNvSpPr txBox="1"/>
          <p:nvPr>
            <p:ph type="body" sz="quarter" idx="1"/>
          </p:nvPr>
        </p:nvSpPr>
        <p:spPr bwMode="auto">
          <a:xfrm>
            <a:off x="828259" y="2583002"/>
            <a:ext cx="10515601" cy="49586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535353"/>
                </a:solidFill>
              </a:defRPr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pic>
        <p:nvPicPr>
          <p:cNvPr id="38" name="Picture 15" descr="Picture 1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Straight Connector 16"/>
          <p:cNvSpPr/>
          <p:nvPr/>
        </p:nvSpPr>
        <p:spPr bwMode="auto">
          <a:xfrm flipH="1" flipV="1">
            <a:off x="-3" y="6811702"/>
            <a:ext cx="12192005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40" name="Straight Connector 17"/>
          <p:cNvSpPr/>
          <p:nvPr/>
        </p:nvSpPr>
        <p:spPr bwMode="auto">
          <a:xfrm>
            <a:off x="778709" y="1476403"/>
            <a:ext cx="10515602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Subsection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49" name="Body Level One…"/>
          <p:cNvSpPr txBox="1"/>
          <p:nvPr>
            <p:ph type="body" sz="quarter" idx="1"/>
          </p:nvPr>
        </p:nvSpPr>
        <p:spPr bwMode="auto"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08080"/>
                </a:solidFill>
              </a:defRPr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pic>
        <p:nvPicPr>
          <p:cNvPr id="50" name="Picture 7" descr="Pictur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8709" y="486408"/>
            <a:ext cx="3605532" cy="783427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traight Connector 9"/>
          <p:cNvSpPr/>
          <p:nvPr/>
        </p:nvSpPr>
        <p:spPr bwMode="auto">
          <a:xfrm flipH="1" flipV="1">
            <a:off x="-3" y="6811702"/>
            <a:ext cx="12192005" cy="2"/>
          </a:xfrm>
          <a:prstGeom prst="line">
            <a:avLst/>
          </a:prstGeom>
          <a:ln w="1016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Agenda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9" name="Picture 4" descr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Title Text"/>
          <p:cNvSpPr txBox="1"/>
          <p:nvPr>
            <p:ph type="title"/>
          </p:nvPr>
        </p:nvSpPr>
        <p:spPr bwMode="auto">
          <a:xfrm>
            <a:off x="6097587" y="1195253"/>
            <a:ext cx="5256213" cy="9173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61" name="Picture Placeholder 2"/>
          <p:cNvSpPr/>
          <p:nvPr>
            <p:ph type="pic" idx="21"/>
          </p:nvPr>
        </p:nvSpPr>
        <p:spPr bwMode="auto">
          <a:xfrm>
            <a:off x="0" y="0"/>
            <a:ext cx="5224041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62" name="Body Level One…"/>
          <p:cNvSpPr txBox="1"/>
          <p:nvPr>
            <p:ph type="body" sz="half" idx="1"/>
          </p:nvPr>
        </p:nvSpPr>
        <p:spPr bwMode="auto">
          <a:xfrm>
            <a:off x="6097587" y="2226365"/>
            <a:ext cx="5256213" cy="3774055"/>
          </a:xfrm>
          <a:prstGeom prst="rect">
            <a:avLst/>
          </a:prstGeom>
        </p:spPr>
        <p:txBody>
          <a:bodyPr/>
          <a:lstStyle>
            <a:lvl1pPr marL="285750" indent="-285750">
              <a:defRPr sz="2200"/>
            </a:lvl1pPr>
            <a:lvl2pPr marL="0" indent="0">
              <a:buSzTx/>
              <a:buNone/>
              <a:defRPr sz="2200"/>
            </a:lvl2pPr>
            <a:lvl3pPr marL="0" indent="0">
              <a:buSzTx/>
              <a:buNone/>
              <a:defRPr sz="2200"/>
            </a:lvl3pPr>
            <a:lvl4pPr marL="0" indent="0">
              <a:buSzTx/>
              <a:buNone/>
              <a:defRPr sz="2200"/>
            </a:lvl4pPr>
            <a:lvl5pPr marL="0" indent="0">
              <a:buSzTx/>
              <a:buNone/>
              <a:defRPr sz="22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63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Agenda_with colo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0" name="Picture 4" descr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Title Text"/>
          <p:cNvSpPr txBox="1"/>
          <p:nvPr>
            <p:ph type="title"/>
          </p:nvPr>
        </p:nvSpPr>
        <p:spPr bwMode="auto">
          <a:xfrm>
            <a:off x="6097587" y="1195253"/>
            <a:ext cx="5256213" cy="91732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72" name="Body Level One…"/>
          <p:cNvSpPr txBox="1"/>
          <p:nvPr>
            <p:ph type="body" sz="half" idx="1"/>
          </p:nvPr>
        </p:nvSpPr>
        <p:spPr bwMode="auto">
          <a:xfrm>
            <a:off x="6097587" y="2226365"/>
            <a:ext cx="5256213" cy="3774055"/>
          </a:xfrm>
          <a:prstGeom prst="rect">
            <a:avLst/>
          </a:prstGeom>
        </p:spPr>
        <p:txBody>
          <a:bodyPr/>
          <a:lstStyle>
            <a:lvl1pPr marL="285750" indent="-285750">
              <a:defRPr sz="2200"/>
            </a:lvl1pPr>
            <a:lvl2pPr marL="0" indent="0">
              <a:buSzTx/>
              <a:buNone/>
              <a:defRPr sz="2200"/>
            </a:lvl2pPr>
            <a:lvl3pPr marL="0" indent="0">
              <a:buSzTx/>
              <a:buNone/>
              <a:defRPr sz="2200"/>
            </a:lvl3pPr>
            <a:lvl4pPr marL="0" indent="0">
              <a:buSzTx/>
              <a:buNone/>
              <a:defRPr sz="2200"/>
            </a:lvl4pPr>
            <a:lvl5pPr marL="0" indent="0">
              <a:buSzTx/>
              <a:buNone/>
              <a:defRPr sz="2200"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73" name="Rectangle 8"/>
          <p:cNvSpPr/>
          <p:nvPr/>
        </p:nvSpPr>
        <p:spPr bwMode="auto">
          <a:xfrm>
            <a:off x="-1" y="-1"/>
            <a:ext cx="5256216" cy="6858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One column_with pictu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/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82" name="Picture Placeholder 2"/>
          <p:cNvSpPr/>
          <p:nvPr>
            <p:ph type="pic" sz="half" idx="21"/>
          </p:nvPr>
        </p:nvSpPr>
        <p:spPr bwMode="auto">
          <a:xfrm>
            <a:off x="4849791" y="1590262"/>
            <a:ext cx="6504011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83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84" name="Straight Connector 18"/>
          <p:cNvSpPr/>
          <p:nvPr/>
        </p:nvSpPr>
        <p:spPr bwMode="auto">
          <a:xfrm>
            <a:off x="828259" y="1221757"/>
            <a:ext cx="10515605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pic>
        <p:nvPicPr>
          <p:cNvPr id="85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86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0" type="tx" userDrawn="1">
  <p:cSld name="One column_with picture_no bullet poin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half" idx="1"/>
          </p:nvPr>
        </p:nvSpPr>
        <p:spPr bwMode="auto">
          <a:xfrm>
            <a:off x="838200" y="1590263"/>
            <a:ext cx="3803247" cy="45867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0">
              <a:buSzTx/>
              <a:buFontTx/>
              <a:buNone/>
            </a:lvl2pPr>
            <a:lvl3pPr marL="0" indent="0">
              <a:buSzTx/>
              <a:buFontTx/>
              <a:buNone/>
            </a:lvl3pPr>
            <a:lvl4pPr marL="0" indent="0">
              <a:buSzTx/>
              <a:buFontTx/>
              <a:buNone/>
            </a:lvl4pPr>
            <a:lvl5pPr marL="0" indent="0">
              <a:buSzTx/>
              <a:buFontTx/>
              <a:buNone/>
            </a:lvl5pPr>
          </a:lstStyle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94" name="Picture Placeholder 2"/>
          <p:cNvSpPr/>
          <p:nvPr>
            <p:ph type="pic" sz="half" idx="21"/>
          </p:nvPr>
        </p:nvSpPr>
        <p:spPr bwMode="auto">
          <a:xfrm>
            <a:off x="4849791" y="1590262"/>
            <a:ext cx="6504011" cy="4586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95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96" name="Straight Connector 18"/>
          <p:cNvSpPr/>
          <p:nvPr/>
        </p:nvSpPr>
        <p:spPr bwMode="auto">
          <a:xfrm>
            <a:off x="828259" y="1221757"/>
            <a:ext cx="10515605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pic>
        <p:nvPicPr>
          <p:cNvPr id="97" name="Picture 19" descr="Picture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1" showMasterSp="1" type="tx" userDrawn="1">
  <p:cSld name="One colum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" name="Body Level One…"/>
          <p:cNvSpPr txBox="1"/>
          <p:nvPr>
            <p:ph type="body" idx="1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106" name="Title Text"/>
          <p:cNvSpPr txBox="1"/>
          <p:nvPr>
            <p:ph type="title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2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4"/>
          <p:cNvPicPr>
            <a:picLocks noChangeAspect="1"/>
          </p:cNvPicPr>
          <p:nvPr/>
        </p:nvPicPr>
        <p:blipFill>
          <a:blip r:embed="rId25"/>
          <a:stretch/>
        </p:blipFill>
        <p:spPr bwMode="auto">
          <a:xfrm>
            <a:off x="10914881" y="365125"/>
            <a:ext cx="877839" cy="83012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traight Connector 25"/>
          <p:cNvSpPr/>
          <p:nvPr/>
        </p:nvSpPr>
        <p:spPr bwMode="auto">
          <a:xfrm>
            <a:off x="828259" y="1221757"/>
            <a:ext cx="10515605" cy="2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pPr>
              <a:defRPr/>
            </a:pPr>
            <a:endParaRPr/>
          </a:p>
        </p:txBody>
      </p:sp>
      <p:sp>
        <p:nvSpPr>
          <p:cNvPr id="4" name="Body Level One…"/>
          <p:cNvSpPr txBox="1"/>
          <p:nvPr>
            <p:ph type="body" idx="1"/>
          </p:nvPr>
        </p:nvSpPr>
        <p:spPr bwMode="auto">
          <a:xfrm>
            <a:off x="838200" y="1486801"/>
            <a:ext cx="10515600" cy="4690163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normAutofit fontScale="100000" lnSpcReduction="0"/>
          </a:bodyPr>
          <a:lstStyle/>
          <a:p>
            <a:pPr>
              <a:defRPr/>
            </a:pPr>
            <a:r>
              <a:rPr/>
              <a:t>Body Level One</a:t>
            </a:r>
            <a:endParaRPr/>
          </a:p>
          <a:p>
            <a:pPr lvl="1">
              <a:defRPr/>
            </a:pPr>
            <a:r>
              <a:rPr/>
              <a:t>Body Level Two</a:t>
            </a:r>
            <a:endParaRPr/>
          </a:p>
          <a:p>
            <a:pPr lvl="2">
              <a:defRPr/>
            </a:pPr>
            <a:r>
              <a:rPr/>
              <a:t>Body Level Three</a:t>
            </a:r>
            <a:endParaRPr/>
          </a:p>
          <a:p>
            <a:pPr lvl="3">
              <a:defRPr/>
            </a:pPr>
            <a:r>
              <a:rPr/>
              <a:t>Body Level Four</a:t>
            </a:r>
            <a:endParaRPr/>
          </a:p>
          <a:p>
            <a:pPr lvl="4">
              <a:defRPr/>
            </a:pPr>
            <a:r>
              <a:rPr/>
              <a:t>Body Level Five</a:t>
            </a:r>
            <a:endParaRPr/>
          </a:p>
        </p:txBody>
      </p:sp>
      <p:sp>
        <p:nvSpPr>
          <p:cNvPr id="5" name="Title Text"/>
          <p:cNvSpPr txBox="1"/>
          <p:nvPr>
            <p:ph type="title"/>
          </p:nvPr>
        </p:nvSpPr>
        <p:spPr bwMode="auto">
          <a:xfrm>
            <a:off x="838200" y="365125"/>
            <a:ext cx="9538252" cy="830132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>
            <a:normAutofit fontScale="100000" lnSpcReduction="0"/>
          </a:bodyPr>
          <a:lstStyle/>
          <a:p>
            <a:pPr>
              <a:defRPr/>
            </a:pPr>
            <a:r>
              <a:rPr/>
              <a:t>Title Text</a:t>
            </a:r>
            <a:endParaRPr/>
          </a:p>
        </p:txBody>
      </p:sp>
      <p:sp>
        <p:nvSpPr>
          <p:cNvPr id="6" name="Slide Number"/>
          <p:cNvSpPr txBox="1"/>
          <p:nvPr>
            <p:ph type="sldNum" sz="quarter" idx="2"/>
          </p:nvPr>
        </p:nvSpPr>
        <p:spPr bwMode="auto">
          <a:xfrm>
            <a:off x="11080148" y="6406787"/>
            <a:ext cx="273653" cy="26425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>
              <a:defRPr/>
            </a:pPr>
            <a:fld id="{86CB4B4D-7CA3-9044-876B-883B54F8677D}" type="slidenum">
              <a:rPr/>
              <a:t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1pPr>
      <a:lvl2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2pPr>
      <a:lvl3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3pPr>
      <a:lvl4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4pPr>
      <a:lvl5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5pPr>
      <a:lvl6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6pPr>
      <a:lvl7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7pPr>
      <a:lvl8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8pPr>
      <a:lvl9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000" b="1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1pPr>
      <a:lvl2pPr marL="723900" marR="0" indent="-2667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2pPr>
      <a:lvl3pPr marL="1234438" marR="0" indent="-320038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3pPr>
      <a:lvl4pPr marL="1727199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4pPr>
      <a:lvl5pPr marL="21844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5pPr>
      <a:lvl6pPr marL="26416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6pPr>
      <a:lvl7pPr marL="30988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7pPr>
      <a:lvl8pPr marL="35560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8pPr>
      <a:lvl9pPr marL="4013200" marR="0" indent="-355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defRPr sz="2800" b="0" i="0" u="none" strike="noStrike" cap="none" spc="0">
          <a:solidFill>
            <a:srgbClr val="181717"/>
          </a:solidFill>
          <a:latin typeface="Arial"/>
          <a:ea typeface="Arial"/>
          <a:cs typeface="Arial"/>
        </a:defRPr>
      </a:lvl9pPr>
    </p:bodyStyle>
    <p:otherStyle>
      <a:lvl1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1pPr>
      <a:lvl2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2pPr>
      <a:lvl3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3pPr>
      <a:lvl4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4pPr>
      <a:lvl5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5pPr>
      <a:lvl6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6pPr>
      <a:lvl7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7pPr>
      <a:lvl8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8pPr>
      <a:lvl9pPr marL="0" marR="0" indent="0" algn="r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hyperlink" Target="mailto:datacentre@scilifelab.se" TargetMode="Externa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Relationship Id="rId4" Type="http://schemas.openxmlformats.org/officeDocument/2006/relationships/image" Target="../media/image26.jpg"/><Relationship Id="rId5" Type="http://schemas.openxmlformats.org/officeDocument/2006/relationships/image" Target="../media/image8.png"/><Relationship Id="rId6" Type="http://schemas.openxmlformats.org/officeDocument/2006/relationships/hyperlink" Target="https://www.infectious-diseases-toolkit.org" TargetMode="External"/><Relationship Id="rId7" Type="http://schemas.openxmlformats.org/officeDocument/2006/relationships/hyperlink" Target="https://www.pathogensportal.org" TargetMode="External"/><Relationship Id="rId8" Type="http://schemas.openxmlformats.org/officeDocument/2006/relationships/image" Target="../media/image27.png"/><Relationship Id="rId9" Type="http://schemas.openxmlformats.org/officeDocument/2006/relationships/image" Target="../media/image28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jpg"/><Relationship Id="rId7" Type="http://schemas.openxmlformats.org/officeDocument/2006/relationships/hyperlink" Target="http://www.pathogens.se" TargetMode="External"/><Relationship Id="rId8" Type="http://schemas.openxmlformats.org/officeDocument/2006/relationships/image" Target="../media/image24.jpg"/><Relationship Id="rId9" Type="http://schemas.openxmlformats.org/officeDocument/2006/relationships/image" Target="../media/image25.jpg"/><Relationship Id="rId10" Type="http://schemas.openxmlformats.org/officeDocument/2006/relationships/image" Target="../media/image8.png"/><Relationship Id="rId11" Type="http://schemas.openxmlformats.org/officeDocument/2006/relationships/image" Target="../media/image11.png"/><Relationship Id="rId12" Type="http://schemas.openxmlformats.org/officeDocument/2006/relationships/image" Target="../media/image20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hyperlink" Target="mailto:datacentre@scilifelab.se" TargetMode="Externa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hyperlink" Target="mailto:datacentre@scilifelab.se" TargetMode="Externa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s://pathogens.se" TargetMode="Externa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s://www.covid19dataportal.se/data-management/" TargetMode="External"/><Relationship Id="rId3" Type="http://schemas.openxmlformats.org/officeDocument/2006/relationships/hyperlink" Target="https://www.covid19dataportal.se/highlights/" TargetMode="External"/><Relationship Id="rId4" Type="http://schemas.openxmlformats.org/officeDocument/2006/relationships/hyperlink" Target="https://www.covid19dataportal.se/dashboards/" TargetMode="External"/><Relationship Id="rId5" Type="http://schemas.openxmlformats.org/officeDocument/2006/relationships/hyperlink" Target="https://pathogens.se" TargetMode="External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s://www.covid19dataportal.se" TargetMode="External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s://pathogens.se/dashboards/events/" TargetMode="External"/><Relationship Id="rId3" Type="http://schemas.openxmlformats.org/officeDocument/2006/relationships/hyperlink" Target="https://pathogens.se/dashboards/funding/" TargetMode="External"/><Relationship Id="rId4" Type="http://schemas.openxmlformats.org/officeDocument/2006/relationships/hyperlink" Target="https://pathogens.se/dashboards/datasets/all/" TargetMode="External"/><Relationship Id="rId5" Type="http://schemas.openxmlformats.org/officeDocument/2006/relationships/hyperlink" Target="https://pathogens.se/dashboards/publications/" TargetMode="External"/><Relationship Id="rId6" Type="http://schemas.openxmlformats.org/officeDocument/2006/relationships/hyperlink" Target="https://pathogens.se/dashboards/biobanks/" TargetMode="External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6" name="Title 3"/>
          <p:cNvSpPr txBox="1"/>
          <p:nvPr>
            <p:ph type="title"/>
          </p:nvPr>
        </p:nvSpPr>
        <p:spPr bwMode="auto">
          <a:xfrm>
            <a:off x="1523998" y="1388002"/>
            <a:ext cx="10136901" cy="224013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>
              <a:defRPr/>
            </a:pPr>
            <a:r>
              <a:rPr/>
              <a:t>COVID-19 and Pandemic Preparedness Portal</a:t>
            </a:r>
            <a:endParaRPr/>
          </a:p>
        </p:txBody>
      </p:sp>
      <p:sp>
        <p:nvSpPr>
          <p:cNvPr id="267" name="Subtitle 4"/>
          <p:cNvSpPr txBox="1"/>
          <p:nvPr>
            <p:ph type="body" sz="half" idx="1"/>
          </p:nvPr>
        </p:nvSpPr>
        <p:spPr bwMode="auto">
          <a:xfrm>
            <a:off x="1523999" y="3876042"/>
            <a:ext cx="9144001" cy="2791458"/>
          </a:xfrm>
          <a:prstGeom prst="rect">
            <a:avLst/>
          </a:prstGeom>
        </p:spPr>
        <p:txBody>
          <a:bodyPr/>
          <a:lstStyle/>
          <a:p>
            <a:pPr>
              <a:defRPr sz="2000" i="1"/>
            </a:pPr>
            <a:r>
              <a:rPr/>
              <a:t>Liane Hughes and Katarina Öjefors Stark</a:t>
            </a:r>
            <a:endParaRPr/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rPr/>
              <a:t>SciLifeLab Data Centre, Sweden</a:t>
            </a:r>
            <a:br>
              <a:rPr/>
            </a:br>
            <a:r>
              <a:rPr u="sng">
                <a:solidFill>
                  <a:srgbClr val="0000FF"/>
                </a:solidFill>
                <a:hlinkClick r:id="rId2" tooltip="mailto:datacentre@scilifelab.se"/>
              </a:rPr>
              <a:t>datacentre@scilifelab.se</a:t>
            </a:r>
            <a:br>
              <a:rPr/>
            </a:br>
            <a:br>
              <a:rPr/>
            </a:b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2" name="Title 1"/>
          <p:cNvSpPr txBox="1"/>
          <p:nvPr>
            <p:ph type="title"/>
          </p:nvPr>
        </p:nvSpPr>
        <p:spPr bwMode="auto">
          <a:xfrm>
            <a:off x="838196" y="365121"/>
            <a:ext cx="9538253" cy="830132"/>
          </a:xfrm>
          <a:prstGeom prst="rect">
            <a:avLst/>
          </a:prstGeom>
        </p:spPr>
        <p:txBody>
          <a:bodyPr/>
          <a:lstStyle>
            <a:lvl1pPr>
              <a:lnSpc>
                <a:spcPct val="89100"/>
              </a:lnSpc>
              <a:defRPr sz="3800"/>
            </a:lvl1pPr>
          </a:lstStyle>
          <a:p>
            <a:pPr>
              <a:defRPr/>
            </a:pPr>
            <a:r>
              <a:rPr/>
              <a:t>Working more widely.. </a:t>
            </a:r>
            <a:endParaRPr/>
          </a:p>
        </p:txBody>
      </p:sp>
      <p:pic>
        <p:nvPicPr>
          <p:cNvPr id="293" name="Image" descr="Image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523599" y="5681459"/>
            <a:ext cx="3008370" cy="950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age" descr="Imag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426462" y="4548193"/>
            <a:ext cx="3518861" cy="88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age" descr="Image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689584" y="5597488"/>
            <a:ext cx="1880641" cy="1057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SciLifeLab_Logotype_Green_POS.png" descr="SciLifeLab_Logotype_Green_POS.pn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81521" y="5597488"/>
            <a:ext cx="4142411" cy="900633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Need to share is not country specific…"/>
          <p:cNvSpPr txBox="1"/>
          <p:nvPr>
            <p:ph type="body" sz="half" idx="1"/>
          </p:nvPr>
        </p:nvSpPr>
        <p:spPr bwMode="auto">
          <a:xfrm>
            <a:off x="858538" y="1772283"/>
            <a:ext cx="10328713" cy="2926183"/>
          </a:xfrm>
          <a:prstGeom prst="rect">
            <a:avLst/>
          </a:prstGeom>
        </p:spPr>
        <p:txBody>
          <a:bodyPr vertOverflow="overflow" horzOverflow="overflow" vert="horz" wrap="square" lIns="45716" tIns="45716" rIns="45716" bIns="45716" numCol="1" spcCol="0" rtlCol="0" fromWordArt="0" anchor="t" anchorCtr="0" forceAA="0" upright="0" compatLnSpc="0">
            <a:normAutofit fontScale="85000" lnSpcReduction="3000"/>
          </a:bodyPr>
          <a:lstStyle/>
          <a:p>
            <a:pPr marL="332080" indent="-332080" defTabSz="770653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100"/>
            </a:pPr>
            <a:r>
              <a:rPr/>
              <a:t>We also work with international partners:</a:t>
            </a:r>
            <a:endParaRPr/>
          </a:p>
          <a:p>
            <a:pPr marL="2691233" lvl="6" indent="-332080" defTabSz="770653">
              <a:lnSpc>
                <a:spcPct val="88200"/>
              </a:lnSpc>
              <a:spcBef>
                <a:spcPts val="600"/>
              </a:spcBef>
              <a:defRPr sz="2100"/>
            </a:pPr>
            <a:r>
              <a:rPr/>
              <a:t>BY-COVID</a:t>
            </a:r>
            <a:endParaRPr/>
          </a:p>
          <a:p>
            <a:pPr marL="3084423" lvl="7" indent="-332080" defTabSz="770653">
              <a:lnSpc>
                <a:spcPct val="88200"/>
              </a:lnSpc>
              <a:spcBef>
                <a:spcPts val="600"/>
              </a:spcBef>
              <a:defRPr sz="2100" u="sng">
                <a:solidFill>
                  <a:srgbClr val="0000FF"/>
                </a:solidFill>
              </a:defRPr>
            </a:pPr>
            <a:r>
              <a:rPr u="sng">
                <a:hlinkClick r:id="rId6" tooltip="https://www.infectious-diseases-toolkit.org"/>
              </a:rPr>
              <a:t>Infectious Diseases Toolkit</a:t>
            </a:r>
            <a:r>
              <a:rPr/>
              <a:t> (IDTk)</a:t>
            </a:r>
            <a:endParaRPr/>
          </a:p>
          <a:p>
            <a:pPr marL="2691232" lvl="6" indent="-332079" defTabSz="770652">
              <a:lnSpc>
                <a:spcPct val="88200"/>
              </a:lnSpc>
              <a:spcBef>
                <a:spcPts val="599"/>
              </a:spcBef>
              <a:defRPr/>
            </a:pPr>
            <a:r>
              <a:rPr lang="en-US" sz="2100" b="0" i="0" u="none" strike="noStrike" cap="none" spc="0">
                <a:ln>
                  <a:noFill/>
                </a:ln>
                <a:solidFill>
                  <a:srgbClr val="181717"/>
                </a:solidFill>
                <a:latin typeface="Arial"/>
                <a:ea typeface="Arial"/>
                <a:cs typeface="Arial"/>
              </a:rPr>
              <a:t>EMBL-EBI</a:t>
            </a:r>
            <a:endParaRPr lang="en-US" sz="2100" b="0" i="0" u="none" strike="noStrike" cap="none" spc="0">
              <a:ln>
                <a:noFill/>
              </a:ln>
              <a:solidFill>
                <a:srgbClr val="181717"/>
              </a:solidFill>
              <a:latin typeface="Times New Roman"/>
              <a:cs typeface="Times New Roman"/>
            </a:endParaRPr>
          </a:p>
          <a:p>
            <a:pPr marL="3091281" lvl="7" indent="-332079" defTabSz="770652">
              <a:lnSpc>
                <a:spcPct val="88200"/>
              </a:lnSpc>
              <a:spcBef>
                <a:spcPts val="599"/>
              </a:spcBef>
              <a:defRPr/>
            </a:pPr>
            <a:r>
              <a:rPr lang="en-US" sz="2100" b="0" i="0" u="sng" strike="noStrike" cap="none" spc="0">
                <a:ln>
                  <a:noFill/>
                </a:ln>
                <a:solidFill>
                  <a:srgbClr val="181717"/>
                </a:solidFill>
                <a:latin typeface="Arial"/>
                <a:ea typeface="Arial"/>
                <a:cs typeface="Arial"/>
                <a:hlinkClick r:id="rId7" tooltip="https://www.pathogensportal.org"/>
              </a:rPr>
              <a:t>PathogensPortal</a:t>
            </a:r>
            <a:endParaRPr lang="en-US" sz="2100" b="0" i="0" u="none" strike="noStrike" cap="none" spc="0">
              <a:ln>
                <a:noFill/>
              </a:ln>
              <a:solidFill>
                <a:srgbClr val="181717"/>
              </a:solidFill>
              <a:latin typeface="Times New Roman"/>
              <a:cs typeface="Times New Roman"/>
            </a:endParaRPr>
          </a:p>
          <a:p>
            <a:pPr marL="2691233" lvl="6" indent="-332080" defTabSz="770653">
              <a:lnSpc>
                <a:spcPct val="88200"/>
              </a:lnSpc>
              <a:spcBef>
                <a:spcPts val="600"/>
              </a:spcBef>
              <a:defRPr sz="2100"/>
            </a:pPr>
            <a:r>
              <a:rPr/>
              <a:t>GA4GH</a:t>
            </a:r>
            <a:endParaRPr/>
          </a:p>
          <a:p>
            <a:pPr marL="3084423" lvl="7" indent="-332080" defTabSz="770653">
              <a:lnSpc>
                <a:spcPct val="88200"/>
              </a:lnSpc>
              <a:spcBef>
                <a:spcPts val="600"/>
              </a:spcBef>
              <a:defRPr sz="2100"/>
            </a:pPr>
            <a:r>
              <a:rPr/>
              <a:t>Global community interoperability standards</a:t>
            </a:r>
            <a:endParaRPr/>
          </a:p>
          <a:p>
            <a:pPr marL="3084423" lvl="7" indent="-332080" defTabSz="770653">
              <a:lnSpc>
                <a:spcPct val="88200"/>
              </a:lnSpc>
              <a:spcBef>
                <a:spcPts val="600"/>
              </a:spcBef>
              <a:defRPr sz="2100"/>
            </a:pPr>
            <a:r>
              <a:rPr/>
              <a:t>Part of the Infectious Diseases Community</a:t>
            </a:r>
            <a:endParaRPr/>
          </a:p>
          <a:p>
            <a:pPr marL="2752342" lvl="7" indent="0" defTabSz="770652">
              <a:lnSpc>
                <a:spcPct val="88200"/>
              </a:lnSpc>
              <a:spcBef>
                <a:spcPts val="599"/>
              </a:spcBef>
              <a:buClrTx/>
              <a:buSzPct val="100000"/>
              <a:buFont typeface="Arial"/>
              <a:buNone/>
              <a:defRPr sz="2100"/>
            </a:pPr>
            <a:endParaRPr/>
          </a:p>
        </p:txBody>
      </p:sp>
      <p:pic>
        <p:nvPicPr>
          <p:cNvPr id="536649671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193991" y="4618602"/>
            <a:ext cx="4019549" cy="819149"/>
          </a:xfrm>
          <a:prstGeom prst="rect">
            <a:avLst/>
          </a:prstGeom>
        </p:spPr>
      </p:pic>
      <p:pic>
        <p:nvPicPr>
          <p:cNvPr id="448811434" name="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 flipH="0" flipV="0">
            <a:off x="264529" y="4698465"/>
            <a:ext cx="3985893" cy="7473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6" name="Title 1"/>
          <p:cNvSpPr txBox="1"/>
          <p:nvPr>
            <p:ph type="title"/>
          </p:nvPr>
        </p:nvSpPr>
        <p:spPr bwMode="auto">
          <a:xfrm>
            <a:off x="838196" y="365124"/>
            <a:ext cx="9538253" cy="830129"/>
          </a:xfrm>
          <a:prstGeom prst="rect">
            <a:avLst/>
          </a:prstGeom>
        </p:spPr>
        <p:txBody>
          <a:bodyPr/>
          <a:lstStyle>
            <a:lvl1pPr>
              <a:lnSpc>
                <a:spcPct val="88200"/>
              </a:lnSpc>
              <a:defRPr sz="3800"/>
            </a:lvl1pPr>
          </a:lstStyle>
          <a:p>
            <a:pPr>
              <a:defRPr/>
            </a:pPr>
            <a:r>
              <a:rPr/>
              <a:t>Acknowledgments &amp; Contact</a:t>
            </a:r>
            <a:endParaRPr/>
          </a:p>
        </p:txBody>
      </p:sp>
      <p:sp>
        <p:nvSpPr>
          <p:cNvPr id="307" name="@scilifelab_DC"/>
          <p:cNvSpPr txBox="1"/>
          <p:nvPr/>
        </p:nvSpPr>
        <p:spPr bwMode="auto">
          <a:xfrm>
            <a:off x="3543492" y="5935332"/>
            <a:ext cx="2279199" cy="44935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2500"/>
            </a:lvl1pPr>
          </a:lstStyle>
          <a:p>
            <a:pPr>
              <a:defRPr/>
            </a:pPr>
            <a:r>
              <a:rPr/>
              <a:t>@scilifelab_DC</a:t>
            </a:r>
            <a:endParaRPr/>
          </a:p>
        </p:txBody>
      </p:sp>
      <p:sp>
        <p:nvSpPr>
          <p:cNvPr id="308" name="Scilifelab-data-centre"/>
          <p:cNvSpPr txBox="1"/>
          <p:nvPr/>
        </p:nvSpPr>
        <p:spPr bwMode="auto">
          <a:xfrm>
            <a:off x="6723531" y="5975462"/>
            <a:ext cx="3086591" cy="44935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>
              <a:defRPr sz="2500"/>
            </a:lvl1pPr>
          </a:lstStyle>
          <a:p>
            <a:pPr>
              <a:defRPr/>
            </a:pPr>
            <a:r>
              <a:rPr/>
              <a:t>Scilifelab-data-centre</a:t>
            </a:r>
            <a:endParaRPr/>
          </a:p>
        </p:txBody>
      </p:sp>
      <p:pic>
        <p:nvPicPr>
          <p:cNvPr id="309" name="Image" descr="Image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961818" y="5938605"/>
            <a:ext cx="591088" cy="4862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Image" descr="Imag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82712" y="5953761"/>
            <a:ext cx="486207" cy="4862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image4.png" descr="image4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122226" y="3163340"/>
            <a:ext cx="1818118" cy="10074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image5.png" descr="image5.pn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92778" y="3201928"/>
            <a:ext cx="1093776" cy="8789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" descr="Image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929695" y="3279156"/>
            <a:ext cx="1093774" cy="830131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Content Placeholder 2"/>
          <p:cNvSpPr txBox="1"/>
          <p:nvPr/>
        </p:nvSpPr>
        <p:spPr bwMode="auto">
          <a:xfrm flipH="0" flipV="0">
            <a:off x="3864992" y="5196804"/>
            <a:ext cx="4169851" cy="495861"/>
          </a:xfrm>
          <a:prstGeom prst="rect">
            <a:avLst/>
          </a:prstGeom>
          <a:ln w="12700">
            <a:miter lim="400000"/>
          </a:ln>
        </p:spPr>
        <p:txBody>
          <a:bodyPr vertOverflow="overflow" horzOverflow="overflow" vert="horz" wrap="square" lIns="45717" tIns="45717" rIns="45717" bIns="45717" numCol="1" spcCol="0" rtlCol="0" fromWordArt="0" anchor="t" anchorCtr="0" forceAA="0" upright="0" compatLnSpc="0">
            <a:normAutofit/>
          </a:bodyPr>
          <a:lstStyle/>
          <a:p>
            <a:pPr defTabSz="356615">
              <a:spcBef>
                <a:spcPts val="900"/>
              </a:spcBef>
              <a:defRPr sz="2500">
                <a:solidFill>
                  <a:srgbClr val="181717"/>
                </a:solidFill>
              </a:defRPr>
            </a:pPr>
            <a:r>
              <a:rPr/>
              <a:t>Visit us: </a:t>
            </a:r>
            <a:r>
              <a:rPr u="sng">
                <a:solidFill>
                  <a:schemeClr val="hlink"/>
                </a:solidFill>
                <a:hlinkClick r:id="rId7" tooltip="http://www.pathogens.se"/>
              </a:rPr>
              <a:t>www.pathogens.se</a:t>
            </a:r>
            <a:endParaRPr/>
          </a:p>
        </p:txBody>
      </p:sp>
      <p:pic>
        <p:nvPicPr>
          <p:cNvPr id="315" name="Image" descr="Image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058826" y="4275915"/>
            <a:ext cx="2244048" cy="708647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Content Placeholder 2"/>
          <p:cNvSpPr txBox="1"/>
          <p:nvPr>
            <p:ph type="body" sz="half" idx="1"/>
          </p:nvPr>
        </p:nvSpPr>
        <p:spPr bwMode="auto">
          <a:xfrm>
            <a:off x="1193698" y="1339710"/>
            <a:ext cx="9512442" cy="2089289"/>
          </a:xfrm>
          <a:prstGeom prst="rect">
            <a:avLst/>
          </a:prstGeom>
        </p:spPr>
        <p:txBody>
          <a:bodyPr vertOverflow="overflow" horzOverflow="overflow" vert="horz" wrap="square" lIns="45713" tIns="45713" rIns="45713" bIns="45713" numCol="1" spcCol="0" rtlCol="0" fromWordArt="0" anchor="t" anchorCtr="0" forceAA="0" upright="0" compatLnSpc="0">
            <a:normAutofit/>
          </a:bodyPr>
          <a:lstStyle/>
          <a:p>
            <a:pPr marL="1194121" lvl="2" indent="-394021">
              <a:buSzPct val="100000"/>
              <a:buFont typeface="Arial"/>
              <a:buChar char="•"/>
              <a:defRPr sz="2500"/>
            </a:pPr>
            <a:r>
              <a:rPr sz="2200"/>
              <a:t>Data Centre and the wider SciLifeLab community</a:t>
            </a:r>
            <a:endParaRPr sz="2200"/>
          </a:p>
          <a:p>
            <a:pPr marL="1194121" lvl="2" indent="-394021">
              <a:buSzPct val="100000"/>
              <a:buFont typeface="Arial"/>
              <a:buChar char="•"/>
              <a:defRPr sz="2500"/>
            </a:pPr>
            <a:r>
              <a:rPr sz="2200"/>
              <a:t>Collaborators and funders</a:t>
            </a:r>
            <a:endParaRPr sz="2200"/>
          </a:p>
          <a:p>
            <a:pPr marL="1194121" lvl="2" indent="-394021">
              <a:buSzPct val="100000"/>
              <a:buFont typeface="Arial"/>
              <a:buChar char="•"/>
              <a:defRPr sz="2500"/>
            </a:pPr>
            <a:r>
              <a:rPr sz="2200"/>
              <a:t>Team members past and present</a:t>
            </a:r>
            <a:endParaRPr sz="2200"/>
          </a:p>
          <a:p>
            <a:pPr marL="1194120" lvl="2" indent="-394020">
              <a:buSzPct val="100000"/>
              <a:buFont typeface="Arial"/>
              <a:buChar char="•"/>
              <a:defRPr sz="2500"/>
            </a:pPr>
            <a:r>
              <a:rPr sz="2200"/>
              <a:t>Editorial committee</a:t>
            </a:r>
            <a:endParaRPr/>
          </a:p>
        </p:txBody>
      </p:sp>
      <p:pic>
        <p:nvPicPr>
          <p:cNvPr id="317" name="Image" descr="Image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992779" y="4308273"/>
            <a:ext cx="2803232" cy="708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SciLifeLab_Logotype_Green_POS.png" descr="SciLifeLab_Logotype_Green_POS.png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2862540" y="3227605"/>
            <a:ext cx="3806380" cy="82757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Image" descr="Image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6723531" y="4271414"/>
            <a:ext cx="2412630" cy="745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5509711" name="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 flipH="0" flipV="0">
            <a:off x="9635757" y="4197951"/>
            <a:ext cx="1970960" cy="892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8645557" name="Title 3"/>
          <p:cNvSpPr txBox="1"/>
          <p:nvPr>
            <p:ph type="title"/>
          </p:nvPr>
        </p:nvSpPr>
        <p:spPr bwMode="auto">
          <a:xfrm>
            <a:off x="1523997" y="1388001"/>
            <a:ext cx="10136900" cy="224013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>
              <a:defRPr/>
            </a:pPr>
            <a:r>
              <a:rPr strike="sngStrike"/>
              <a:t>COVID-19 and Pandemic Preparedness Portal</a:t>
            </a:r>
            <a:endParaRPr/>
          </a:p>
        </p:txBody>
      </p:sp>
      <p:sp>
        <p:nvSpPr>
          <p:cNvPr id="1594007367" name="Subtitle 4"/>
          <p:cNvSpPr txBox="1"/>
          <p:nvPr>
            <p:ph type="body" sz="half" idx="1"/>
          </p:nvPr>
        </p:nvSpPr>
        <p:spPr bwMode="auto">
          <a:xfrm>
            <a:off x="1523998" y="3876041"/>
            <a:ext cx="9144000" cy="2791457"/>
          </a:xfrm>
          <a:prstGeom prst="rect">
            <a:avLst/>
          </a:prstGeom>
        </p:spPr>
        <p:txBody>
          <a:bodyPr/>
          <a:lstStyle/>
          <a:p>
            <a:pPr>
              <a:defRPr sz="2000" i="1"/>
            </a:pPr>
            <a:r>
              <a:rPr/>
              <a:t>Liane Hughes and Katarina Öjefors Stark</a:t>
            </a:r>
            <a:endParaRPr/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rPr/>
              <a:t>SciLifeLab Data Centre, Sweden</a:t>
            </a:r>
            <a:br>
              <a:rPr/>
            </a:br>
            <a:r>
              <a:rPr u="sng">
                <a:solidFill>
                  <a:srgbClr val="0000FF"/>
                </a:solidFill>
                <a:hlinkClick r:id="rId2" tooltip="mailto:datacentre@scilifelab.se"/>
              </a:rPr>
              <a:t>datacentre@scilifelab.se</a:t>
            </a:r>
            <a:br>
              <a:rPr/>
            </a:br>
            <a:br>
              <a:rPr/>
            </a:b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1292494" name="Title 3"/>
          <p:cNvSpPr txBox="1"/>
          <p:nvPr>
            <p:ph type="title"/>
          </p:nvPr>
        </p:nvSpPr>
        <p:spPr bwMode="auto">
          <a:xfrm>
            <a:off x="1523997" y="1388001"/>
            <a:ext cx="10136900" cy="224013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>
              <a:defRPr/>
            </a:pPr>
            <a:r>
              <a:rPr/>
              <a:t>Swedish Pathogens Portal</a:t>
            </a:r>
            <a:endParaRPr/>
          </a:p>
        </p:txBody>
      </p:sp>
      <p:sp>
        <p:nvSpPr>
          <p:cNvPr id="1374566000" name="Subtitle 4"/>
          <p:cNvSpPr txBox="1"/>
          <p:nvPr>
            <p:ph type="body" sz="half" idx="1"/>
          </p:nvPr>
        </p:nvSpPr>
        <p:spPr bwMode="auto">
          <a:xfrm>
            <a:off x="1523998" y="3876041"/>
            <a:ext cx="9144000" cy="2791457"/>
          </a:xfrm>
          <a:prstGeom prst="rect">
            <a:avLst/>
          </a:prstGeom>
        </p:spPr>
        <p:txBody>
          <a:bodyPr/>
          <a:lstStyle/>
          <a:p>
            <a:pPr>
              <a:defRPr sz="2000" i="1"/>
            </a:pPr>
            <a:r>
              <a:rPr/>
              <a:t>Liane Hughes and Katarina Öjefors Stark</a:t>
            </a:r>
            <a:endParaRPr/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rPr/>
              <a:t>SciLifeLab Data Centre, Sweden</a:t>
            </a:r>
            <a:br>
              <a:rPr/>
            </a:br>
            <a:r>
              <a:rPr u="sng">
                <a:solidFill>
                  <a:srgbClr val="0000FF"/>
                </a:solidFill>
                <a:hlinkClick r:id="rId2" tooltip="mailto:datacentre@scilifelab.se"/>
              </a:rPr>
              <a:t>datacentre@scilifelab.se</a:t>
            </a:r>
            <a:br>
              <a:rPr/>
            </a:br>
            <a:br>
              <a:rPr/>
            </a:b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9" name="Content Placeholder 2"/>
          <p:cNvSpPr txBox="1"/>
          <p:nvPr>
            <p:ph type="body" sz="half" idx="1"/>
          </p:nvPr>
        </p:nvSpPr>
        <p:spPr bwMode="auto">
          <a:xfrm flipH="0" flipV="0">
            <a:off x="644139" y="1726020"/>
            <a:ext cx="5451860" cy="4586701"/>
          </a:xfrm>
          <a:prstGeom prst="rect">
            <a:avLst/>
          </a:prstGeom>
        </p:spPr>
        <p:txBody>
          <a:bodyPr vertOverflow="overflow" horzOverflow="overflow" vert="horz" wrap="square" lIns="45715" tIns="45715" rIns="45715" bIns="45715" numCol="1" spcCol="0" rtlCol="0" fromWordArt="0" anchor="t" anchorCtr="0" forceAA="0" upright="0" compatLnSpc="0">
            <a:normAutofit fontScale="95000" lnSpcReduction="1000"/>
          </a:bodyPr>
          <a:lstStyle/>
          <a:p>
            <a:pPr marL="386139" indent="-386139" defTabSz="896110">
              <a:lnSpc>
                <a:spcPct val="88200"/>
              </a:lnSpc>
              <a:spcBef>
                <a:spcPts val="800"/>
              </a:spcBef>
              <a:buSzPct val="100000"/>
              <a:buFont typeface="Arial"/>
              <a:buChar char="•"/>
              <a:defRPr sz="2500"/>
            </a:pPr>
            <a:r>
              <a:rPr sz="2200"/>
              <a:t>Launched in June 2020 as the Swedish node of the COVID-19 Data Platform.</a:t>
            </a:r>
            <a:endParaRPr sz="2200"/>
          </a:p>
          <a:p>
            <a:pPr marL="386138" indent="-386138" defTabSz="896109">
              <a:lnSpc>
                <a:spcPct val="88200"/>
              </a:lnSpc>
              <a:spcBef>
                <a:spcPts val="799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8" indent="-386138" defTabSz="896109">
              <a:lnSpc>
                <a:spcPct val="88200"/>
              </a:lnSpc>
              <a:spcBef>
                <a:spcPts val="799"/>
              </a:spcBef>
              <a:buSzPct val="100000"/>
              <a:buFont typeface="Arial"/>
              <a:buChar char="•"/>
              <a:defRPr sz="2500"/>
            </a:pPr>
            <a:r>
              <a:rPr sz="2200"/>
              <a:t>Central part of PLP since 2022. </a:t>
            </a:r>
            <a:endParaRPr sz="2200"/>
          </a:p>
          <a:p>
            <a:pPr marL="386138" indent="-386138" defTabSz="896109">
              <a:lnSpc>
                <a:spcPct val="88200"/>
              </a:lnSpc>
              <a:spcBef>
                <a:spcPts val="799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8" indent="-386138" defTabSz="896109">
              <a:lnSpc>
                <a:spcPct val="88200"/>
              </a:lnSpc>
              <a:spcBef>
                <a:spcPts val="799"/>
              </a:spcBef>
              <a:buSzPct val="100000"/>
              <a:buFont typeface="Arial"/>
              <a:buChar char="•"/>
              <a:defRPr sz="2500"/>
            </a:pPr>
            <a:r>
              <a:rPr sz="2200"/>
              <a:t>Accelerate research to fight the pandemic through data sharing</a:t>
            </a:r>
            <a:endParaRPr sz="2200"/>
          </a:p>
          <a:p>
            <a:pPr marL="386139" indent="-386139" defTabSz="896108">
              <a:lnSpc>
                <a:spcPct val="88200"/>
              </a:lnSpc>
              <a:spcBef>
                <a:spcPts val="700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9" indent="-386139" defTabSz="896108">
              <a:lnSpc>
                <a:spcPct val="88200"/>
              </a:lnSpc>
              <a:spcBef>
                <a:spcPts val="700"/>
              </a:spcBef>
              <a:buSzPct val="100000"/>
              <a:buFont typeface="Arial"/>
              <a:buChar char="•"/>
              <a:defRPr sz="2500"/>
            </a:pPr>
            <a:r>
              <a:rPr sz="2200"/>
              <a:t>Scope since expanded; pathogens other than SARS-CoV-2 and pandemic preparedness in general. </a:t>
            </a:r>
            <a:endParaRPr sz="2200"/>
          </a:p>
          <a:p>
            <a:pPr marL="386138" indent="-386138" defTabSz="896107">
              <a:lnSpc>
                <a:spcPct val="88200"/>
              </a:lnSpc>
              <a:spcBef>
                <a:spcPts val="699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8" indent="-386138" defTabSz="896107">
              <a:lnSpc>
                <a:spcPct val="88200"/>
              </a:lnSpc>
              <a:spcBef>
                <a:spcPts val="699"/>
              </a:spcBef>
              <a:buSzPct val="100000"/>
              <a:buFont typeface="Arial"/>
              <a:buChar char="•"/>
              <a:defRPr sz="2500"/>
            </a:pPr>
            <a:endParaRPr sz="2200"/>
          </a:p>
        </p:txBody>
      </p:sp>
      <p:sp>
        <p:nvSpPr>
          <p:cNvPr id="270" name="Title 1"/>
          <p:cNvSpPr txBox="1"/>
          <p:nvPr>
            <p:ph type="title"/>
          </p:nvPr>
        </p:nvSpPr>
        <p:spPr bwMode="auto"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 defTabSz="896111">
              <a:lnSpc>
                <a:spcPct val="89100"/>
              </a:lnSpc>
              <a:defRPr sz="3700"/>
            </a:lvl1pPr>
          </a:lstStyle>
          <a:p>
            <a:pPr>
              <a:defRPr/>
            </a:pPr>
            <a:r>
              <a:rPr/>
              <a:t>History of the Portal</a:t>
            </a:r>
            <a:endParaRPr/>
          </a:p>
        </p:txBody>
      </p:sp>
      <p:pic>
        <p:nvPicPr>
          <p:cNvPr id="271" name="image4.png" descr="image4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90772" y="5689441"/>
            <a:ext cx="1682470" cy="9322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age5.png" descr="image5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44138" y="5791601"/>
            <a:ext cx="1033052" cy="8301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Image" descr="Image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702940" y="5720272"/>
            <a:ext cx="1281739" cy="9727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Screenshot 2023-06-09 at 05.44.03.png" descr="Screenshot 2023-06-09 at 05.44.03.pn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6091683" y="1448205"/>
            <a:ext cx="5624181" cy="385721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SciLifeLab_Logotype_Green_POS.png" descr="SciLifeLab_Logotype_Green_POS.png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704132" y="5689441"/>
            <a:ext cx="3806380" cy="8275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0" name="Content Placeholder 2"/>
          <p:cNvSpPr txBox="1"/>
          <p:nvPr>
            <p:ph type="body" sz="half" idx="1"/>
          </p:nvPr>
        </p:nvSpPr>
        <p:spPr bwMode="auto">
          <a:xfrm>
            <a:off x="644138" y="1726020"/>
            <a:ext cx="5383674" cy="4586702"/>
          </a:xfrm>
          <a:prstGeom prst="rect">
            <a:avLst/>
          </a:prstGeom>
        </p:spPr>
        <p:txBody>
          <a:bodyPr vertOverflow="overflow" horzOverflow="overflow" vert="horz" wrap="square" lIns="45714" tIns="45714" rIns="45714" bIns="45714" numCol="1" spcCol="0" rtlCol="0" fromWordArt="0" anchor="t" anchorCtr="0" forceAA="0" upright="0" compatLnSpc="0">
            <a:normAutofit/>
          </a:bodyPr>
          <a:lstStyle/>
          <a:p>
            <a:pPr marL="386139" indent="-386139" defTabSz="896108">
              <a:lnSpc>
                <a:spcPct val="88200"/>
              </a:lnSpc>
              <a:spcBef>
                <a:spcPts val="700"/>
              </a:spcBef>
              <a:buSzPct val="100000"/>
              <a:buFont typeface="Arial"/>
              <a:buChar char="•"/>
              <a:defRPr sz="2500"/>
            </a:pPr>
            <a:r>
              <a:rPr sz="2200"/>
              <a:t>Clear need to implement visual changes to reflect the expanded scope.</a:t>
            </a:r>
            <a:endParaRPr sz="2200"/>
          </a:p>
          <a:p>
            <a:pPr marL="386139" indent="-386139" defTabSz="896108">
              <a:lnSpc>
                <a:spcPct val="88200"/>
              </a:lnSpc>
              <a:spcBef>
                <a:spcPts val="700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9" indent="-386139" defTabSz="896108">
              <a:lnSpc>
                <a:spcPct val="88200"/>
              </a:lnSpc>
              <a:spcBef>
                <a:spcPts val="700"/>
              </a:spcBef>
              <a:buSzPct val="100000"/>
              <a:buFont typeface="Arial"/>
              <a:buChar char="•"/>
              <a:defRPr sz="2500"/>
            </a:pPr>
            <a:r>
              <a:rPr sz="2200"/>
              <a:t>Now becoming ‘The Swedish Pathogens Portal’ (</a:t>
            </a:r>
            <a:r>
              <a:rPr sz="2200" u="sng">
                <a:solidFill>
                  <a:srgbClr val="0000FF"/>
                </a:solidFill>
                <a:hlinkClick r:id="rId2" tooltip="https://pathogens.se"/>
              </a:rPr>
              <a:t>pathogens.se</a:t>
            </a:r>
            <a:r>
              <a:rPr sz="2200"/>
              <a:t>).</a:t>
            </a:r>
            <a:endParaRPr sz="2200"/>
          </a:p>
          <a:p>
            <a:pPr marL="386138" indent="-386138" defTabSz="896107">
              <a:lnSpc>
                <a:spcPct val="88200"/>
              </a:lnSpc>
              <a:spcBef>
                <a:spcPts val="699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8" indent="-386138" defTabSz="896107">
              <a:lnSpc>
                <a:spcPct val="88200"/>
              </a:lnSpc>
              <a:spcBef>
                <a:spcPts val="699"/>
              </a:spcBef>
              <a:buSzPct val="100000"/>
              <a:buFont typeface="Arial"/>
              <a:buChar char="•"/>
              <a:defRPr sz="2500"/>
            </a:pPr>
            <a:r>
              <a:rPr sz="2200"/>
              <a:t>So far: topics, emerging pathogens, and PLP resources</a:t>
            </a:r>
            <a:endParaRPr sz="2200"/>
          </a:p>
          <a:p>
            <a:pPr marL="386137" indent="-386137" defTabSz="896106">
              <a:lnSpc>
                <a:spcPct val="88200"/>
              </a:lnSpc>
              <a:spcBef>
                <a:spcPts val="698"/>
              </a:spcBef>
              <a:buSzPct val="100000"/>
              <a:buFont typeface="Arial"/>
              <a:buChar char="•"/>
              <a:defRPr sz="2500"/>
            </a:pPr>
            <a:endParaRPr sz="2200"/>
          </a:p>
          <a:p>
            <a:pPr marL="386137" indent="-386137" defTabSz="896106">
              <a:lnSpc>
                <a:spcPct val="88200"/>
              </a:lnSpc>
              <a:spcBef>
                <a:spcPts val="698"/>
              </a:spcBef>
              <a:buSzPct val="100000"/>
              <a:buFont typeface="Arial"/>
              <a:buChar char="•"/>
              <a:defRPr sz="2500"/>
            </a:pPr>
            <a:r>
              <a:rPr sz="2200"/>
              <a:t>Future: editorials, more topics, </a:t>
            </a:r>
            <a:r>
              <a:rPr sz="2200" b="1" i="1"/>
              <a:t>community recommendation</a:t>
            </a:r>
            <a:r>
              <a:rPr sz="2200" b="1" i="1"/>
              <a:t>s</a:t>
            </a:r>
            <a:endParaRPr sz="2200" b="1" i="1"/>
          </a:p>
        </p:txBody>
      </p:sp>
      <p:sp>
        <p:nvSpPr>
          <p:cNvPr id="301" name="Title 1"/>
          <p:cNvSpPr txBox="1"/>
          <p:nvPr>
            <p:ph type="title"/>
          </p:nvPr>
        </p:nvSpPr>
        <p:spPr bwMode="auto"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 defTabSz="896110">
              <a:lnSpc>
                <a:spcPct val="89100"/>
              </a:lnSpc>
              <a:defRPr sz="3700"/>
            </a:lvl1pPr>
          </a:lstStyle>
          <a:p>
            <a:pPr>
              <a:defRPr/>
            </a:pPr>
            <a:r>
              <a:rPr/>
              <a:t>Becoming the Swedish Pathogens Portal</a:t>
            </a:r>
            <a:endParaRPr/>
          </a:p>
        </p:txBody>
      </p:sp>
      <p:pic>
        <p:nvPicPr>
          <p:cNvPr id="302" name="CV19DP_logo_oneliner_SWE.png" descr="CV19DP_logo_oneliner_SWE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569222" y="2024414"/>
            <a:ext cx="4994162" cy="891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Image" descr="Image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59318" y="4551465"/>
            <a:ext cx="5213970" cy="1200217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Arrow"/>
          <p:cNvSpPr/>
          <p:nvPr/>
        </p:nvSpPr>
        <p:spPr bwMode="auto">
          <a:xfrm rot="5399976">
            <a:off x="8568072" y="3033345"/>
            <a:ext cx="996462" cy="124557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txBody>
          <a:bodyPr lIns="45719" rIns="45719"/>
          <a:lstStyle/>
          <a:p>
            <a:pPr>
              <a:defRPr>
                <a:latin typeface="+mn-lt"/>
                <a:ea typeface="+mn-ea"/>
                <a:cs typeface="+mn-cs"/>
              </a:defRPr>
            </a:pPr>
            <a:endParaRPr/>
          </a:p>
        </p:txBody>
      </p:sp>
      <p:pic>
        <p:nvPicPr>
          <p:cNvPr id="1716105025" name="Image" descr="Image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9594801" y="5951915"/>
            <a:ext cx="2335311" cy="7216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3569487" name="Title 1"/>
          <p:cNvSpPr txBox="1"/>
          <p:nvPr>
            <p:ph type="title"/>
          </p:nvPr>
        </p:nvSpPr>
        <p:spPr bwMode="auto">
          <a:xfrm>
            <a:off x="838197" y="365121"/>
            <a:ext cx="9538251" cy="830128"/>
          </a:xfrm>
          <a:prstGeom prst="rect">
            <a:avLst/>
          </a:prstGeom>
        </p:spPr>
        <p:txBody>
          <a:bodyPr/>
          <a:lstStyle>
            <a:lvl1pPr defTabSz="896109">
              <a:lnSpc>
                <a:spcPct val="89100"/>
              </a:lnSpc>
              <a:defRPr sz="3700"/>
            </a:lvl1pPr>
          </a:lstStyle>
          <a:p>
            <a:pPr>
              <a:defRPr/>
            </a:pPr>
            <a:r>
              <a:rPr/>
              <a:t>New look</a:t>
            </a:r>
            <a:endParaRPr/>
          </a:p>
        </p:txBody>
      </p:sp>
      <p:pic>
        <p:nvPicPr>
          <p:cNvPr id="51069491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2315362" y="1300739"/>
            <a:ext cx="7784071" cy="5029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7" name="Content Placeholder 2"/>
          <p:cNvSpPr txBox="1"/>
          <p:nvPr>
            <p:ph type="body" sz="half" idx="1"/>
          </p:nvPr>
        </p:nvSpPr>
        <p:spPr bwMode="auto">
          <a:xfrm>
            <a:off x="602646" y="1420699"/>
            <a:ext cx="5374341" cy="4993364"/>
          </a:xfrm>
          <a:prstGeom prst="rect">
            <a:avLst/>
          </a:prstGeom>
        </p:spPr>
        <p:txBody>
          <a:bodyPr vertOverflow="overflow" horzOverflow="overflow" vert="horz" wrap="square" lIns="45714" tIns="45714" rIns="45714" bIns="45714" numCol="1" spcCol="0" rtlCol="0" fromWordArt="0" anchor="t" anchorCtr="0" forceAA="0" upright="0" compatLnSpc="0">
            <a:normAutofit/>
          </a:bodyPr>
          <a:lstStyle/>
          <a:p>
            <a:pPr defTabSz="788575">
              <a:lnSpc>
                <a:spcPct val="88200"/>
              </a:lnSpc>
              <a:spcBef>
                <a:spcPts val="700"/>
              </a:spcBef>
              <a:defRPr sz="2200" b="1"/>
            </a:pPr>
            <a:r>
              <a:rPr/>
              <a:t>Help to make data FAIR and open:</a:t>
            </a:r>
            <a:endParaRPr/>
          </a:p>
          <a:p>
            <a:pPr marL="739853" lvl="1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/>
            </a:pPr>
            <a:r>
              <a:rPr sz="2200"/>
              <a:t>Direct support for researchers (helpdesk with NBIS)</a:t>
            </a:r>
            <a:endParaRPr sz="2200"/>
          </a:p>
          <a:p>
            <a:pPr marL="739853" lvl="1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/>
            </a:pPr>
            <a:r>
              <a:rPr sz="2200" u="sng">
                <a:solidFill>
                  <a:srgbClr val="0000FF"/>
                </a:solidFill>
                <a:hlinkClick r:id="rId2" tooltip="https://www.covid19dataportal.se/data-management/"/>
              </a:rPr>
              <a:t>Create general guidance</a:t>
            </a:r>
            <a:endParaRPr sz="2200"/>
          </a:p>
          <a:p>
            <a:pPr marL="739852" lvl="1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/>
            </a:pPr>
            <a:r>
              <a:rPr sz="2200"/>
              <a:t>Practice what we preach!</a:t>
            </a:r>
            <a:endParaRPr/>
          </a:p>
          <a:p>
            <a:pPr marL="739851" lvl="1" indent="-339801" defTabSz="788572">
              <a:lnSpc>
                <a:spcPct val="88200"/>
              </a:lnSpc>
              <a:spcBef>
                <a:spcPts val="598"/>
              </a:spcBef>
              <a:buSzPct val="100000"/>
              <a:buFont typeface="Arial"/>
              <a:buChar char="•"/>
              <a:defRPr sz="2200"/>
            </a:pPr>
            <a:endParaRPr sz="2200"/>
          </a:p>
          <a:p>
            <a:pPr lvl="1" defTabSz="788575">
              <a:lnSpc>
                <a:spcPct val="88200"/>
              </a:lnSpc>
              <a:spcBef>
                <a:spcPts val="700"/>
              </a:spcBef>
              <a:defRPr sz="2200" b="1"/>
            </a:pPr>
            <a:r>
              <a:rPr/>
              <a:t>Promote FAIR and open data:</a:t>
            </a:r>
            <a:endParaRPr/>
          </a:p>
          <a:p>
            <a:pPr marL="739853" lvl="2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 b="1" i="1"/>
            </a:pPr>
            <a:r>
              <a:rPr u="sng">
                <a:solidFill>
                  <a:srgbClr val="0000FF"/>
                </a:solidFill>
                <a:hlinkClick r:id="rId3" tooltip="https://www.covid19dataportal.se/highlights/"/>
              </a:rPr>
              <a:t>Data highlights</a:t>
            </a:r>
            <a:r>
              <a:rPr b="0" i="0"/>
              <a:t> - data-centric articles based on work that shares data and/or code.</a:t>
            </a:r>
            <a:endParaRPr/>
          </a:p>
          <a:p>
            <a:pPr marL="739853" lvl="2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 b="1" i="1"/>
            </a:pPr>
            <a:r>
              <a:rPr u="sng">
                <a:solidFill>
                  <a:srgbClr val="0000FF"/>
                </a:solidFill>
                <a:hlinkClick r:id="rId4" tooltip="https://www.covid19dataportal.se/dashboards/"/>
              </a:rPr>
              <a:t>Data Dashboards</a:t>
            </a:r>
            <a:r>
              <a:rPr b="0"/>
              <a:t> – </a:t>
            </a:r>
            <a:r>
              <a:rPr b="0" i="0"/>
              <a:t>pages containing custom, dynamic visualisations and information relevant to the data.</a:t>
            </a:r>
            <a:endParaRPr/>
          </a:p>
        </p:txBody>
      </p:sp>
      <p:sp>
        <p:nvSpPr>
          <p:cNvPr id="278" name="Title 1"/>
          <p:cNvSpPr txBox="1"/>
          <p:nvPr>
            <p:ph type="title"/>
          </p:nvPr>
        </p:nvSpPr>
        <p:spPr bwMode="auto">
          <a:xfrm>
            <a:off x="838197" y="365124"/>
            <a:ext cx="9538253" cy="830129"/>
          </a:xfrm>
          <a:prstGeom prst="rect">
            <a:avLst/>
          </a:prstGeom>
        </p:spPr>
        <p:txBody>
          <a:bodyPr/>
          <a:lstStyle>
            <a:lvl1pPr defTabSz="822958">
              <a:lnSpc>
                <a:spcPct val="89100"/>
              </a:lnSpc>
              <a:defRPr sz="3400"/>
            </a:lvl1pPr>
          </a:lstStyle>
          <a:p>
            <a:pPr>
              <a:defRPr/>
            </a:pPr>
            <a:r>
              <a:rPr/>
              <a:t>What does the Portal do? (mainly...)</a:t>
            </a:r>
            <a:endParaRPr/>
          </a:p>
        </p:txBody>
      </p:sp>
      <p:sp>
        <p:nvSpPr>
          <p:cNvPr id="279" name="www.covid19dataportal.se"/>
          <p:cNvSpPr txBox="1"/>
          <p:nvPr/>
        </p:nvSpPr>
        <p:spPr bwMode="auto">
          <a:xfrm>
            <a:off x="10311978" y="6227027"/>
            <a:ext cx="1705641" cy="387514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defTabSz="896110">
              <a:lnSpc>
                <a:spcPct val="88200"/>
              </a:lnSpc>
              <a:spcBef>
                <a:spcPts val="800"/>
              </a:spcBef>
              <a:defRPr sz="2100" u="sng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r>
              <a:rPr u="sng">
                <a:hlinkClick r:id="rId5" tooltip="https://pathogens.se"/>
              </a:rPr>
              <a:t>pathogens.se</a:t>
            </a:r>
            <a:endParaRPr/>
          </a:p>
        </p:txBody>
      </p:sp>
      <p:pic>
        <p:nvPicPr>
          <p:cNvPr id="1971580253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5557264" y="1420698"/>
            <a:ext cx="4819184" cy="2279072"/>
          </a:xfrm>
          <a:prstGeom prst="rect">
            <a:avLst/>
          </a:prstGeom>
        </p:spPr>
      </p:pic>
      <p:pic>
        <p:nvPicPr>
          <p:cNvPr id="273706673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6480649" y="2252220"/>
            <a:ext cx="4826652" cy="2683461"/>
          </a:xfrm>
          <a:prstGeom prst="rect">
            <a:avLst/>
          </a:prstGeom>
        </p:spPr>
      </p:pic>
      <p:pic>
        <p:nvPicPr>
          <p:cNvPr id="1269735820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7101016" y="3320761"/>
            <a:ext cx="4807208" cy="2710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4" name="Content Placeholder 2"/>
          <p:cNvSpPr txBox="1"/>
          <p:nvPr>
            <p:ph type="body" sz="half" idx="1"/>
          </p:nvPr>
        </p:nvSpPr>
        <p:spPr bwMode="auto">
          <a:xfrm>
            <a:off x="602646" y="1420699"/>
            <a:ext cx="5645357" cy="4993364"/>
          </a:xfrm>
          <a:prstGeom prst="rect">
            <a:avLst/>
          </a:prstGeom>
        </p:spPr>
        <p:txBody>
          <a:bodyPr vertOverflow="overflow" horzOverflow="overflow" vert="horz" wrap="square" lIns="45715" tIns="45715" rIns="45715" bIns="45715" numCol="1" spcCol="0" rtlCol="0" fromWordArt="0" anchor="t" anchorCtr="0" forceAA="0" upright="0" compatLnSpc="0">
            <a:normAutofit fontScale="95000" lnSpcReduction="1000"/>
          </a:bodyPr>
          <a:lstStyle/>
          <a:p>
            <a:pPr marL="339803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 b="1"/>
            </a:pPr>
            <a:endParaRPr/>
          </a:p>
          <a:p>
            <a:pPr marL="339803" lvl="1" indent="-339803" defTabSz="788574">
              <a:lnSpc>
                <a:spcPct val="88200"/>
              </a:lnSpc>
              <a:spcBef>
                <a:spcPts val="600"/>
              </a:spcBef>
              <a:buSzPct val="100000"/>
              <a:buFont typeface="Arial"/>
              <a:buChar char="•"/>
              <a:defRPr sz="2200" b="1"/>
            </a:pPr>
            <a:r>
              <a:rPr b="0"/>
              <a:t>Working with 3 groups: </a:t>
            </a:r>
            <a:r>
              <a:rPr b="1"/>
              <a:t>SLU, KTH, GU</a:t>
            </a:r>
            <a:endParaRPr b="1"/>
          </a:p>
          <a:p>
            <a:pPr marL="339802" lvl="1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endParaRPr b="0"/>
          </a:p>
          <a:p>
            <a:pPr marL="339802" lvl="1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r>
              <a:rPr b="0"/>
              <a:t>Dashboard is now split into multiple tabs according to topic:</a:t>
            </a:r>
            <a:endParaRPr b="0"/>
          </a:p>
          <a:p>
            <a:pPr marL="739852" lvl="2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r>
              <a:rPr b="1"/>
              <a:t>SARS-CoV-2 quantification</a:t>
            </a:r>
            <a:endParaRPr b="1"/>
          </a:p>
          <a:p>
            <a:pPr marL="739852" lvl="2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r>
              <a:rPr b="1"/>
              <a:t>Enteric viruses (GU)</a:t>
            </a:r>
            <a:endParaRPr b="1"/>
          </a:p>
          <a:p>
            <a:pPr marL="739852" lvl="2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r>
              <a:rPr b="1"/>
              <a:t>Influenza (SLU)</a:t>
            </a:r>
            <a:endParaRPr b="1"/>
          </a:p>
          <a:p>
            <a:pPr marL="739852" lvl="2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r>
              <a:rPr b="1"/>
              <a:t>RSV (SLU)</a:t>
            </a:r>
            <a:endParaRPr b="0"/>
          </a:p>
          <a:p>
            <a:pPr marL="739851" lvl="2" indent="-339801" defTabSz="788572">
              <a:lnSpc>
                <a:spcPct val="88200"/>
              </a:lnSpc>
              <a:spcBef>
                <a:spcPts val="598"/>
              </a:spcBef>
              <a:buSzPct val="100000"/>
              <a:buFont typeface="Arial"/>
              <a:buChar char="•"/>
              <a:defRPr sz="2200" b="1"/>
            </a:pPr>
            <a:endParaRPr b="0"/>
          </a:p>
          <a:p>
            <a:pPr marL="339801" lvl="1" indent="-339801" defTabSz="788572">
              <a:lnSpc>
                <a:spcPct val="88200"/>
              </a:lnSpc>
              <a:spcBef>
                <a:spcPts val="598"/>
              </a:spcBef>
              <a:buSzPct val="100000"/>
              <a:buFont typeface="Arial"/>
              <a:buChar char="•"/>
              <a:defRPr sz="2200" b="1"/>
            </a:pPr>
            <a:r>
              <a:rPr b="0"/>
              <a:t>The tabs include information about the </a:t>
            </a:r>
            <a:r>
              <a:rPr b="1"/>
              <a:t>group</a:t>
            </a:r>
            <a:r>
              <a:rPr b="0"/>
              <a:t>, </a:t>
            </a:r>
            <a:r>
              <a:rPr b="1"/>
              <a:t>research methodologies</a:t>
            </a:r>
            <a:r>
              <a:rPr b="0"/>
              <a:t>, how to </a:t>
            </a:r>
            <a:r>
              <a:rPr b="1"/>
              <a:t>cite </a:t>
            </a:r>
            <a:r>
              <a:rPr b="0"/>
              <a:t>the data/methods, and the </a:t>
            </a:r>
            <a:r>
              <a:rPr b="1"/>
              <a:t>interpretation</a:t>
            </a:r>
            <a:r>
              <a:rPr b="0"/>
              <a:t> of the data.</a:t>
            </a:r>
            <a:endParaRPr b="0"/>
          </a:p>
        </p:txBody>
      </p:sp>
      <p:sp>
        <p:nvSpPr>
          <p:cNvPr id="285" name="Title 1"/>
          <p:cNvSpPr txBox="1"/>
          <p:nvPr>
            <p:ph type="title"/>
          </p:nvPr>
        </p:nvSpPr>
        <p:spPr bwMode="auto">
          <a:xfrm>
            <a:off x="838197" y="365122"/>
            <a:ext cx="9538252" cy="830129"/>
          </a:xfrm>
          <a:prstGeom prst="rect">
            <a:avLst/>
          </a:prstGeom>
        </p:spPr>
        <p:txBody>
          <a:bodyPr/>
          <a:lstStyle>
            <a:lvl1pPr defTabSz="822958">
              <a:lnSpc>
                <a:spcPct val="89100"/>
              </a:lnSpc>
              <a:defRPr sz="3400"/>
            </a:lvl1pPr>
          </a:lstStyle>
          <a:p>
            <a:pPr>
              <a:defRPr/>
            </a:pPr>
            <a:r>
              <a:rPr/>
              <a:t>Example dashboard: wastewater</a:t>
            </a:r>
            <a:endParaRPr/>
          </a:p>
        </p:txBody>
      </p:sp>
      <p:sp>
        <p:nvSpPr>
          <p:cNvPr id="286" name="www.covid19dataportal.se"/>
          <p:cNvSpPr txBox="1"/>
          <p:nvPr/>
        </p:nvSpPr>
        <p:spPr bwMode="auto">
          <a:xfrm>
            <a:off x="6590212" y="6414062"/>
            <a:ext cx="5459042" cy="37407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defTabSz="896108">
              <a:lnSpc>
                <a:spcPct val="88200"/>
              </a:lnSpc>
              <a:spcBef>
                <a:spcPts val="700"/>
              </a:spcBef>
              <a:defRPr sz="2100" u="sng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r>
              <a:rPr u="sng">
                <a:hlinkClick r:id="rId2" tooltip="https://www.covid19dataportal.se"/>
              </a:rPr>
              <a:t>https://pathogens.se/dashboards/wastewater/</a:t>
            </a:r>
            <a:endParaRPr/>
          </a:p>
        </p:txBody>
      </p:sp>
      <p:pic>
        <p:nvPicPr>
          <p:cNvPr id="287" name="Screenshot 2023-06-09 at 06.12.25.png" descr="Screenshot 2023-06-09 at 06.12.25.png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74699" y="1562602"/>
            <a:ext cx="3474557" cy="1458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Screenshot 2023-06-09 at 06.12.57.png" descr="Screenshot 2023-06-09 at 06.12.57.png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89566" y="3017079"/>
            <a:ext cx="3474556" cy="13939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Screenshot 2023-06-09 at 06.13.26.png" descr="Screenshot 2023-06-09 at 06.13.26.png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651251" y="4688194"/>
            <a:ext cx="2873436" cy="13262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Image" descr="Image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377728" y="1733874"/>
            <a:ext cx="2067247" cy="45867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1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677121" name="Content Placeholder 2"/>
          <p:cNvSpPr txBox="1"/>
          <p:nvPr>
            <p:ph type="body" sz="half" idx="1"/>
          </p:nvPr>
        </p:nvSpPr>
        <p:spPr bwMode="auto">
          <a:xfrm flipH="0" flipV="0">
            <a:off x="602644" y="1420697"/>
            <a:ext cx="5004677" cy="4993362"/>
          </a:xfrm>
          <a:prstGeom prst="rect">
            <a:avLst/>
          </a:prstGeom>
        </p:spPr>
        <p:txBody>
          <a:bodyPr vertOverflow="overflow" horzOverflow="overflow" vert="horz" wrap="square" lIns="45714" tIns="45714" rIns="45714" bIns="45714" numCol="1" spcCol="0" rtlCol="0" fromWordArt="0" anchor="t" anchorCtr="0" forceAA="0" upright="0" compatLnSpc="0">
            <a:normAutofit/>
          </a:bodyPr>
          <a:lstStyle/>
          <a:p>
            <a:pPr marL="339802" indent="-339802" defTabSz="788573">
              <a:lnSpc>
                <a:spcPct val="88200"/>
              </a:lnSpc>
              <a:spcBef>
                <a:spcPts val="599"/>
              </a:spcBef>
              <a:buSzPct val="100000"/>
              <a:buFont typeface="Arial"/>
              <a:buChar char="•"/>
              <a:defRPr sz="2200" b="1"/>
            </a:pPr>
            <a:endParaRPr/>
          </a:p>
          <a:p>
            <a:pPr marL="339801" lvl="1" indent="-339801" defTabSz="788572">
              <a:lnSpc>
                <a:spcPct val="88200"/>
              </a:lnSpc>
              <a:spcBef>
                <a:spcPts val="598"/>
              </a:spcBef>
              <a:buSzPct val="100000"/>
              <a:buFont typeface="Arial"/>
              <a:buChar char="•"/>
              <a:defRPr sz="2200" b="1"/>
            </a:pPr>
            <a:r>
              <a:rPr b="1"/>
              <a:t>More community building</a:t>
            </a:r>
            <a:endParaRPr b="1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0" u="sng">
                <a:hlinkClick r:id="rId2" tooltip="https://pathogens.se/dashboards/events/"/>
              </a:rPr>
              <a:t>Events and training</a:t>
            </a:r>
            <a:endParaRPr b="0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0" u="sng">
                <a:hlinkClick r:id="rId3" tooltip="https://pathogens.se/dashboards/funding/"/>
              </a:rPr>
              <a:t>Funding opportunities</a:t>
            </a:r>
            <a:endParaRPr b="0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endParaRPr b="0"/>
          </a:p>
          <a:p>
            <a:pPr marL="339800" lvl="1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1"/>
              <a:t>Other research resources</a:t>
            </a:r>
            <a:endParaRPr b="1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0" u="sng">
                <a:hlinkClick r:id="rId4" tooltip="https://pathogens.se/dashboards/datasets/all/"/>
              </a:rPr>
              <a:t>Available data collection</a:t>
            </a:r>
            <a:endParaRPr b="0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0" u="sng">
                <a:hlinkClick r:id="rId5" tooltip="https://pathogens.se/dashboards/publications/"/>
              </a:rPr>
              <a:t>COVID-19 publications database</a:t>
            </a:r>
            <a:endParaRPr b="0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r>
              <a:rPr b="0" u="sng">
                <a:hlinkClick r:id="rId6" tooltip="https://pathogens.se/dashboards/biobanks/"/>
              </a:rPr>
              <a:t>Sample collection database </a:t>
            </a:r>
            <a:r>
              <a:rPr b="0"/>
              <a:t>(collaboration with Biobank Sweden)</a:t>
            </a:r>
            <a:endParaRPr b="1"/>
          </a:p>
          <a:p>
            <a:pPr marL="739849" lvl="2" indent="-339800" defTabSz="788571">
              <a:lnSpc>
                <a:spcPct val="88200"/>
              </a:lnSpc>
              <a:spcBef>
                <a:spcPts val="597"/>
              </a:spcBef>
              <a:buSzPct val="100000"/>
              <a:buFont typeface="Arial"/>
              <a:buChar char="•"/>
              <a:defRPr sz="2200" b="1"/>
            </a:pPr>
            <a:endParaRPr b="0"/>
          </a:p>
        </p:txBody>
      </p:sp>
      <p:sp>
        <p:nvSpPr>
          <p:cNvPr id="1712513331" name="Title 1"/>
          <p:cNvSpPr txBox="1"/>
          <p:nvPr>
            <p:ph type="title"/>
          </p:nvPr>
        </p:nvSpPr>
        <p:spPr bwMode="auto">
          <a:xfrm>
            <a:off x="838197" y="365121"/>
            <a:ext cx="9538251" cy="830128"/>
          </a:xfrm>
          <a:prstGeom prst="rect">
            <a:avLst/>
          </a:prstGeom>
        </p:spPr>
        <p:txBody>
          <a:bodyPr/>
          <a:lstStyle>
            <a:lvl1pPr defTabSz="822957">
              <a:lnSpc>
                <a:spcPct val="89100"/>
              </a:lnSpc>
              <a:defRPr sz="3400"/>
            </a:lvl1pPr>
          </a:lstStyle>
          <a:p>
            <a:pPr>
              <a:defRPr/>
            </a:pPr>
            <a:r>
              <a:rPr/>
              <a:t>Other features... </a:t>
            </a:r>
            <a:endParaRPr/>
          </a:p>
        </p:txBody>
      </p:sp>
      <p:pic>
        <p:nvPicPr>
          <p:cNvPr id="936569175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2167080" y="5546882"/>
            <a:ext cx="2230732" cy="1010052"/>
          </a:xfrm>
          <a:prstGeom prst="rect">
            <a:avLst/>
          </a:prstGeom>
        </p:spPr>
      </p:pic>
      <p:pic>
        <p:nvPicPr>
          <p:cNvPr id="167173768" name="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5541076" y="1294623"/>
            <a:ext cx="5573356" cy="2622755"/>
          </a:xfrm>
          <a:prstGeom prst="rect">
            <a:avLst/>
          </a:prstGeom>
        </p:spPr>
      </p:pic>
      <p:pic>
        <p:nvPicPr>
          <p:cNvPr id="934648197" name="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 flipH="0" flipV="0">
            <a:off x="6416224" y="1952675"/>
            <a:ext cx="5370852" cy="2562990"/>
          </a:xfrm>
          <a:prstGeom prst="rect">
            <a:avLst/>
          </a:prstGeom>
        </p:spPr>
      </p:pic>
      <p:pic>
        <p:nvPicPr>
          <p:cNvPr id="1885628740" name="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 flipH="0" flipV="0">
            <a:off x="6174419" y="4823213"/>
            <a:ext cx="5854462" cy="17823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SciLifeLab PPT_light">
  <a:themeElements>
    <a:clrScheme name="SciLifeLab PPT_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7C947"/>
      </a:accent1>
      <a:accent2>
        <a:srgbClr val="045C64"/>
      </a:accent2>
      <a:accent3>
        <a:srgbClr val="4C979F"/>
      </a:accent3>
      <a:accent4>
        <a:srgbClr val="491F53"/>
      </a:accent4>
      <a:accent5>
        <a:srgbClr val="E5E5E5"/>
      </a:accent5>
      <a:accent6>
        <a:srgbClr val="A6A6A6"/>
      </a:accent6>
      <a:hlink>
        <a:srgbClr val="0000FF"/>
      </a:hlink>
      <a:folHlink>
        <a:srgbClr val="FF00FF"/>
      </a:folHlink>
    </a:clrScheme>
    <a:fontScheme name="SciLifeLab PPT_light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SciLifeLab PPT_ligh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/>
      <a:lstStyle/>
      <a:style>
        <a:lnRef idx="0"/>
        <a:fillRef idx="0"/>
        <a:effectRef idx="0"/>
        <a:fontRef idx="none"/>
      </a:style>
    </a:spDef>
    <a:lnDef>
      <a:spPr bwMode="auto">
        <a:prstGeom prst="rect">
          <a:avLst/>
        </a:prstGeom>
        <a:noFill/>
        <a:ln w="25400" cap="flat">
          <a:solidFill>
            <a:schemeClr val="accent1"/>
          </a:solidFill>
          <a:prstDash val="solid"/>
          <a:round/>
        </a:ln>
      </a:spPr>
      <a:bodyPr/>
      <a:lstStyle/>
      <a:style>
        <a:lnRef idx="0"/>
        <a:fillRef idx="0"/>
        <a:effectRef idx="0"/>
        <a:fontRef idx="none"/>
      </a:style>
    </a:lnDef>
    <a:txDef>
      <a:spPr bwMode="auto">
        <a:prstGeom prst="rect">
          <a:avLst/>
        </a:prstGeom>
        <a:noFill/>
        <a:ln w="12700" cap="flat">
          <a:noFill/>
          <a:miter lim="400000"/>
        </a:ln>
      </a:spPr>
      <a:bodyPr/>
      <a:lstStyle/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onlyoffice/7.4.1.36</Application>
  <DocSecurity>0</DocSecurity>
  <PresentationFormat/>
  <Paragraphs>0</Paragraphs>
  <Slides>11</Slides>
  <Notes>11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Liane Hughes</cp:lastModifiedBy>
  <cp:revision>7</cp:revision>
  <dcterms:modified xsi:type="dcterms:W3CDTF">2023-09-07T06:03:50Z</dcterms:modified>
  <cp:category/>
  <cp:contentStatus/>
  <cp:version/>
</cp:coreProperties>
</file>