
<file path=[Content_Types].xml><?xml version="1.0" encoding="utf-8"?>
<Types xmlns="http://schemas.openxmlformats.org/package/2006/content-types">
  <Default Extension="wmf" ContentType="image/x-wmf"/>
  <Default Extension="png" ContentType="image/pn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slideLayouts/slideLayout3.xml" ContentType="application/vnd.openxmlformats-officedocument.presentationml.slideLayout+xml"/>
  <Override PartName="/ppt/slides/slide1.xml" ContentType="application/vnd.openxmlformats-officedocument.presentationml.slide+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ppt/presentation.xml" ContentType="application/vnd.openxmlformats-officedocument.presentationml.presentation.main+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sldMasterIdLst>
    <p:sldMasterId id="2147483648" r:id="rId1"/>
  </p:sldMasterIdLst>
  <p:sldIdLst>
    <p:sldId id="256" r:id="rId3"/>
  </p:sldIdLst>
  <p:sldSz cx="25196800" cy="35991800"/>
  <p:notesSz cx="25196800" cy="359918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l" defTabSz="795365">
      <a:lnSpc>
        <a:spcPct val="100000"/>
      </a:lnSpc>
      <a:spcBef>
        <a:spcPts val="0"/>
      </a:spcBef>
      <a:spcAft>
        <a:spcPts val="0"/>
      </a:spcAft>
      <a:buClrTx/>
      <a:buSzTx/>
      <a:buFontTx/>
      <a:buNone/>
      <a:defRPr sz="3100" b="0" i="0" u="none" strike="noStrike" cap="none" spc="0">
        <a:ln>
          <a:noFill/>
        </a:ln>
        <a:solidFill>
          <a:srgbClr val="000000"/>
        </a:solidFill>
        <a:latin typeface="Calibri"/>
        <a:ea typeface="Calibri"/>
        <a:cs typeface="Calibri"/>
      </a:defRPr>
    </a:lvl1pPr>
    <a:lvl2pPr marL="0" marR="0" indent="0" algn="l" defTabSz="795365">
      <a:lnSpc>
        <a:spcPct val="100000"/>
      </a:lnSpc>
      <a:spcBef>
        <a:spcPts val="0"/>
      </a:spcBef>
      <a:spcAft>
        <a:spcPts val="0"/>
      </a:spcAft>
      <a:buClrTx/>
      <a:buSzTx/>
      <a:buFontTx/>
      <a:buNone/>
      <a:defRPr sz="3100" b="0" i="0" u="none" strike="noStrike" cap="none" spc="0">
        <a:ln>
          <a:noFill/>
        </a:ln>
        <a:solidFill>
          <a:srgbClr val="000000"/>
        </a:solidFill>
        <a:latin typeface="Calibri"/>
        <a:ea typeface="Calibri"/>
        <a:cs typeface="Calibri"/>
      </a:defRPr>
    </a:lvl2pPr>
    <a:lvl3pPr marL="0" marR="0" indent="0" algn="l" defTabSz="795365">
      <a:lnSpc>
        <a:spcPct val="100000"/>
      </a:lnSpc>
      <a:spcBef>
        <a:spcPts val="0"/>
      </a:spcBef>
      <a:spcAft>
        <a:spcPts val="0"/>
      </a:spcAft>
      <a:buClrTx/>
      <a:buSzTx/>
      <a:buFontTx/>
      <a:buNone/>
      <a:defRPr sz="3100" b="0" i="0" u="none" strike="noStrike" cap="none" spc="0">
        <a:ln>
          <a:noFill/>
        </a:ln>
        <a:solidFill>
          <a:srgbClr val="000000"/>
        </a:solidFill>
        <a:latin typeface="Calibri"/>
        <a:ea typeface="Calibri"/>
        <a:cs typeface="Calibri"/>
      </a:defRPr>
    </a:lvl3pPr>
    <a:lvl4pPr marL="0" marR="0" indent="0" algn="l" defTabSz="795365">
      <a:lnSpc>
        <a:spcPct val="100000"/>
      </a:lnSpc>
      <a:spcBef>
        <a:spcPts val="0"/>
      </a:spcBef>
      <a:spcAft>
        <a:spcPts val="0"/>
      </a:spcAft>
      <a:buClrTx/>
      <a:buSzTx/>
      <a:buFontTx/>
      <a:buNone/>
      <a:defRPr sz="3100" b="0" i="0" u="none" strike="noStrike" cap="none" spc="0">
        <a:ln>
          <a:noFill/>
        </a:ln>
        <a:solidFill>
          <a:srgbClr val="000000"/>
        </a:solidFill>
        <a:latin typeface="Calibri"/>
        <a:ea typeface="Calibri"/>
        <a:cs typeface="Calibri"/>
      </a:defRPr>
    </a:lvl4pPr>
    <a:lvl5pPr marL="0" marR="0" indent="0" algn="l" defTabSz="795365">
      <a:lnSpc>
        <a:spcPct val="100000"/>
      </a:lnSpc>
      <a:spcBef>
        <a:spcPts val="0"/>
      </a:spcBef>
      <a:spcAft>
        <a:spcPts val="0"/>
      </a:spcAft>
      <a:buClrTx/>
      <a:buSzTx/>
      <a:buFontTx/>
      <a:buNone/>
      <a:defRPr sz="3100" b="0" i="0" u="none" strike="noStrike" cap="none" spc="0">
        <a:ln>
          <a:noFill/>
        </a:ln>
        <a:solidFill>
          <a:srgbClr val="000000"/>
        </a:solidFill>
        <a:latin typeface="Calibri"/>
        <a:ea typeface="Calibri"/>
        <a:cs typeface="Calibri"/>
      </a:defRPr>
    </a:lvl5pPr>
    <a:lvl6pPr marL="0" marR="0" indent="0" algn="l" defTabSz="795365">
      <a:lnSpc>
        <a:spcPct val="100000"/>
      </a:lnSpc>
      <a:spcBef>
        <a:spcPts val="0"/>
      </a:spcBef>
      <a:spcAft>
        <a:spcPts val="0"/>
      </a:spcAft>
      <a:buClrTx/>
      <a:buSzTx/>
      <a:buFontTx/>
      <a:buNone/>
      <a:defRPr sz="3100" b="0" i="0" u="none" strike="noStrike" cap="none" spc="0">
        <a:ln>
          <a:noFill/>
        </a:ln>
        <a:solidFill>
          <a:srgbClr val="000000"/>
        </a:solidFill>
        <a:latin typeface="Calibri"/>
        <a:ea typeface="Calibri"/>
        <a:cs typeface="Calibri"/>
      </a:defRPr>
    </a:lvl6pPr>
    <a:lvl7pPr marL="0" marR="0" indent="0" algn="l" defTabSz="795365">
      <a:lnSpc>
        <a:spcPct val="100000"/>
      </a:lnSpc>
      <a:spcBef>
        <a:spcPts val="0"/>
      </a:spcBef>
      <a:spcAft>
        <a:spcPts val="0"/>
      </a:spcAft>
      <a:buClrTx/>
      <a:buSzTx/>
      <a:buFontTx/>
      <a:buNone/>
      <a:defRPr sz="3100" b="0" i="0" u="none" strike="noStrike" cap="none" spc="0">
        <a:ln>
          <a:noFill/>
        </a:ln>
        <a:solidFill>
          <a:srgbClr val="000000"/>
        </a:solidFill>
        <a:latin typeface="Calibri"/>
        <a:ea typeface="Calibri"/>
        <a:cs typeface="Calibri"/>
      </a:defRPr>
    </a:lvl7pPr>
    <a:lvl8pPr marL="0" marR="0" indent="0" algn="l" defTabSz="795365">
      <a:lnSpc>
        <a:spcPct val="100000"/>
      </a:lnSpc>
      <a:spcBef>
        <a:spcPts val="0"/>
      </a:spcBef>
      <a:spcAft>
        <a:spcPts val="0"/>
      </a:spcAft>
      <a:buClrTx/>
      <a:buSzTx/>
      <a:buFontTx/>
      <a:buNone/>
      <a:defRPr sz="3100" b="0" i="0" u="none" strike="noStrike" cap="none" spc="0">
        <a:ln>
          <a:noFill/>
        </a:ln>
        <a:solidFill>
          <a:srgbClr val="000000"/>
        </a:solidFill>
        <a:latin typeface="Calibri"/>
        <a:ea typeface="Calibri"/>
        <a:cs typeface="Calibri"/>
      </a:defRPr>
    </a:lvl8pPr>
    <a:lvl9pPr marL="0" marR="0" indent="0" algn="l" defTabSz="795365">
      <a:lnSpc>
        <a:spcPct val="100000"/>
      </a:lnSpc>
      <a:spcBef>
        <a:spcPts val="0"/>
      </a:spcBef>
      <a:spcAft>
        <a:spcPts val="0"/>
      </a:spcAft>
      <a:buClrTx/>
      <a:buSzTx/>
      <a:buFontTx/>
      <a:buNone/>
      <a:defRPr sz="3100" b="0" i="0" u="none" strike="noStrike" cap="none" spc="0">
        <a:ln>
          <a:noFill/>
        </a:ln>
        <a:solidFill>
          <a:srgbClr val="000000"/>
        </a:solidFill>
        <a:latin typeface="Calibri"/>
        <a:ea typeface="Calibri"/>
        <a:cs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p:cViewPr varScale="1">
        <p:scale>
          <a:sx n="120" d="116"/>
          <a:sy n="100" d="105"/>
        </p:scale>
        <p:origin x="101" y="115"/>
      </p:cViewPr>
      <p:guideLst>
        <p:guide pos="7936"/>
        <p:guide pos="11336" orient="horz"/>
      </p:guideLst>
    </p:cSldViewPr>
  </p:slideViewPr>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presProps" Target="presProps.xml" /><Relationship Id="rId5" Type="http://schemas.openxmlformats.org/officeDocument/2006/relationships/tableStyles" Target="tableStyles.xml" /><Relationship Id="rId6"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1" showMasterSp="1" type="title" userDrawn="1">
  <p:cSld name="Tom">
    <p:spTree>
      <p:nvGrpSpPr>
        <p:cNvPr id="1" name=""/>
        <p:cNvGrpSpPr/>
        <p:nvPr/>
      </p:nvGrpSpPr>
      <p:grpSpPr bwMode="auto">
        <a:xfrm>
          <a:off x="0" y="0"/>
          <a:ext cx="0" cy="0"/>
          <a:chOff x="0" y="0"/>
          <a:chExt cx="0" cy="0"/>
        </a:xfrm>
      </p:grpSpPr>
      <p:sp>
        <p:nvSpPr>
          <p:cNvPr id="15" name="Slide Number"/>
          <p:cNvSpPr txBox="1"/>
          <p:nvPr>
            <p:ph type="sldNum" sz="quarter" idx="2"/>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1" showMasterSp="1" type="tx" userDrawn="1">
  <p:cSld name="Anpassad layout">
    <p:spTree>
      <p:nvGrpSpPr>
        <p:cNvPr id="1" name=""/>
        <p:cNvGrpSpPr/>
        <p:nvPr/>
      </p:nvGrpSpPr>
      <p:grpSpPr bwMode="auto">
        <a:xfrm>
          <a:off x="0" y="0"/>
          <a:ext cx="0" cy="0"/>
          <a:chOff x="0" y="0"/>
          <a:chExt cx="0" cy="0"/>
        </a:xfrm>
      </p:grpSpPr>
      <p:sp>
        <p:nvSpPr>
          <p:cNvPr id="22" name="Slide Number"/>
          <p:cNvSpPr txBox="1"/>
          <p:nvPr>
            <p:ph type="sldNum" sz="quarter" idx="2"/>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0" showMasterPhAnim="1" showMasterSp="0" type="tx" userDrawn="1">
  <p:cSld name="1_Anpassad layout">
    <p:spTree>
      <p:nvGrpSpPr>
        <p:cNvPr id="1" name=""/>
        <p:cNvGrpSpPr/>
        <p:nvPr/>
      </p:nvGrpSpPr>
      <p:grpSpPr bwMode="auto">
        <a:xfrm>
          <a:off x="0" y="0"/>
          <a:ext cx="0" cy="0"/>
          <a:chOff x="0" y="0"/>
          <a:chExt cx="0" cy="0"/>
        </a:xfrm>
      </p:grpSpPr>
      <p:sp>
        <p:nvSpPr>
          <p:cNvPr id="29" name="bk object 17"/>
          <p:cNvSpPr/>
          <p:nvPr/>
        </p:nvSpPr>
        <p:spPr bwMode="auto">
          <a:xfrm>
            <a:off x="837526" y="3445669"/>
            <a:ext cx="23524753" cy="5"/>
          </a:xfrm>
          <a:prstGeom prst="line">
            <a:avLst/>
          </a:prstGeom>
          <a:ln w="17730">
            <a:solidFill>
              <a:schemeClr val="accent1"/>
            </a:solidFill>
          </a:ln>
        </p:spPr>
        <p:txBody>
          <a:bodyPr lIns="45719" rIns="45719"/>
          <a:lstStyle/>
          <a:p>
            <a:pPr>
              <a:defRPr/>
            </a:pPr>
            <a:endParaRPr/>
          </a:p>
        </p:txBody>
      </p:sp>
      <p:pic>
        <p:nvPicPr>
          <p:cNvPr id="30" name="Bildobjekt 9" descr="Bildobjekt 9"/>
          <p:cNvPicPr>
            <a:picLocks noChangeAspect="1"/>
          </p:cNvPicPr>
          <p:nvPr/>
        </p:nvPicPr>
        <p:blipFill>
          <a:blip r:embed="rId2"/>
          <a:stretch/>
        </p:blipFill>
        <p:spPr bwMode="auto">
          <a:xfrm>
            <a:off x="18391187" y="34078068"/>
            <a:ext cx="5519797" cy="1133658"/>
          </a:xfrm>
          <a:prstGeom prst="rect">
            <a:avLst/>
          </a:prstGeom>
          <a:ln w="12700">
            <a:miter lim="400000"/>
          </a:ln>
        </p:spPr>
      </p:pic>
      <p:pic>
        <p:nvPicPr>
          <p:cNvPr id="31" name="Bildobjekt 3" descr="Bildobjekt 3"/>
          <p:cNvPicPr>
            <a:picLocks noChangeAspect="1"/>
          </p:cNvPicPr>
          <p:nvPr/>
        </p:nvPicPr>
        <p:blipFill>
          <a:blip r:embed="rId3"/>
          <a:stretch/>
        </p:blipFill>
        <p:spPr bwMode="auto">
          <a:xfrm>
            <a:off x="1093787" y="1054184"/>
            <a:ext cx="7999601" cy="1862422"/>
          </a:xfrm>
          <a:prstGeom prst="rect">
            <a:avLst/>
          </a:prstGeom>
          <a:ln w="12700">
            <a:miter lim="400000"/>
          </a:ln>
        </p:spPr>
      </p:pic>
      <p:sp>
        <p:nvSpPr>
          <p:cNvPr id="32" name="bk object 17"/>
          <p:cNvSpPr/>
          <p:nvPr/>
        </p:nvSpPr>
        <p:spPr bwMode="auto">
          <a:xfrm>
            <a:off x="934695" y="33392268"/>
            <a:ext cx="23524753" cy="5"/>
          </a:xfrm>
          <a:prstGeom prst="line">
            <a:avLst/>
          </a:prstGeom>
          <a:ln w="17730">
            <a:solidFill>
              <a:schemeClr val="accent1"/>
            </a:solidFill>
          </a:ln>
        </p:spPr>
        <p:txBody>
          <a:bodyPr lIns="45719" rIns="45719"/>
          <a:lstStyle/>
          <a:p>
            <a:pPr>
              <a:defRPr/>
            </a:pPr>
            <a:endParaRPr/>
          </a:p>
        </p:txBody>
      </p:sp>
      <p:sp>
        <p:nvSpPr>
          <p:cNvPr id="33" name="textruta 2"/>
          <p:cNvSpPr txBox="1"/>
          <p:nvPr/>
        </p:nvSpPr>
        <p:spPr bwMode="auto">
          <a:xfrm>
            <a:off x="1124423" y="33913638"/>
            <a:ext cx="12293945" cy="1676680"/>
          </a:xfrm>
          <a:prstGeom prst="rect">
            <a:avLst/>
          </a:prstGeom>
          <a:ln w="12700">
            <a:miter lim="400000"/>
          </a:ln>
        </p:spPr>
        <p:txBody>
          <a:bodyPr lIns="45718" tIns="45718" rIns="45718" bIns="45718">
            <a:spAutoFit/>
          </a:bodyPr>
          <a:lstStyle/>
          <a:p>
            <a:pPr>
              <a:defRPr sz="3600" baseline="30000">
                <a:latin typeface="Arial"/>
                <a:ea typeface="Arial"/>
                <a:cs typeface="Arial"/>
              </a:defRPr>
            </a:pPr>
            <a:r>
              <a:rPr/>
              <a:t>SciLifeLab has been created by the coordinated effort of four universities </a:t>
            </a:r>
            <a:br>
              <a:rPr/>
            </a:br>
            <a:r>
              <a:rPr/>
              <a:t>in Stockholm and Uppsala: Stockholm University, the Karolinska Institutet, </a:t>
            </a:r>
            <a:br>
              <a:rPr/>
            </a:br>
            <a:r>
              <a:rPr/>
              <a:t>KTH Royal Institute of Technology and Uppsala University</a:t>
            </a:r>
            <a:r>
              <a:rPr sz="3100"/>
              <a:t>.</a:t>
            </a:r>
            <a:endParaRPr/>
          </a:p>
        </p:txBody>
      </p:sp>
      <p:sp>
        <p:nvSpPr>
          <p:cNvPr id="34" name="Slide Number"/>
          <p:cNvSpPr txBox="1"/>
          <p:nvPr>
            <p:ph type="sldNum" sz="quarter" idx="2"/>
          </p:nvPr>
        </p:nvSpPr>
        <p:spPr bwMode="auto">
          <a:prstGeom prst="rect">
            <a:avLst/>
          </a:prstGeom>
        </p:spPr>
        <p:txBody>
          <a:bodyPr/>
          <a:lstStyle/>
          <a:p>
            <a:pPr>
              <a:defRPr/>
            </a:pPr>
            <a:fld id="{86CB4B4D-7CA3-9044-876B-883B54F8677D}" type="slidenum">
              <a:rPr/>
              <a:t/>
            </a:fld>
            <a:endParaRPr/>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theme" Target="../theme/theme1.xml"/><Relationship Id="rId5" Type="http://schemas.openxmlformats.org/officeDocument/2006/relationships/image" Target="../media/image1.png"/><Relationship Id="rId6"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solidFill>
          <a:srgbClr val="FFFFFF"/>
        </a:solidFill>
      </p:bgPr>
    </p:bg>
    <p:spTree>
      <p:nvGrpSpPr>
        <p:cNvPr id="1" name=""/>
        <p:cNvGrpSpPr/>
        <p:nvPr/>
      </p:nvGrpSpPr>
      <p:grpSpPr bwMode="auto">
        <a:xfrm>
          <a:off x="0" y="0"/>
          <a:ext cx="0" cy="0"/>
          <a:chOff x="0" y="0"/>
          <a:chExt cx="0" cy="0"/>
        </a:xfrm>
      </p:grpSpPr>
      <p:sp>
        <p:nvSpPr>
          <p:cNvPr id="2" name="bk object 17"/>
          <p:cNvSpPr/>
          <p:nvPr/>
        </p:nvSpPr>
        <p:spPr bwMode="auto">
          <a:xfrm>
            <a:off x="837526" y="3445669"/>
            <a:ext cx="23524753" cy="5"/>
          </a:xfrm>
          <a:prstGeom prst="line">
            <a:avLst/>
          </a:prstGeom>
          <a:ln w="17730">
            <a:solidFill>
              <a:schemeClr val="accent1"/>
            </a:solidFill>
          </a:ln>
        </p:spPr>
        <p:txBody>
          <a:bodyPr lIns="45719" rIns="45719"/>
          <a:lstStyle/>
          <a:p>
            <a:pPr>
              <a:defRPr/>
            </a:pPr>
            <a:endParaRPr/>
          </a:p>
        </p:txBody>
      </p:sp>
      <p:pic>
        <p:nvPicPr>
          <p:cNvPr id="3" name="Bildobjekt 9" descr="Bildobjekt 9"/>
          <p:cNvPicPr>
            <a:picLocks noChangeAspect="1"/>
          </p:cNvPicPr>
          <p:nvPr/>
        </p:nvPicPr>
        <p:blipFill>
          <a:blip r:embed="rId5"/>
          <a:stretch/>
        </p:blipFill>
        <p:spPr bwMode="auto">
          <a:xfrm>
            <a:off x="18391187" y="34078068"/>
            <a:ext cx="5519797" cy="1133658"/>
          </a:xfrm>
          <a:prstGeom prst="rect">
            <a:avLst/>
          </a:prstGeom>
          <a:ln w="12700">
            <a:miter lim="400000"/>
          </a:ln>
        </p:spPr>
      </p:pic>
      <p:pic>
        <p:nvPicPr>
          <p:cNvPr id="4" name="Bildobjekt 3" descr="Bildobjekt 3"/>
          <p:cNvPicPr>
            <a:picLocks noChangeAspect="1"/>
          </p:cNvPicPr>
          <p:nvPr/>
        </p:nvPicPr>
        <p:blipFill>
          <a:blip r:embed="rId6"/>
          <a:stretch/>
        </p:blipFill>
        <p:spPr bwMode="auto">
          <a:xfrm>
            <a:off x="1093787" y="1054184"/>
            <a:ext cx="7999601" cy="1862422"/>
          </a:xfrm>
          <a:prstGeom prst="rect">
            <a:avLst/>
          </a:prstGeom>
          <a:ln w="12700">
            <a:miter lim="400000"/>
          </a:ln>
        </p:spPr>
      </p:pic>
      <p:sp>
        <p:nvSpPr>
          <p:cNvPr id="5" name="bk object 17"/>
          <p:cNvSpPr/>
          <p:nvPr/>
        </p:nvSpPr>
        <p:spPr bwMode="auto">
          <a:xfrm>
            <a:off x="934695" y="33392268"/>
            <a:ext cx="23524753" cy="5"/>
          </a:xfrm>
          <a:prstGeom prst="line">
            <a:avLst/>
          </a:prstGeom>
          <a:ln w="17730">
            <a:solidFill>
              <a:schemeClr val="accent1"/>
            </a:solidFill>
          </a:ln>
        </p:spPr>
        <p:txBody>
          <a:bodyPr lIns="45719" rIns="45719"/>
          <a:lstStyle/>
          <a:p>
            <a:pPr>
              <a:defRPr/>
            </a:pPr>
            <a:endParaRPr/>
          </a:p>
        </p:txBody>
      </p:sp>
      <p:sp>
        <p:nvSpPr>
          <p:cNvPr id="6" name="Title Text"/>
          <p:cNvSpPr txBox="1"/>
          <p:nvPr>
            <p:ph type="title"/>
          </p:nvPr>
        </p:nvSpPr>
        <p:spPr bwMode="auto">
          <a:xfrm>
            <a:off x="1889760" y="9681127"/>
            <a:ext cx="21417280" cy="10714227"/>
          </a:xfrm>
          <a:prstGeom prst="rect">
            <a:avLst/>
          </a:prstGeom>
          <a:ln w="12700">
            <a:miter lim="400000"/>
          </a:ln>
        </p:spPr>
        <p:txBody>
          <a:bodyPr lIns="45718" tIns="45718" rIns="45718" bIns="45718" anchor="ctr"/>
          <a:lstStyle/>
          <a:p>
            <a:pPr>
              <a:defRPr/>
            </a:pPr>
            <a:r>
              <a:rPr/>
              <a:t>Title Text</a:t>
            </a:r>
            <a:endParaRPr/>
          </a:p>
        </p:txBody>
      </p:sp>
      <p:sp>
        <p:nvSpPr>
          <p:cNvPr id="7" name="Body Level One…"/>
          <p:cNvSpPr txBox="1"/>
          <p:nvPr>
            <p:ph type="body" idx="1"/>
          </p:nvPr>
        </p:nvSpPr>
        <p:spPr bwMode="auto">
          <a:xfrm>
            <a:off x="3779520" y="20395353"/>
            <a:ext cx="17637761" cy="15596448"/>
          </a:xfrm>
          <a:prstGeom prst="rect">
            <a:avLst/>
          </a:prstGeom>
          <a:ln w="12700">
            <a:miter lim="400000"/>
          </a:ln>
        </p:spPr>
        <p:txBody>
          <a:bodyPr lIns="45718" tIns="45718" rIns="45718" bIns="45718"/>
          <a:lstStyle/>
          <a:p>
            <a:pPr>
              <a:defRPr/>
            </a:pPr>
            <a:r>
              <a:rPr/>
              <a:t>Body Level One</a:t>
            </a:r>
            <a:endParaRPr/>
          </a:p>
          <a:p>
            <a:pPr lvl="1">
              <a:defRPr/>
            </a:pPr>
            <a:r>
              <a:rPr/>
              <a:t>Body Level Two</a:t>
            </a:r>
            <a:endParaRPr/>
          </a:p>
          <a:p>
            <a:pPr lvl="2">
              <a:defRPr/>
            </a:pPr>
            <a:r>
              <a:rPr/>
              <a:t>Body Level Three</a:t>
            </a:r>
            <a:endParaRPr/>
          </a:p>
          <a:p>
            <a:pPr lvl="3">
              <a:defRPr/>
            </a:pPr>
            <a:r>
              <a:rPr/>
              <a:t>Body Level Four</a:t>
            </a:r>
            <a:endParaRPr/>
          </a:p>
          <a:p>
            <a:pPr lvl="4">
              <a:defRPr/>
            </a:pPr>
            <a:r>
              <a:rPr/>
              <a:t>Body Level Five</a:t>
            </a:r>
            <a:endParaRPr/>
          </a:p>
        </p:txBody>
      </p:sp>
      <p:sp>
        <p:nvSpPr>
          <p:cNvPr id="8" name="Slide Number"/>
          <p:cNvSpPr txBox="1"/>
          <p:nvPr>
            <p:ph type="sldNum" sz="quarter" idx="2"/>
          </p:nvPr>
        </p:nvSpPr>
        <p:spPr bwMode="auto">
          <a:xfrm>
            <a:off x="17784056" y="33226943"/>
            <a:ext cx="273652" cy="264251"/>
          </a:xfrm>
          <a:prstGeom prst="rect">
            <a:avLst/>
          </a:prstGeom>
          <a:ln w="12700">
            <a:miter lim="400000"/>
          </a:ln>
        </p:spPr>
        <p:txBody>
          <a:bodyPr wrap="none" lIns="45718" tIns="45718" rIns="45718" bIns="45718" anchor="ctr">
            <a:spAutoFit/>
          </a:bodyPr>
          <a:lstStyle>
            <a:lvl1pPr algn="r">
              <a:defRPr sz="1200">
                <a:latin typeface="Arial"/>
                <a:ea typeface="Arial"/>
                <a:cs typeface="Arial"/>
              </a:defRPr>
            </a:lvl1pPr>
          </a:lstStyle>
          <a:p>
            <a:pPr>
              <a:defRPr/>
            </a:pPr>
            <a:fld id="{86CB4B4D-7CA3-9044-876B-883B54F8677D}" type="slidenum">
              <a:rPr/>
              <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marL="0" marR="0" indent="0" algn="l" defTabSz="914400">
        <a:lnSpc>
          <a:spcPct val="100000"/>
        </a:lnSpc>
        <a:spcBef>
          <a:spcPts val="0"/>
        </a:spcBef>
        <a:spcAft>
          <a:spcPts val="0"/>
        </a:spcAft>
        <a:buClrTx/>
        <a:buSzTx/>
        <a:buFontTx/>
        <a:buNone/>
        <a:defRPr sz="1800" b="0" i="0" u="none" strike="noStrike" cap="none" spc="0">
          <a:solidFill>
            <a:srgbClr val="000000"/>
          </a:solidFill>
          <a:latin typeface="Arial"/>
          <a:ea typeface="Arial"/>
          <a:cs typeface="Arial"/>
        </a:defRPr>
      </a:lvl1pPr>
      <a:lvl2pPr marL="0" marR="0" indent="0" algn="l" defTabSz="914400">
        <a:lnSpc>
          <a:spcPct val="100000"/>
        </a:lnSpc>
        <a:spcBef>
          <a:spcPts val="0"/>
        </a:spcBef>
        <a:spcAft>
          <a:spcPts val="0"/>
        </a:spcAft>
        <a:buClrTx/>
        <a:buSzTx/>
        <a:buFontTx/>
        <a:buNone/>
        <a:defRPr sz="1800" b="0" i="0" u="none" strike="noStrike" cap="none" spc="0">
          <a:solidFill>
            <a:srgbClr val="000000"/>
          </a:solidFill>
          <a:latin typeface="Arial"/>
          <a:ea typeface="Arial"/>
          <a:cs typeface="Arial"/>
        </a:defRPr>
      </a:lvl2pPr>
      <a:lvl3pPr marL="0" marR="0" indent="0" algn="l" defTabSz="914400">
        <a:lnSpc>
          <a:spcPct val="100000"/>
        </a:lnSpc>
        <a:spcBef>
          <a:spcPts val="0"/>
        </a:spcBef>
        <a:spcAft>
          <a:spcPts val="0"/>
        </a:spcAft>
        <a:buClrTx/>
        <a:buSzTx/>
        <a:buFontTx/>
        <a:buNone/>
        <a:defRPr sz="1800" b="0" i="0" u="none" strike="noStrike" cap="none" spc="0">
          <a:solidFill>
            <a:srgbClr val="000000"/>
          </a:solidFill>
          <a:latin typeface="Arial"/>
          <a:ea typeface="Arial"/>
          <a:cs typeface="Arial"/>
        </a:defRPr>
      </a:lvl3pPr>
      <a:lvl4pPr marL="0" marR="0" indent="0" algn="l" defTabSz="914400">
        <a:lnSpc>
          <a:spcPct val="100000"/>
        </a:lnSpc>
        <a:spcBef>
          <a:spcPts val="0"/>
        </a:spcBef>
        <a:spcAft>
          <a:spcPts val="0"/>
        </a:spcAft>
        <a:buClrTx/>
        <a:buSzTx/>
        <a:buFontTx/>
        <a:buNone/>
        <a:defRPr sz="1800" b="0" i="0" u="none" strike="noStrike" cap="none" spc="0">
          <a:solidFill>
            <a:srgbClr val="000000"/>
          </a:solidFill>
          <a:latin typeface="Arial"/>
          <a:ea typeface="Arial"/>
          <a:cs typeface="Arial"/>
        </a:defRPr>
      </a:lvl4pPr>
      <a:lvl5pPr marL="0" marR="0" indent="0" algn="l" defTabSz="914400">
        <a:lnSpc>
          <a:spcPct val="100000"/>
        </a:lnSpc>
        <a:spcBef>
          <a:spcPts val="0"/>
        </a:spcBef>
        <a:spcAft>
          <a:spcPts val="0"/>
        </a:spcAft>
        <a:buClrTx/>
        <a:buSzTx/>
        <a:buFontTx/>
        <a:buNone/>
        <a:defRPr sz="1800" b="0" i="0" u="none" strike="noStrike" cap="none" spc="0">
          <a:solidFill>
            <a:srgbClr val="000000"/>
          </a:solidFill>
          <a:latin typeface="Arial"/>
          <a:ea typeface="Arial"/>
          <a:cs typeface="Arial"/>
        </a:defRPr>
      </a:lvl5pPr>
      <a:lvl6pPr marL="0" marR="0" indent="0" algn="l" defTabSz="914400">
        <a:lnSpc>
          <a:spcPct val="100000"/>
        </a:lnSpc>
        <a:spcBef>
          <a:spcPts val="0"/>
        </a:spcBef>
        <a:spcAft>
          <a:spcPts val="0"/>
        </a:spcAft>
        <a:buClrTx/>
        <a:buSzTx/>
        <a:buFontTx/>
        <a:buNone/>
        <a:defRPr sz="1800" b="0" i="0" u="none" strike="noStrike" cap="none" spc="0">
          <a:solidFill>
            <a:srgbClr val="000000"/>
          </a:solidFill>
          <a:latin typeface="Arial"/>
          <a:ea typeface="Arial"/>
          <a:cs typeface="Arial"/>
        </a:defRPr>
      </a:lvl6pPr>
      <a:lvl7pPr marL="0" marR="0" indent="0" algn="l" defTabSz="914400">
        <a:lnSpc>
          <a:spcPct val="100000"/>
        </a:lnSpc>
        <a:spcBef>
          <a:spcPts val="0"/>
        </a:spcBef>
        <a:spcAft>
          <a:spcPts val="0"/>
        </a:spcAft>
        <a:buClrTx/>
        <a:buSzTx/>
        <a:buFontTx/>
        <a:buNone/>
        <a:defRPr sz="1800" b="0" i="0" u="none" strike="noStrike" cap="none" spc="0">
          <a:solidFill>
            <a:srgbClr val="000000"/>
          </a:solidFill>
          <a:latin typeface="Arial"/>
          <a:ea typeface="Arial"/>
          <a:cs typeface="Arial"/>
        </a:defRPr>
      </a:lvl7pPr>
      <a:lvl8pPr marL="0" marR="0" indent="0" algn="l" defTabSz="914400">
        <a:lnSpc>
          <a:spcPct val="100000"/>
        </a:lnSpc>
        <a:spcBef>
          <a:spcPts val="0"/>
        </a:spcBef>
        <a:spcAft>
          <a:spcPts val="0"/>
        </a:spcAft>
        <a:buClrTx/>
        <a:buSzTx/>
        <a:buFontTx/>
        <a:buNone/>
        <a:defRPr sz="1800" b="0" i="0" u="none" strike="noStrike" cap="none" spc="0">
          <a:solidFill>
            <a:srgbClr val="000000"/>
          </a:solidFill>
          <a:latin typeface="Arial"/>
          <a:ea typeface="Arial"/>
          <a:cs typeface="Arial"/>
        </a:defRPr>
      </a:lvl8pPr>
      <a:lvl9pPr marL="0" marR="0" indent="0" algn="l" defTabSz="914400">
        <a:lnSpc>
          <a:spcPct val="100000"/>
        </a:lnSpc>
        <a:spcBef>
          <a:spcPts val="0"/>
        </a:spcBef>
        <a:spcAft>
          <a:spcPts val="0"/>
        </a:spcAft>
        <a:buClrTx/>
        <a:buSzTx/>
        <a:buFontTx/>
        <a:buNone/>
        <a:defRPr sz="1800" b="0" i="0" u="none" strike="noStrike" cap="none" spc="0">
          <a:solidFill>
            <a:srgbClr val="000000"/>
          </a:solidFill>
          <a:latin typeface="Arial"/>
          <a:ea typeface="Arial"/>
          <a:cs typeface="Arial"/>
        </a:defRPr>
      </a:lvl9pPr>
    </p:titleStyle>
    <p:bodyStyle>
      <a:lvl1pPr marL="0" marR="0" indent="0" algn="l" defTabSz="914400">
        <a:lnSpc>
          <a:spcPct val="100000"/>
        </a:lnSpc>
        <a:spcBef>
          <a:spcPts val="0"/>
        </a:spcBef>
        <a:spcAft>
          <a:spcPts val="0"/>
        </a:spcAft>
        <a:buClrTx/>
        <a:buSzTx/>
        <a:buFontTx/>
        <a:buNone/>
        <a:defRPr sz="3000" b="0" i="0" u="none" strike="noStrike" cap="none" spc="0">
          <a:solidFill>
            <a:srgbClr val="000000"/>
          </a:solidFill>
          <a:latin typeface="Arial"/>
          <a:ea typeface="Arial"/>
          <a:cs typeface="Arial"/>
        </a:defRPr>
      </a:lvl1pPr>
      <a:lvl2pPr marL="0" marR="0" indent="0" algn="l" defTabSz="914400">
        <a:lnSpc>
          <a:spcPct val="100000"/>
        </a:lnSpc>
        <a:spcBef>
          <a:spcPts val="0"/>
        </a:spcBef>
        <a:spcAft>
          <a:spcPts val="0"/>
        </a:spcAft>
        <a:buClrTx/>
        <a:buSzTx/>
        <a:buFontTx/>
        <a:buNone/>
        <a:defRPr sz="3000" b="0" i="0" u="none" strike="noStrike" cap="none" spc="0">
          <a:solidFill>
            <a:srgbClr val="000000"/>
          </a:solidFill>
          <a:latin typeface="Arial"/>
          <a:ea typeface="Arial"/>
          <a:cs typeface="Arial"/>
        </a:defRPr>
      </a:lvl2pPr>
      <a:lvl3pPr marL="0" marR="0" indent="0" algn="l" defTabSz="914400">
        <a:lnSpc>
          <a:spcPct val="100000"/>
        </a:lnSpc>
        <a:spcBef>
          <a:spcPts val="0"/>
        </a:spcBef>
        <a:spcAft>
          <a:spcPts val="0"/>
        </a:spcAft>
        <a:buClrTx/>
        <a:buSzTx/>
        <a:buFontTx/>
        <a:buNone/>
        <a:defRPr sz="3000" b="0" i="0" u="none" strike="noStrike" cap="none" spc="0">
          <a:solidFill>
            <a:srgbClr val="000000"/>
          </a:solidFill>
          <a:latin typeface="Arial"/>
          <a:ea typeface="Arial"/>
          <a:cs typeface="Arial"/>
        </a:defRPr>
      </a:lvl3pPr>
      <a:lvl4pPr marL="0" marR="0" indent="0" algn="l" defTabSz="914400">
        <a:lnSpc>
          <a:spcPct val="100000"/>
        </a:lnSpc>
        <a:spcBef>
          <a:spcPts val="0"/>
        </a:spcBef>
        <a:spcAft>
          <a:spcPts val="0"/>
        </a:spcAft>
        <a:buClrTx/>
        <a:buSzTx/>
        <a:buFontTx/>
        <a:buNone/>
        <a:defRPr sz="3000" b="0" i="0" u="none" strike="noStrike" cap="none" spc="0">
          <a:solidFill>
            <a:srgbClr val="000000"/>
          </a:solidFill>
          <a:latin typeface="Arial"/>
          <a:ea typeface="Arial"/>
          <a:cs typeface="Arial"/>
        </a:defRPr>
      </a:lvl4pPr>
      <a:lvl5pPr marL="0" marR="0" indent="0" algn="l" defTabSz="914400">
        <a:lnSpc>
          <a:spcPct val="100000"/>
        </a:lnSpc>
        <a:spcBef>
          <a:spcPts val="0"/>
        </a:spcBef>
        <a:spcAft>
          <a:spcPts val="0"/>
        </a:spcAft>
        <a:buClrTx/>
        <a:buSzTx/>
        <a:buFontTx/>
        <a:buNone/>
        <a:defRPr sz="3000" b="0" i="0" u="none" strike="noStrike" cap="none" spc="0">
          <a:solidFill>
            <a:srgbClr val="000000"/>
          </a:solidFill>
          <a:latin typeface="Arial"/>
          <a:ea typeface="Arial"/>
          <a:cs typeface="Arial"/>
        </a:defRPr>
      </a:lvl5pPr>
      <a:lvl6pPr marL="0" marR="0" indent="0" algn="l" defTabSz="914400">
        <a:lnSpc>
          <a:spcPct val="100000"/>
        </a:lnSpc>
        <a:spcBef>
          <a:spcPts val="0"/>
        </a:spcBef>
        <a:spcAft>
          <a:spcPts val="0"/>
        </a:spcAft>
        <a:buClrTx/>
        <a:buSzTx/>
        <a:buFontTx/>
        <a:buNone/>
        <a:defRPr sz="3000" b="0" i="0" u="none" strike="noStrike" cap="none" spc="0">
          <a:solidFill>
            <a:srgbClr val="000000"/>
          </a:solidFill>
          <a:latin typeface="Arial"/>
          <a:ea typeface="Arial"/>
          <a:cs typeface="Arial"/>
        </a:defRPr>
      </a:lvl6pPr>
      <a:lvl7pPr marL="0" marR="0" indent="0" algn="l" defTabSz="914400">
        <a:lnSpc>
          <a:spcPct val="100000"/>
        </a:lnSpc>
        <a:spcBef>
          <a:spcPts val="0"/>
        </a:spcBef>
        <a:spcAft>
          <a:spcPts val="0"/>
        </a:spcAft>
        <a:buClrTx/>
        <a:buSzTx/>
        <a:buFontTx/>
        <a:buNone/>
        <a:defRPr sz="3000" b="0" i="0" u="none" strike="noStrike" cap="none" spc="0">
          <a:solidFill>
            <a:srgbClr val="000000"/>
          </a:solidFill>
          <a:latin typeface="Arial"/>
          <a:ea typeface="Arial"/>
          <a:cs typeface="Arial"/>
        </a:defRPr>
      </a:lvl7pPr>
      <a:lvl8pPr marL="0" marR="0" indent="0" algn="l" defTabSz="914400">
        <a:lnSpc>
          <a:spcPct val="100000"/>
        </a:lnSpc>
        <a:spcBef>
          <a:spcPts val="0"/>
        </a:spcBef>
        <a:spcAft>
          <a:spcPts val="0"/>
        </a:spcAft>
        <a:buClrTx/>
        <a:buSzTx/>
        <a:buFontTx/>
        <a:buNone/>
        <a:defRPr sz="3000" b="0" i="0" u="none" strike="noStrike" cap="none" spc="0">
          <a:solidFill>
            <a:srgbClr val="000000"/>
          </a:solidFill>
          <a:latin typeface="Arial"/>
          <a:ea typeface="Arial"/>
          <a:cs typeface="Arial"/>
        </a:defRPr>
      </a:lvl8pPr>
      <a:lvl9pPr marL="0" marR="0" indent="0" algn="l" defTabSz="914400">
        <a:lnSpc>
          <a:spcPct val="100000"/>
        </a:lnSpc>
        <a:spcBef>
          <a:spcPts val="0"/>
        </a:spcBef>
        <a:spcAft>
          <a:spcPts val="0"/>
        </a:spcAft>
        <a:buClrTx/>
        <a:buSzTx/>
        <a:buFontTx/>
        <a:buNone/>
        <a:defRPr sz="3000" b="0" i="0" u="none" strike="noStrike" cap="none" spc="0">
          <a:solidFill>
            <a:srgbClr val="000000"/>
          </a:solidFill>
          <a:latin typeface="Arial"/>
          <a:ea typeface="Arial"/>
          <a:cs typeface="Arial"/>
        </a:defRPr>
      </a:lvl9pPr>
    </p:bodyStyle>
    <p:otherStyle>
      <a:lvl1pPr marL="0" marR="0" indent="0" algn="r" defTabSz="795365">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1pPr>
      <a:lvl2pPr marL="0" marR="0" indent="0" algn="r" defTabSz="795365">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2pPr>
      <a:lvl3pPr marL="0" marR="0" indent="0" algn="r" defTabSz="795365">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3pPr>
      <a:lvl4pPr marL="0" marR="0" indent="0" algn="r" defTabSz="795365">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4pPr>
      <a:lvl5pPr marL="0" marR="0" indent="0" algn="r" defTabSz="795365">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5pPr>
      <a:lvl6pPr marL="0" marR="0" indent="0" algn="r" defTabSz="795365">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6pPr>
      <a:lvl7pPr marL="0" marR="0" indent="0" algn="r" defTabSz="795365">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7pPr>
      <a:lvl8pPr marL="0" marR="0" indent="0" algn="r" defTabSz="795365">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8pPr>
      <a:lvl9pPr marL="0" marR="0" indent="0" algn="r" defTabSz="795365">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hyperlink" Target="https://pathogens.se/contact/" TargetMode="External"/><Relationship Id="rId11" Type="http://schemas.openxmlformats.org/officeDocument/2006/relationships/hyperlink" Target="http://datacentre@scilifelab.se" TargetMode="External"/><Relationship Id="rId12" Type="http://schemas.openxmlformats.org/officeDocument/2006/relationships/image" Target="../media/image11.png"/><Relationship Id="rId1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1" showMasterSp="1" show="1">
  <p:cSld name="">
    <p:bg>
      <p:bgPr shadeToTitle="0">
        <a:solidFill>
          <a:srgbClr val="FFFFFF">
            <a:alpha val="99999"/>
          </a:srgbClr>
        </a:solidFill>
      </p:bgPr>
    </p:bg>
    <p:spTree>
      <p:nvGrpSpPr>
        <p:cNvPr id="1" name=""/>
        <p:cNvGrpSpPr/>
        <p:nvPr/>
      </p:nvGrpSpPr>
      <p:grpSpPr bwMode="auto">
        <a:xfrm>
          <a:off x="0" y="0"/>
          <a:ext cx="0" cy="0"/>
          <a:chOff x="0" y="0"/>
          <a:chExt cx="0" cy="0"/>
        </a:xfrm>
      </p:grpSpPr>
      <p:sp>
        <p:nvSpPr>
          <p:cNvPr id="43" name="textruta 5"/>
          <p:cNvSpPr txBox="1"/>
          <p:nvPr/>
        </p:nvSpPr>
        <p:spPr bwMode="auto">
          <a:xfrm>
            <a:off x="10108106" y="795179"/>
            <a:ext cx="13616392" cy="2413280"/>
          </a:xfrm>
          <a:prstGeom prst="rect">
            <a:avLst/>
          </a:prstGeom>
          <a:ln w="12700">
            <a:miter lim="400000"/>
          </a:ln>
        </p:spPr>
        <p:txBody>
          <a:bodyPr lIns="45718" tIns="45718" rIns="45718" bIns="45718">
            <a:spAutoFit/>
          </a:bodyPr>
          <a:lstStyle/>
          <a:p>
            <a:pPr defTabSz="457200">
              <a:defRPr sz="3900">
                <a:latin typeface="Arial"/>
                <a:ea typeface="Arial"/>
                <a:cs typeface="Arial"/>
              </a:defRPr>
            </a:pPr>
            <a:r>
              <a:rPr/>
              <a:t>Katarina Öjefors Stark,*, Liane Hughes*, Arnold Kochari, </a:t>
            </a:r>
            <a:r>
              <a:rPr>
                <a:solidFill>
                  <a:srgbClr val="1D1C1D"/>
                </a:solidFill>
              </a:rPr>
              <a:t>Senthilkumar Panneerselvam, </a:t>
            </a:r>
            <a:r>
              <a:rPr/>
              <a:t>Hanna Kultima, &amp; Johan Rung</a:t>
            </a:r>
            <a:endParaRPr/>
          </a:p>
          <a:p>
            <a:pPr defTabSz="457200">
              <a:defRPr sz="1100">
                <a:solidFill>
                  <a:srgbClr val="FFFFFF"/>
                </a:solidFill>
                <a:latin typeface="Arial"/>
                <a:ea typeface="Arial"/>
                <a:cs typeface="Arial"/>
              </a:defRPr>
            </a:pPr>
            <a:r>
              <a:rPr/>
              <a:t>k</a:t>
            </a:r>
            <a:endParaRPr/>
          </a:p>
          <a:p>
            <a:pPr>
              <a:defRPr sz="3600">
                <a:latin typeface="Arial"/>
                <a:ea typeface="Arial"/>
                <a:cs typeface="Arial"/>
              </a:defRPr>
            </a:pPr>
            <a:r>
              <a:rPr/>
              <a:t>SciLifeLab Data Centre, BMC, Uppsala Universitet Husargatan 3, 751 22 Uppsala University, Uppsala Sweden</a:t>
            </a:r>
            <a:endParaRPr/>
          </a:p>
        </p:txBody>
      </p:sp>
      <p:sp>
        <p:nvSpPr>
          <p:cNvPr id="44" name="TextBox 4"/>
          <p:cNvSpPr txBox="1"/>
          <p:nvPr/>
        </p:nvSpPr>
        <p:spPr bwMode="auto">
          <a:xfrm>
            <a:off x="1427211" y="12486522"/>
            <a:ext cx="10991822" cy="20513395"/>
          </a:xfrm>
          <a:prstGeom prst="rect">
            <a:avLst/>
          </a:prstGeom>
          <a:solidFill>
            <a:srgbClr val="FFFFFF"/>
          </a:solidFill>
          <a:ln w="12700">
            <a:solidFill>
              <a:schemeClr val="accent4"/>
            </a:solidFill>
            <a:miter lim="400000"/>
          </a:ln>
          <a:effectLst>
            <a:outerShdw blurRad="38100" dist="23000" dir="5400000" sx="100000" sy="100000" kx="0" ky="0" algn="b" rotWithShape="0">
              <a:srgbClr val="000000">
                <a:alpha val="35000"/>
              </a:srgbClr>
            </a:outerShdw>
          </a:effectLst>
        </p:spPr>
        <p:txBody>
          <a:bodyPr lIns="45718" tIns="45718" rIns="45718" bIns="45718">
            <a:spAutoFit/>
          </a:bodyPr>
          <a:lstStyle/>
          <a:p>
            <a:pPr algn="ctr">
              <a:defRPr sz="3600" b="1">
                <a:solidFill>
                  <a:srgbClr val="1F5C64"/>
                </a:solidFill>
                <a:latin typeface="Arial"/>
                <a:ea typeface="Arial"/>
                <a:cs typeface="Arial"/>
              </a:defRPr>
            </a:pPr>
            <a:r>
              <a:rPr/>
              <a:t>Increasing data sharing to accelerate research </a:t>
            </a:r>
            <a:endParaRPr/>
          </a:p>
          <a:p>
            <a:pPr algn="ctr">
              <a:defRPr sz="3600" b="1">
                <a:solidFill>
                  <a:srgbClr val="1F5C64"/>
                </a:solidFill>
                <a:latin typeface="Arial"/>
                <a:ea typeface="Arial"/>
                <a:cs typeface="Arial"/>
              </a:defRPr>
            </a:pPr>
            <a:endParaRPr/>
          </a:p>
          <a:p>
            <a:pPr>
              <a:defRPr sz="3600" b="1">
                <a:solidFill>
                  <a:schemeClr val="accent2"/>
                </a:solidFill>
                <a:latin typeface="Arial"/>
                <a:ea typeface="Arial"/>
                <a:cs typeface="Arial"/>
              </a:defRPr>
            </a:pPr>
            <a:r>
              <a:rPr/>
              <a:t>Our mission:</a:t>
            </a:r>
            <a:endParaRPr/>
          </a:p>
          <a:p>
            <a:pPr>
              <a:defRPr sz="1300" b="1">
                <a:latin typeface="Arial"/>
                <a:ea typeface="Arial"/>
                <a:cs typeface="Arial"/>
              </a:defRPr>
            </a:pPr>
            <a:endParaRPr/>
          </a:p>
          <a:p>
            <a:pPr marL="741945" lvl="1" indent="-360944">
              <a:buSzPct val="100000"/>
              <a:buChar char="•"/>
              <a:defRPr>
                <a:latin typeface="Arial"/>
                <a:ea typeface="Arial"/>
                <a:cs typeface="Arial"/>
              </a:defRPr>
            </a:pPr>
            <a:r>
              <a:rPr/>
              <a:t>To promote the </a:t>
            </a:r>
            <a:r>
              <a:rPr b="1" i="1">
                <a:solidFill>
                  <a:srgbClr val="481E52"/>
                </a:solidFill>
              </a:rPr>
              <a:t>FAIR and open sharing</a:t>
            </a:r>
            <a:r>
              <a:rPr b="1">
                <a:solidFill>
                  <a:srgbClr val="481E52"/>
                </a:solidFill>
              </a:rPr>
              <a:t> </a:t>
            </a:r>
            <a:r>
              <a:rPr b="0">
                <a:solidFill>
                  <a:schemeClr val="tx1"/>
                </a:solidFill>
              </a:rPr>
              <a:t>of data</a:t>
            </a:r>
            <a:r>
              <a:rPr b="0">
                <a:solidFill>
                  <a:schemeClr val="tx1"/>
                </a:solidFill>
              </a:rPr>
              <a:t>,</a:t>
            </a:r>
            <a:r>
              <a:rPr/>
              <a:t> code, and other resources related to pandemic preparedness.</a:t>
            </a:r>
            <a:endParaRPr/>
          </a:p>
          <a:p>
            <a:pPr>
              <a:defRPr sz="1400">
                <a:latin typeface="Arial"/>
                <a:ea typeface="Arial"/>
                <a:cs typeface="Arial"/>
              </a:defRPr>
            </a:pPr>
            <a:endParaRPr/>
          </a:p>
          <a:p>
            <a:pPr marL="741945" lvl="1" indent="-360944">
              <a:buSzPct val="100000"/>
              <a:buChar char="•"/>
              <a:defRPr>
                <a:latin typeface="Arial"/>
                <a:ea typeface="Arial"/>
                <a:cs typeface="Arial"/>
              </a:defRPr>
            </a:pPr>
            <a:r>
              <a:rPr/>
              <a:t>To </a:t>
            </a:r>
            <a:r>
              <a:rPr b="1" i="1">
                <a:solidFill>
                  <a:srgbClr val="481E52"/>
                </a:solidFill>
              </a:rPr>
              <a:t>facilitate access to and reuse of data and code related to infectious diseases</a:t>
            </a:r>
            <a:r>
              <a:rPr/>
              <a:t>, and </a:t>
            </a:r>
            <a:r>
              <a:rPr b="1" i="1">
                <a:solidFill>
                  <a:schemeClr val="accent4"/>
                </a:solidFill>
              </a:rPr>
              <a:t>pandemic preparedness</a:t>
            </a:r>
            <a:r>
              <a:rPr b="1">
                <a:solidFill>
                  <a:schemeClr val="accent4"/>
                </a:solidFill>
              </a:rPr>
              <a:t> </a:t>
            </a:r>
            <a:r>
              <a:rPr/>
              <a:t>in order to accelerate research.</a:t>
            </a:r>
            <a:endParaRPr/>
          </a:p>
          <a:p>
            <a:pPr>
              <a:defRPr sz="1400">
                <a:latin typeface="Arial"/>
                <a:ea typeface="Arial"/>
                <a:cs typeface="Arial"/>
              </a:defRPr>
            </a:pPr>
            <a:endParaRPr/>
          </a:p>
          <a:p>
            <a:pPr marL="741945" lvl="1" indent="-360944">
              <a:buSzPct val="100000"/>
              <a:buChar char="•"/>
              <a:defRPr>
                <a:latin typeface="Arial"/>
                <a:ea typeface="Arial"/>
                <a:cs typeface="Arial"/>
              </a:defRPr>
            </a:pPr>
            <a:r>
              <a:rPr/>
              <a:t>To provide </a:t>
            </a:r>
            <a:r>
              <a:rPr b="1" i="1">
                <a:solidFill>
                  <a:srgbClr val="481E52"/>
                </a:solidFill>
              </a:rPr>
              <a:t>research data management support</a:t>
            </a:r>
            <a:r>
              <a:rPr/>
              <a:t>.</a:t>
            </a:r>
            <a:endParaRPr sz="3600"/>
          </a:p>
          <a:p>
            <a:pPr>
              <a:defRPr sz="3600">
                <a:latin typeface="Arial"/>
                <a:ea typeface="Arial"/>
                <a:cs typeface="Arial"/>
              </a:defRPr>
            </a:pPr>
            <a:endParaRPr/>
          </a:p>
          <a:p>
            <a:pPr>
              <a:defRPr sz="3600" b="1">
                <a:solidFill>
                  <a:schemeClr val="accent2"/>
                </a:solidFill>
                <a:latin typeface="Arial"/>
                <a:ea typeface="Arial"/>
                <a:cs typeface="Arial"/>
              </a:defRPr>
            </a:pPr>
            <a:r>
              <a:rPr/>
              <a:t>What we do:</a:t>
            </a:r>
            <a:endParaRPr/>
          </a:p>
          <a:p>
            <a:pPr>
              <a:defRPr sz="1300" b="1">
                <a:latin typeface="Arial"/>
                <a:ea typeface="Arial"/>
                <a:cs typeface="Arial"/>
              </a:defRPr>
            </a:pPr>
            <a:endParaRPr/>
          </a:p>
          <a:p>
            <a:pPr marL="741945" lvl="1" indent="-360944">
              <a:buSzPct val="100000"/>
              <a:buChar char="•"/>
              <a:defRPr>
                <a:latin typeface="Arial"/>
                <a:ea typeface="Arial"/>
                <a:cs typeface="Arial"/>
              </a:defRPr>
            </a:pPr>
            <a:r>
              <a:rPr/>
              <a:t>Provide </a:t>
            </a:r>
            <a:r>
              <a:rPr b="1" i="1">
                <a:solidFill>
                  <a:schemeClr val="accent4">
                    <a:lumOff val="-4431"/>
                  </a:schemeClr>
                </a:solidFill>
              </a:rPr>
              <a:t>guidance for submitting &amp; accessing data </a:t>
            </a:r>
            <a:r>
              <a:rPr/>
              <a:t>in the form of </a:t>
            </a:r>
            <a:r>
              <a:rPr b="1" i="1">
                <a:solidFill>
                  <a:schemeClr val="accent4">
                    <a:lumOff val="-4431"/>
                  </a:schemeClr>
                </a:solidFill>
              </a:rPr>
              <a:t>guidelines</a:t>
            </a:r>
            <a:r>
              <a:rPr/>
              <a:t> and </a:t>
            </a:r>
            <a:r>
              <a:rPr b="1" i="1">
                <a:solidFill>
                  <a:schemeClr val="accent4">
                    <a:lumOff val="-4431"/>
                  </a:schemeClr>
                </a:solidFill>
              </a:rPr>
              <a:t>direct support</a:t>
            </a:r>
            <a:r>
              <a:rPr/>
              <a:t>.</a:t>
            </a:r>
            <a:endParaRPr/>
          </a:p>
          <a:p>
            <a:pPr>
              <a:defRPr>
                <a:latin typeface="Arial"/>
                <a:ea typeface="Arial"/>
                <a:cs typeface="Arial"/>
              </a:defRPr>
            </a:pPr>
            <a:endParaRPr/>
          </a:p>
          <a:p>
            <a:pPr>
              <a:defRPr sz="2200">
                <a:latin typeface="Arial"/>
                <a:ea typeface="Arial"/>
                <a:cs typeface="Arial"/>
              </a:defRPr>
            </a:pPr>
            <a:endParaRPr/>
          </a:p>
          <a:p>
            <a:pPr>
              <a:defRPr sz="2200">
                <a:latin typeface="Arial"/>
                <a:ea typeface="Arial"/>
                <a:cs typeface="Arial"/>
              </a:defRPr>
            </a:pPr>
            <a:endParaRPr/>
          </a:p>
          <a:p>
            <a:pPr>
              <a:defRPr sz="2200">
                <a:latin typeface="Arial"/>
                <a:ea typeface="Arial"/>
                <a:cs typeface="Arial"/>
              </a:defRPr>
            </a:pPr>
            <a:endParaRPr/>
          </a:p>
          <a:p>
            <a:pPr marL="741945" lvl="1" indent="-360944">
              <a:buSzPct val="100000"/>
              <a:buChar char="•"/>
              <a:defRPr>
                <a:latin typeface="Arial"/>
                <a:ea typeface="Arial"/>
                <a:cs typeface="Arial"/>
              </a:defRPr>
            </a:pPr>
            <a:r>
              <a:rPr/>
              <a:t>Create content designed to increase the visibility </a:t>
            </a:r>
            <a:br>
              <a:rPr/>
            </a:br>
            <a:r>
              <a:rPr/>
              <a:t>of FAIR and open data; we write and publish</a:t>
            </a:r>
            <a:br>
              <a:rPr/>
            </a:br>
            <a:r>
              <a:rPr b="1" i="1">
                <a:solidFill>
                  <a:schemeClr val="accent4">
                    <a:lumOff val="-4431"/>
                  </a:schemeClr>
                </a:solidFill>
              </a:rPr>
              <a:t>data-centric articles (data highlights), </a:t>
            </a:r>
            <a:r>
              <a:rPr/>
              <a:t>and </a:t>
            </a:r>
            <a:r>
              <a:rPr b="1" i="1">
                <a:solidFill>
                  <a:schemeClr val="accent4">
                    <a:lumOff val="-4431"/>
                  </a:schemeClr>
                </a:solidFill>
              </a:rPr>
              <a:t>build custom dashboards (including information about methods, visualisations, and how to access data and code) </a:t>
            </a:r>
            <a:r>
              <a:rPr/>
              <a:t>based on data from researchers and government agencies.</a:t>
            </a:r>
            <a:endParaRPr/>
          </a:p>
          <a:p>
            <a:pPr marL="741945" lvl="1" indent="-360944">
              <a:buSzPct val="100000"/>
              <a:buChar char="•"/>
              <a:defRPr sz="2800">
                <a:latin typeface="Arial"/>
                <a:ea typeface="Arial"/>
                <a:cs typeface="Arial"/>
              </a:defRPr>
            </a:pPr>
            <a:endParaRPr/>
          </a:p>
          <a:p>
            <a:pPr marL="741945" lvl="1" indent="-360944">
              <a:buSzPct val="100000"/>
              <a:buChar char="•"/>
              <a:defRPr sz="2800">
                <a:latin typeface="Arial"/>
                <a:ea typeface="Arial"/>
                <a:cs typeface="Arial"/>
              </a:defRPr>
            </a:pPr>
            <a:endParaRPr/>
          </a:p>
          <a:p>
            <a:pPr marL="741945" lvl="1" indent="-360944">
              <a:buSzPct val="100000"/>
              <a:buChar char="•"/>
              <a:defRPr sz="2800">
                <a:latin typeface="Arial"/>
                <a:ea typeface="Arial"/>
                <a:cs typeface="Arial"/>
              </a:defRPr>
            </a:pPr>
            <a:endParaRPr/>
          </a:p>
          <a:p>
            <a:pPr marL="741945" lvl="1" indent="-360944">
              <a:buSzPct val="100000"/>
              <a:buChar char="•"/>
              <a:defRPr sz="2800">
                <a:latin typeface="Arial"/>
                <a:ea typeface="Arial"/>
                <a:cs typeface="Arial"/>
              </a:defRPr>
            </a:pPr>
            <a:endParaRPr/>
          </a:p>
          <a:p>
            <a:pPr marL="741945" lvl="1" indent="-360944">
              <a:buSzPct val="100000"/>
              <a:buChar char="•"/>
              <a:defRPr sz="2800">
                <a:latin typeface="Arial"/>
                <a:ea typeface="Arial"/>
                <a:cs typeface="Arial"/>
              </a:defRPr>
            </a:pPr>
            <a:endParaRPr/>
          </a:p>
          <a:p>
            <a:pPr>
              <a:defRPr sz="2800">
                <a:latin typeface="Arial"/>
                <a:ea typeface="Arial"/>
                <a:cs typeface="Arial"/>
              </a:defRPr>
            </a:pPr>
            <a:endParaRPr/>
          </a:p>
          <a:p>
            <a:pPr>
              <a:defRPr sz="2800">
                <a:latin typeface="Arial"/>
                <a:ea typeface="Arial"/>
                <a:cs typeface="Arial"/>
              </a:defRPr>
            </a:pPr>
            <a:endParaRPr/>
          </a:p>
          <a:p>
            <a:pPr>
              <a:defRPr sz="2800">
                <a:latin typeface="Arial"/>
                <a:ea typeface="Arial"/>
                <a:cs typeface="Arial"/>
              </a:defRPr>
            </a:pPr>
            <a:endParaRPr/>
          </a:p>
          <a:p>
            <a:pPr>
              <a:defRPr sz="2800">
                <a:latin typeface="Arial"/>
                <a:ea typeface="Arial"/>
                <a:cs typeface="Arial"/>
              </a:defRPr>
            </a:pPr>
            <a:endParaRPr/>
          </a:p>
          <a:p>
            <a:pPr>
              <a:defRPr sz="2700">
                <a:latin typeface="Arial"/>
                <a:ea typeface="Arial"/>
                <a:cs typeface="Arial"/>
              </a:defRPr>
            </a:pPr>
            <a:endParaRPr/>
          </a:p>
          <a:p>
            <a:pPr marL="741945" lvl="1" indent="-360944">
              <a:buSzPct val="100000"/>
              <a:buChar char="•"/>
              <a:defRPr>
                <a:latin typeface="Arial"/>
                <a:ea typeface="Arial"/>
                <a:cs typeface="Arial"/>
              </a:defRPr>
            </a:pPr>
            <a:r>
              <a:rPr/>
              <a:t>Compile </a:t>
            </a:r>
            <a:r>
              <a:rPr b="1" i="1">
                <a:solidFill>
                  <a:schemeClr val="accent4">
                    <a:lumOff val="-4431"/>
                  </a:schemeClr>
                </a:solidFill>
              </a:rPr>
              <a:t>Swedish publications into a database</a:t>
            </a:r>
            <a:r>
              <a:rPr/>
              <a:t>, and provide </a:t>
            </a:r>
            <a:r>
              <a:rPr b="1" i="1">
                <a:solidFill>
                  <a:schemeClr val="accent4">
                    <a:lumOff val="-4431"/>
                  </a:schemeClr>
                </a:solidFill>
              </a:rPr>
              <a:t>direct links to the data and/or code openly shared</a:t>
            </a:r>
            <a:r>
              <a:rPr/>
              <a:t> within them.</a:t>
            </a:r>
            <a:endParaRPr/>
          </a:p>
          <a:p>
            <a:pPr>
              <a:defRPr sz="1000">
                <a:latin typeface="Arial"/>
                <a:ea typeface="Arial"/>
                <a:cs typeface="Arial"/>
              </a:defRPr>
            </a:pPr>
            <a:endParaRPr/>
          </a:p>
          <a:p>
            <a:pPr lvl="1" indent="381000">
              <a:defRPr sz="1400">
                <a:latin typeface="Arial"/>
                <a:ea typeface="Arial"/>
                <a:cs typeface="Arial"/>
              </a:defRPr>
            </a:pPr>
            <a:endParaRPr/>
          </a:p>
          <a:p>
            <a:pPr marL="741945" lvl="1" indent="-360944">
              <a:buSzPct val="100000"/>
              <a:buChar char="•"/>
              <a:defRPr>
                <a:latin typeface="Arial"/>
                <a:ea typeface="Arial"/>
                <a:cs typeface="Arial"/>
              </a:defRPr>
            </a:pPr>
            <a:r>
              <a:rPr/>
              <a:t>Collaborate with Biobank Sverige to build and maintain </a:t>
            </a:r>
            <a:br>
              <a:rPr/>
            </a:br>
            <a:r>
              <a:rPr/>
              <a:t>a </a:t>
            </a:r>
            <a:r>
              <a:rPr b="1" i="1">
                <a:solidFill>
                  <a:schemeClr val="accent4">
                    <a:lumOff val="-4431"/>
                  </a:schemeClr>
                </a:solidFill>
              </a:rPr>
              <a:t>Sample Collection Database.</a:t>
            </a:r>
            <a:endParaRPr b="1" i="1">
              <a:solidFill>
                <a:schemeClr val="accent4">
                  <a:lumOff val="-4431"/>
                </a:schemeClr>
              </a:solidFill>
            </a:endParaRPr>
          </a:p>
          <a:p>
            <a:pPr>
              <a:defRPr sz="1000">
                <a:latin typeface="Arial"/>
                <a:ea typeface="Arial"/>
                <a:cs typeface="Arial"/>
              </a:defRPr>
            </a:pPr>
            <a:endParaRPr/>
          </a:p>
          <a:p>
            <a:pPr>
              <a:defRPr sz="1400" b="1" i="1">
                <a:solidFill>
                  <a:schemeClr val="accent4">
                    <a:lumOff val="-4431"/>
                  </a:schemeClr>
                </a:solidFill>
                <a:latin typeface="Arial"/>
                <a:ea typeface="Arial"/>
                <a:cs typeface="Arial"/>
              </a:defRPr>
            </a:pPr>
            <a:endParaRPr/>
          </a:p>
          <a:p>
            <a:pPr marL="741945" lvl="1" indent="-360944">
              <a:buSzPct val="100000"/>
              <a:buChar char="•"/>
              <a:defRPr b="1" i="1">
                <a:solidFill>
                  <a:schemeClr val="accent4">
                    <a:lumOff val="-4431"/>
                  </a:schemeClr>
                </a:solidFill>
                <a:latin typeface="Arial"/>
                <a:ea typeface="Arial"/>
                <a:cs typeface="Arial"/>
              </a:defRPr>
            </a:pPr>
            <a:r>
              <a:rPr/>
              <a:t>… and much, much more</a:t>
            </a:r>
            <a:r>
              <a:rPr b="0" i="0"/>
              <a:t>!</a:t>
            </a:r>
            <a:endParaRPr b="0" i="0"/>
          </a:p>
          <a:p>
            <a:pPr marL="741944" lvl="1" indent="-360943">
              <a:buSzPct val="100000"/>
              <a:buChar char="•"/>
              <a:defRPr b="1" i="1">
                <a:solidFill>
                  <a:schemeClr val="accent4">
                    <a:lumOff val="-4431"/>
                  </a:schemeClr>
                </a:solidFill>
                <a:latin typeface="Arial"/>
                <a:ea typeface="Arial"/>
                <a:cs typeface="Arial"/>
              </a:defRPr>
            </a:pPr>
            <a:endParaRPr b="0" i="0"/>
          </a:p>
        </p:txBody>
      </p:sp>
      <p:sp>
        <p:nvSpPr>
          <p:cNvPr id="46" name="TextBox 4"/>
          <p:cNvSpPr txBox="1"/>
          <p:nvPr/>
        </p:nvSpPr>
        <p:spPr bwMode="auto">
          <a:xfrm flipH="0" flipV="0">
            <a:off x="12716574" y="12486523"/>
            <a:ext cx="11029571" cy="5882993"/>
          </a:xfrm>
          <a:prstGeom prst="rect">
            <a:avLst/>
          </a:prstGeom>
          <a:solidFill>
            <a:srgbClr val="FFFFFF"/>
          </a:solidFill>
          <a:ln w="12700">
            <a:solidFill>
              <a:schemeClr val="accent4"/>
            </a:solidFill>
          </a:ln>
          <a:effectLst>
            <a:outerShdw blurRad="38100" dist="23000" dir="5400000" sx="100000" sy="100000" kx="0" ky="0" algn="b" rotWithShape="0">
              <a:srgbClr val="000000">
                <a:alpha val="35000"/>
              </a:srgbClr>
            </a:outerShdw>
          </a:effectLst>
        </p:spPr>
        <p:txBody>
          <a:bodyPr lIns="45716" tIns="45716" rIns="45716" bIns="45716">
            <a:spAutoFit/>
          </a:bodyPr>
          <a:lstStyle/>
          <a:p>
            <a:pPr algn="ctr">
              <a:defRPr sz="3600" b="1">
                <a:solidFill>
                  <a:srgbClr val="1F5C64"/>
                </a:solidFill>
                <a:latin typeface="Arial"/>
                <a:ea typeface="Arial"/>
                <a:cs typeface="Arial"/>
              </a:defRPr>
            </a:pPr>
            <a:r>
              <a:rPr/>
              <a:t>Success (so far!) in numbers</a:t>
            </a:r>
            <a:endParaRPr/>
          </a:p>
          <a:p>
            <a:pPr algn="ctr">
              <a:defRPr sz="3600" b="1">
                <a:solidFill>
                  <a:srgbClr val="1F5C64"/>
                </a:solidFill>
                <a:latin typeface="Arial"/>
                <a:ea typeface="Arial"/>
                <a:cs typeface="Arial"/>
              </a:defRPr>
            </a:pPr>
            <a:endParaRPr/>
          </a:p>
          <a:p>
            <a:pPr>
              <a:defRPr sz="3600" b="1">
                <a:solidFill>
                  <a:srgbClr val="1F5C64"/>
                </a:solidFill>
                <a:latin typeface="Arial"/>
                <a:ea typeface="Arial"/>
                <a:cs typeface="Arial"/>
              </a:defRPr>
            </a:pPr>
            <a:endParaRPr/>
          </a:p>
          <a:p>
            <a:pPr>
              <a:defRPr sz="3600" b="1">
                <a:solidFill>
                  <a:srgbClr val="1F5C64"/>
                </a:solidFill>
                <a:latin typeface="Arial"/>
                <a:ea typeface="Arial"/>
                <a:cs typeface="Arial"/>
              </a:defRPr>
            </a:pPr>
            <a:endParaRPr/>
          </a:p>
          <a:p>
            <a:pPr>
              <a:defRPr sz="3600" b="1">
                <a:solidFill>
                  <a:srgbClr val="1F5C64"/>
                </a:solidFill>
                <a:latin typeface="Arial"/>
                <a:ea typeface="Arial"/>
                <a:cs typeface="Arial"/>
              </a:defRPr>
            </a:pPr>
            <a:endParaRPr/>
          </a:p>
          <a:p>
            <a:pPr>
              <a:defRPr sz="3600" b="1">
                <a:solidFill>
                  <a:srgbClr val="1F5C64"/>
                </a:solidFill>
                <a:latin typeface="Arial"/>
                <a:ea typeface="Arial"/>
                <a:cs typeface="Arial"/>
              </a:defRPr>
            </a:pPr>
            <a:endParaRPr/>
          </a:p>
          <a:p>
            <a:pPr>
              <a:defRPr sz="3600" b="1">
                <a:solidFill>
                  <a:srgbClr val="1F5C64"/>
                </a:solidFill>
                <a:latin typeface="Arial"/>
                <a:ea typeface="Arial"/>
                <a:cs typeface="Arial"/>
              </a:defRPr>
            </a:pPr>
            <a:endParaRPr/>
          </a:p>
          <a:p>
            <a:pPr>
              <a:defRPr sz="3600" b="1">
                <a:solidFill>
                  <a:srgbClr val="1F5C64"/>
                </a:solidFill>
                <a:latin typeface="Arial"/>
                <a:ea typeface="Arial"/>
                <a:cs typeface="Arial"/>
              </a:defRPr>
            </a:pPr>
            <a:endParaRPr/>
          </a:p>
          <a:p>
            <a:pPr>
              <a:defRPr sz="3600" b="1">
                <a:solidFill>
                  <a:srgbClr val="1F5C64"/>
                </a:solidFill>
                <a:latin typeface="Arial"/>
                <a:ea typeface="Arial"/>
                <a:cs typeface="Arial"/>
              </a:defRPr>
            </a:pPr>
            <a:endParaRPr/>
          </a:p>
          <a:p>
            <a:pPr>
              <a:defRPr sz="3600" b="1">
                <a:solidFill>
                  <a:srgbClr val="1F5C64"/>
                </a:solidFill>
                <a:latin typeface="Arial"/>
                <a:ea typeface="Arial"/>
                <a:cs typeface="Arial"/>
              </a:defRPr>
            </a:pPr>
            <a:endParaRPr/>
          </a:p>
          <a:p>
            <a:pPr>
              <a:defRPr sz="3600" b="1">
                <a:solidFill>
                  <a:srgbClr val="1F5C64"/>
                </a:solidFill>
                <a:latin typeface="Arial"/>
                <a:ea typeface="Arial"/>
                <a:cs typeface="Arial"/>
              </a:defRPr>
            </a:pPr>
            <a:endParaRPr sz="2000"/>
          </a:p>
        </p:txBody>
      </p:sp>
      <p:grpSp>
        <p:nvGrpSpPr>
          <p:cNvPr id="49" name="Rektangel med rundade hörn 4"/>
          <p:cNvGrpSpPr/>
          <p:nvPr/>
        </p:nvGrpSpPr>
        <p:grpSpPr bwMode="auto">
          <a:xfrm>
            <a:off x="3345063" y="20134472"/>
            <a:ext cx="2963503" cy="1157769"/>
            <a:chOff x="0" y="0"/>
            <a:chExt cx="2963502" cy="1157768"/>
          </a:xfrm>
        </p:grpSpPr>
        <p:sp>
          <p:nvSpPr>
            <p:cNvPr id="47" name="Rounded Rectangle"/>
            <p:cNvSpPr/>
            <p:nvPr/>
          </p:nvSpPr>
          <p:spPr bwMode="auto">
            <a:xfrm>
              <a:off x="0" y="-1"/>
              <a:ext cx="2963503" cy="1157770"/>
            </a:xfrm>
            <a:prstGeom prst="roundRect">
              <a:avLst>
                <a:gd name="adj" fmla="val 16667"/>
              </a:avLst>
            </a:prstGeom>
            <a:solidFill>
              <a:srgbClr val="FFFFFF"/>
            </a:solidFill>
            <a:ln w="25400" cap="flat">
              <a:solidFill>
                <a:schemeClr val="accent2"/>
              </a:solidFill>
              <a:prstDash val="solid"/>
              <a:round/>
            </a:ln>
            <a:effectLst/>
          </p:spPr>
          <p:txBody>
            <a:bodyPr wrap="square" lIns="45719" tIns="45719" rIns="45719" bIns="45719" numCol="1" anchor="ctr">
              <a:noAutofit/>
            </a:bodyPr>
            <a:lstStyle/>
            <a:p>
              <a:pPr algn="ctr">
                <a:defRPr/>
              </a:pPr>
              <a:endParaRPr/>
            </a:p>
          </p:txBody>
        </p:sp>
        <p:sp>
          <p:nvSpPr>
            <p:cNvPr id="48" name="Scan here for support"/>
            <p:cNvSpPr txBox="1"/>
            <p:nvPr/>
          </p:nvSpPr>
          <p:spPr bwMode="auto">
            <a:xfrm>
              <a:off x="69217" y="311002"/>
              <a:ext cx="2825068" cy="535757"/>
            </a:xfrm>
            <a:prstGeom prst="rect">
              <a:avLst/>
            </a:prstGeom>
            <a:solidFill>
              <a:schemeClr val="accent2"/>
            </a:solidFill>
            <a:ln w="12700" cap="flat">
              <a:noFill/>
              <a:miter lim="400000"/>
            </a:ln>
            <a:effectLst/>
          </p:spPr>
          <p:txBody>
            <a:bodyPr wrap="square" lIns="45718" tIns="45718" rIns="45718" bIns="45718" numCol="1" anchor="ctr">
              <a:spAutoFit/>
            </a:bodyPr>
            <a:lstStyle>
              <a:lvl1pPr algn="ctr">
                <a:defRPr>
                  <a:solidFill>
                    <a:srgbClr val="FFFFFF"/>
                  </a:solidFill>
                  <a:latin typeface="Arial"/>
                  <a:ea typeface="Arial"/>
                  <a:cs typeface="Arial"/>
                </a:defRPr>
              </a:lvl1pPr>
            </a:lstStyle>
            <a:p>
              <a:pPr>
                <a:defRPr/>
              </a:pPr>
              <a:r>
                <a:rPr/>
                <a:t>Get support</a:t>
              </a:r>
              <a:endParaRPr/>
            </a:p>
          </p:txBody>
        </p:sp>
      </p:grpSp>
      <p:sp>
        <p:nvSpPr>
          <p:cNvPr id="50" name="@scilifelab_DC"/>
          <p:cNvSpPr txBox="1"/>
          <p:nvPr/>
        </p:nvSpPr>
        <p:spPr bwMode="auto">
          <a:xfrm>
            <a:off x="13771441" y="33925997"/>
            <a:ext cx="2837118" cy="486204"/>
          </a:xfrm>
          <a:prstGeom prst="rect">
            <a:avLst/>
          </a:prstGeom>
          <a:ln w="12700">
            <a:miter lim="400000"/>
          </a:ln>
        </p:spPr>
        <p:txBody>
          <a:bodyPr wrap="none" lIns="45718" tIns="45718" rIns="45718" bIns="45718">
            <a:spAutoFit/>
          </a:bodyPr>
          <a:lstStyle>
            <a:lvl1pPr>
              <a:defRPr sz="2800">
                <a:latin typeface="Arial"/>
                <a:ea typeface="Arial"/>
                <a:cs typeface="Arial"/>
              </a:defRPr>
            </a:lvl1pPr>
          </a:lstStyle>
          <a:p>
            <a:pPr>
              <a:defRPr/>
            </a:pPr>
            <a:r>
              <a:rPr/>
              <a:t>@SciLifeLab_DC</a:t>
            </a:r>
            <a:endParaRPr/>
          </a:p>
        </p:txBody>
      </p:sp>
      <p:sp>
        <p:nvSpPr>
          <p:cNvPr id="51" name="Scilifelab-data-centre"/>
          <p:cNvSpPr txBox="1"/>
          <p:nvPr/>
        </p:nvSpPr>
        <p:spPr bwMode="auto">
          <a:xfrm>
            <a:off x="13883879" y="34796381"/>
            <a:ext cx="3444485" cy="486204"/>
          </a:xfrm>
          <a:prstGeom prst="rect">
            <a:avLst/>
          </a:prstGeom>
          <a:ln w="12700">
            <a:miter lim="400000"/>
          </a:ln>
        </p:spPr>
        <p:txBody>
          <a:bodyPr wrap="none" lIns="45718" tIns="45718" rIns="45718" bIns="45718">
            <a:spAutoFit/>
          </a:bodyPr>
          <a:lstStyle>
            <a:lvl1pPr>
              <a:defRPr sz="2800">
                <a:latin typeface="Arial"/>
                <a:ea typeface="Arial"/>
                <a:cs typeface="Arial"/>
              </a:defRPr>
            </a:lvl1pPr>
          </a:lstStyle>
          <a:p>
            <a:pPr>
              <a:defRPr/>
            </a:pPr>
            <a:r>
              <a:rPr/>
              <a:t>Scilifelab-data-centre</a:t>
            </a:r>
            <a:endParaRPr/>
          </a:p>
        </p:txBody>
      </p:sp>
      <p:pic>
        <p:nvPicPr>
          <p:cNvPr id="52" name="Image" descr="Image"/>
          <p:cNvPicPr>
            <a:picLocks noChangeAspect="1"/>
          </p:cNvPicPr>
          <p:nvPr/>
        </p:nvPicPr>
        <p:blipFill>
          <a:blip r:embed="rId2"/>
          <a:stretch/>
        </p:blipFill>
        <p:spPr bwMode="auto">
          <a:xfrm>
            <a:off x="12948177" y="33925997"/>
            <a:ext cx="716980" cy="589761"/>
          </a:xfrm>
          <a:prstGeom prst="rect">
            <a:avLst/>
          </a:prstGeom>
          <a:ln w="12700">
            <a:miter lim="400000"/>
          </a:ln>
        </p:spPr>
      </p:pic>
      <p:pic>
        <p:nvPicPr>
          <p:cNvPr id="53" name="Image" descr="Image"/>
          <p:cNvPicPr>
            <a:picLocks noChangeAspect="1"/>
          </p:cNvPicPr>
          <p:nvPr/>
        </p:nvPicPr>
        <p:blipFill>
          <a:blip r:embed="rId3"/>
          <a:stretch/>
        </p:blipFill>
        <p:spPr bwMode="auto">
          <a:xfrm>
            <a:off x="13005029" y="34796381"/>
            <a:ext cx="644972" cy="644972"/>
          </a:xfrm>
          <a:prstGeom prst="rect">
            <a:avLst/>
          </a:prstGeom>
          <a:ln w="12700">
            <a:miter lim="400000"/>
          </a:ln>
        </p:spPr>
      </p:pic>
      <p:pic>
        <p:nvPicPr>
          <p:cNvPr id="54" name="dc email.png" descr="dc email.png"/>
          <p:cNvPicPr>
            <a:picLocks noChangeAspect="1"/>
          </p:cNvPicPr>
          <p:nvPr/>
        </p:nvPicPr>
        <p:blipFill>
          <a:blip r:embed="rId4"/>
          <a:stretch/>
        </p:blipFill>
        <p:spPr bwMode="auto">
          <a:xfrm>
            <a:off x="8660754" y="20116453"/>
            <a:ext cx="1168404" cy="1193804"/>
          </a:xfrm>
          <a:prstGeom prst="rect">
            <a:avLst/>
          </a:prstGeom>
          <a:ln w="12700">
            <a:miter lim="400000"/>
          </a:ln>
        </p:spPr>
      </p:pic>
      <p:sp>
        <p:nvSpPr>
          <p:cNvPr id="57" name="Rubrik 1"/>
          <p:cNvSpPr txBox="1"/>
          <p:nvPr/>
        </p:nvSpPr>
        <p:spPr bwMode="auto">
          <a:xfrm>
            <a:off x="3055515" y="2807985"/>
            <a:ext cx="19283110" cy="3077093"/>
          </a:xfrm>
          <a:prstGeom prst="rect">
            <a:avLst/>
          </a:prstGeom>
          <a:ln w="12700">
            <a:miter lim="400000"/>
          </a:ln>
        </p:spPr>
        <p:txBody>
          <a:bodyPr vertOverflow="overflow" horzOverflow="overflow" vert="horz" wrap="square" lIns="45717" tIns="45717" rIns="45717" bIns="45717" numCol="1" spcCol="0" rtlCol="0" fromWordArt="0" anchor="t" anchorCtr="0" forceAA="0" upright="0" compatLnSpc="0">
            <a:normAutofit/>
          </a:bodyPr>
          <a:lstStyle/>
          <a:p>
            <a:pPr algn="ctr" defTabSz="815459">
              <a:defRPr sz="7300">
                <a:latin typeface="Arial"/>
                <a:ea typeface="Arial"/>
                <a:cs typeface="Arial"/>
              </a:defRPr>
            </a:pPr>
            <a:endParaRPr/>
          </a:p>
          <a:p>
            <a:pPr algn="ctr" defTabSz="815460">
              <a:defRPr sz="7300">
                <a:latin typeface="Arial"/>
                <a:ea typeface="Arial"/>
                <a:cs typeface="Arial"/>
              </a:defRPr>
            </a:pPr>
            <a:r>
              <a:rPr/>
              <a:t>Swedish Pathogens Portal</a:t>
            </a:r>
            <a:endParaRPr/>
          </a:p>
        </p:txBody>
      </p:sp>
      <p:pic>
        <p:nvPicPr>
          <p:cNvPr id="59" name="Portal homepage.png" descr="Portal homepage.png"/>
          <p:cNvPicPr>
            <a:picLocks noChangeAspect="1"/>
          </p:cNvPicPr>
          <p:nvPr/>
        </p:nvPicPr>
        <p:blipFill>
          <a:blip r:embed="rId5"/>
          <a:stretch/>
        </p:blipFill>
        <p:spPr bwMode="auto">
          <a:xfrm>
            <a:off x="14976958" y="5289894"/>
            <a:ext cx="1333503" cy="1333503"/>
          </a:xfrm>
          <a:prstGeom prst="rect">
            <a:avLst/>
          </a:prstGeom>
          <a:ln w="12700">
            <a:miter lim="400000"/>
          </a:ln>
        </p:spPr>
      </p:pic>
      <p:sp>
        <p:nvSpPr>
          <p:cNvPr id="60" name="TextBox 4"/>
          <p:cNvSpPr txBox="1"/>
          <p:nvPr/>
        </p:nvSpPr>
        <p:spPr bwMode="auto">
          <a:xfrm flipH="0" flipV="0">
            <a:off x="1427211" y="6952034"/>
            <a:ext cx="22302328" cy="5273395"/>
          </a:xfrm>
          <a:prstGeom prst="rect">
            <a:avLst/>
          </a:prstGeom>
          <a:solidFill>
            <a:schemeClr val="accent2"/>
          </a:solidFill>
          <a:ln w="25400">
            <a:solidFill>
              <a:srgbClr val="024248"/>
            </a:solidFill>
          </a:ln>
          <a:effectLst>
            <a:outerShdw blurRad="38100" dist="23000" dir="5400000" sx="100000" sy="100000" kx="0" ky="0" algn="b" rotWithShape="0">
              <a:srgbClr val="000000">
                <a:alpha val="35000"/>
              </a:srgbClr>
            </a:outerShdw>
          </a:effectLst>
        </p:spPr>
        <p:txBody>
          <a:bodyPr lIns="45717" tIns="45717" rIns="45717" bIns="45717">
            <a:spAutoFit/>
          </a:bodyPr>
          <a:lstStyle/>
          <a:p>
            <a:pPr>
              <a:defRPr sz="2000" b="1">
                <a:solidFill>
                  <a:srgbClr val="FFFFFF"/>
                </a:solidFill>
                <a:latin typeface="Arial"/>
                <a:ea typeface="Arial"/>
                <a:cs typeface="Arial"/>
              </a:defRPr>
            </a:pPr>
            <a:endParaRPr/>
          </a:p>
          <a:p>
            <a:pPr>
              <a:defRPr>
                <a:solidFill>
                  <a:srgbClr val="FFFFFF"/>
                </a:solidFill>
                <a:latin typeface="Arial"/>
                <a:ea typeface="Arial"/>
                <a:cs typeface="Arial"/>
              </a:defRPr>
            </a:pPr>
            <a:r>
              <a:rPr/>
              <a:t>This portal was initially launched as the Swedish node of the COVID-19 Data Platform in June 2020. In 2022, the scope of the portal was expanded to include pathogens other than SARS-CoV-2 and pandemic preparedness in general. The portal is currently transitioning to become the ‘Swedish Pathogens Portal’. This change will make it clear to external users that the scope of the portal has expanded, and will encourage content from topics across that scope. The portal will act as a local node of the central Pathogens Portal, which is coordinated by EBI.</a:t>
            </a:r>
            <a:endParaRPr/>
          </a:p>
          <a:p>
            <a:pPr>
              <a:defRPr>
                <a:solidFill>
                  <a:srgbClr val="FFFFFF"/>
                </a:solidFill>
                <a:latin typeface="Arial"/>
                <a:ea typeface="Arial"/>
                <a:cs typeface="Arial"/>
              </a:defRPr>
            </a:pPr>
            <a:endParaRPr/>
          </a:p>
          <a:p>
            <a:pPr>
              <a:defRPr>
                <a:solidFill>
                  <a:srgbClr val="FFFFFF"/>
                </a:solidFill>
                <a:latin typeface="Arial"/>
                <a:ea typeface="Arial"/>
                <a:cs typeface="Arial"/>
              </a:defRPr>
            </a:pPr>
            <a:r>
              <a:rPr/>
              <a:t>The overall function of the portal will remain the same. We will continue to help research groups and organisations to make their data as FAIR and open as possible. We do this by creating ‘data dashboards’ (pages featuring information about data on a given topic and custom dynamic visualisations), writing </a:t>
            </a:r>
            <a:r>
              <a:rPr/>
              <a:t>data-centric articles (‘highlights’) to promote FAIR and open research, and creating community-building resources (detailing e.g. upcoming events, funding, and ongoing projects).</a:t>
            </a:r>
            <a:endParaRPr/>
          </a:p>
          <a:p>
            <a:pPr>
              <a:defRPr sz="1000">
                <a:solidFill>
                  <a:srgbClr val="FFFFFF"/>
                </a:solidFill>
                <a:latin typeface="Arial"/>
                <a:ea typeface="Arial"/>
                <a:cs typeface="Arial"/>
              </a:defRPr>
            </a:pPr>
            <a:r>
              <a:rPr/>
              <a:t> </a:t>
            </a:r>
            <a:endParaRPr/>
          </a:p>
        </p:txBody>
      </p:sp>
      <p:sp>
        <p:nvSpPr>
          <p:cNvPr id="61" name="Rubrik 1"/>
          <p:cNvSpPr txBox="1"/>
          <p:nvPr/>
        </p:nvSpPr>
        <p:spPr bwMode="auto">
          <a:xfrm>
            <a:off x="8499836" y="5218326"/>
            <a:ext cx="4380632" cy="1333503"/>
          </a:xfrm>
          <a:prstGeom prst="rect">
            <a:avLst/>
          </a:prstGeom>
          <a:ln w="12700">
            <a:miter lim="400000"/>
          </a:ln>
        </p:spPr>
        <p:txBody>
          <a:bodyPr vertOverflow="overflow" horzOverflow="overflow" vert="horz" wrap="square" lIns="45715" tIns="45715" rIns="45715" bIns="45715" numCol="1" spcCol="0" rtlCol="0" fromWordArt="0" anchor="t" anchorCtr="0" forceAA="0" upright="0" compatLnSpc="0">
            <a:normAutofit fontScale="75000" lnSpcReduction="5000"/>
          </a:bodyPr>
          <a:lstStyle/>
          <a:p>
            <a:pPr algn="ctr" defTabSz="896111">
              <a:defRPr sz="3500">
                <a:latin typeface="Arial"/>
                <a:ea typeface="Arial"/>
                <a:cs typeface="Arial"/>
              </a:defRPr>
            </a:pPr>
            <a:endParaRPr/>
          </a:p>
          <a:p>
            <a:pPr algn="ctr" defTabSz="896111">
              <a:defRPr sz="3500">
                <a:latin typeface="Arial"/>
                <a:ea typeface="Arial"/>
                <a:cs typeface="Arial"/>
              </a:defRPr>
            </a:pPr>
            <a:r>
              <a:rPr sz="4800" b="1">
                <a:solidFill>
                  <a:schemeClr val="accent2"/>
                </a:solidFill>
              </a:rPr>
              <a:t>www.pathogens</a:t>
            </a:r>
            <a:r>
              <a:rPr sz="4800" b="1">
                <a:solidFill>
                  <a:schemeClr val="accent2"/>
                </a:solidFill>
              </a:rPr>
              <a:t>.se</a:t>
            </a:r>
            <a:endParaRPr/>
          </a:p>
        </p:txBody>
      </p:sp>
      <p:pic>
        <p:nvPicPr>
          <p:cNvPr id="62" name="Screenshot 2023-08-07 at 08.56.04.png" descr="Screenshot 2023-08-07 at 08.56.04.png"/>
          <p:cNvPicPr>
            <a:picLocks noChangeAspect="1"/>
          </p:cNvPicPr>
          <p:nvPr/>
        </p:nvPicPr>
        <p:blipFill>
          <a:blip r:embed="rId6"/>
          <a:stretch/>
        </p:blipFill>
        <p:spPr bwMode="auto">
          <a:xfrm>
            <a:off x="1794550" y="25028091"/>
            <a:ext cx="4526831" cy="3426081"/>
          </a:xfrm>
          <a:prstGeom prst="rect">
            <a:avLst/>
          </a:prstGeom>
          <a:ln w="12700">
            <a:solidFill>
              <a:srgbClr val="000000"/>
            </a:solidFill>
            <a:miter lim="400000"/>
          </a:ln>
        </p:spPr>
      </p:pic>
      <p:pic>
        <p:nvPicPr>
          <p:cNvPr id="63" name="Screenshot 2023-08-07 at 08.54.58.png" descr="Screenshot 2023-08-07 at 08.54.58.png"/>
          <p:cNvPicPr>
            <a:picLocks noChangeAspect="1"/>
          </p:cNvPicPr>
          <p:nvPr/>
        </p:nvPicPr>
        <p:blipFill>
          <a:blip r:embed="rId7"/>
          <a:stretch/>
        </p:blipFill>
        <p:spPr bwMode="auto">
          <a:xfrm>
            <a:off x="6905838" y="25028091"/>
            <a:ext cx="5256162" cy="3426081"/>
          </a:xfrm>
          <a:prstGeom prst="rect">
            <a:avLst/>
          </a:prstGeom>
          <a:ln w="12700">
            <a:solidFill>
              <a:srgbClr val="000000"/>
            </a:solidFill>
            <a:miter lim="400000"/>
          </a:ln>
        </p:spPr>
      </p:pic>
      <p:sp>
        <p:nvSpPr>
          <p:cNvPr id="64" name="TextBox 4"/>
          <p:cNvSpPr txBox="1"/>
          <p:nvPr/>
        </p:nvSpPr>
        <p:spPr bwMode="auto">
          <a:xfrm flipH="0" flipV="0">
            <a:off x="12709511" y="24364947"/>
            <a:ext cx="11036271" cy="5822031"/>
          </a:xfrm>
          <a:prstGeom prst="rect">
            <a:avLst/>
          </a:prstGeom>
          <a:solidFill>
            <a:srgbClr val="FFFFFF"/>
          </a:solidFill>
          <a:ln w="12700">
            <a:solidFill>
              <a:schemeClr val="tx1"/>
            </a:solidFill>
            <a:prstDash val="solid"/>
          </a:ln>
          <a:effectLst>
            <a:outerShdw blurRad="38100" dist="23000" dir="5400000" sx="100000" sy="100000" kx="0" ky="0" algn="b" rotWithShape="0">
              <a:srgbClr val="000000">
                <a:alpha val="35000"/>
              </a:srgbClr>
            </a:outerShdw>
          </a:effectLst>
        </p:spPr>
        <p:txBody>
          <a:bodyPr lIns="45716" tIns="45716" rIns="45716" bIns="45716">
            <a:spAutoFit/>
          </a:bodyPr>
          <a:lstStyle/>
          <a:p>
            <a:pPr algn="ctr">
              <a:defRPr sz="3600" b="1">
                <a:solidFill>
                  <a:srgbClr val="1F5C64"/>
                </a:solidFill>
                <a:latin typeface="Arial"/>
                <a:ea typeface="Arial"/>
                <a:cs typeface="Arial"/>
              </a:defRPr>
            </a:pPr>
            <a:r>
              <a:rPr/>
              <a:t>Next steps</a:t>
            </a:r>
            <a:endParaRPr/>
          </a:p>
          <a:p>
            <a:pPr marL="741947" lvl="1" indent="-360947">
              <a:buSzPct val="100000"/>
              <a:buChar char="•"/>
              <a:defRPr>
                <a:solidFill>
                  <a:srgbClr val="212529"/>
                </a:solidFill>
                <a:latin typeface="Arial"/>
                <a:ea typeface="Arial"/>
                <a:cs typeface="Arial"/>
              </a:defRPr>
            </a:pPr>
            <a:endParaRPr sz="3600" b="1">
              <a:solidFill>
                <a:srgbClr val="1F5C64"/>
              </a:solidFill>
            </a:endParaRPr>
          </a:p>
          <a:p>
            <a:pPr marL="741946" lvl="1" indent="-360946">
              <a:buSzPct val="100000"/>
              <a:buChar char="•"/>
              <a:defRPr>
                <a:solidFill>
                  <a:srgbClr val="212529"/>
                </a:solidFill>
                <a:latin typeface="Arial"/>
                <a:ea typeface="Arial"/>
                <a:cs typeface="Arial"/>
              </a:defRPr>
            </a:pPr>
            <a:r>
              <a:rPr b="0" i="0">
                <a:solidFill>
                  <a:schemeClr val="accent4">
                    <a:lumOff val="-4431"/>
                  </a:schemeClr>
                </a:solidFill>
              </a:rPr>
              <a:t>Work with the </a:t>
            </a:r>
            <a:r>
              <a:rPr b="1" i="1">
                <a:solidFill>
                  <a:schemeClr val="accent4">
                    <a:lumOff val="-4431"/>
                  </a:schemeClr>
                </a:solidFill>
              </a:rPr>
              <a:t>Editorial Committee </a:t>
            </a:r>
            <a:r>
              <a:rPr b="0" i="0">
                <a:solidFill>
                  <a:schemeClr val="accent4">
                    <a:lumOff val="-4431"/>
                  </a:schemeClr>
                </a:solidFill>
              </a:rPr>
              <a:t>to add the </a:t>
            </a:r>
            <a:r>
              <a:rPr b="1" i="1">
                <a:solidFill>
                  <a:schemeClr val="accent4">
                    <a:lumOff val="-4431"/>
                  </a:schemeClr>
                </a:solidFill>
              </a:rPr>
              <a:t>features most beneficial to the research community </a:t>
            </a:r>
            <a:r>
              <a:rPr b="0" i="0">
                <a:solidFill>
                  <a:schemeClr val="accent4">
                    <a:lumOff val="-4431"/>
                  </a:schemeClr>
                </a:solidFill>
              </a:rPr>
              <a:t>and to </a:t>
            </a:r>
            <a:r>
              <a:rPr b="1" i="1">
                <a:solidFill>
                  <a:schemeClr val="accent4">
                    <a:lumOff val="-4431"/>
                  </a:schemeClr>
                </a:solidFill>
              </a:rPr>
              <a:t>maximise the value of infectious disease research from Sweden.</a:t>
            </a:r>
            <a:endParaRPr b="1" i="1">
              <a:solidFill>
                <a:schemeClr val="accent4">
                  <a:lumOff val="-4431"/>
                </a:schemeClr>
              </a:solidFill>
            </a:endParaRPr>
          </a:p>
          <a:p>
            <a:pPr>
              <a:defRPr sz="1400">
                <a:solidFill>
                  <a:srgbClr val="212529"/>
                </a:solidFill>
                <a:latin typeface="Arial"/>
                <a:ea typeface="Arial"/>
                <a:cs typeface="Arial"/>
              </a:defRPr>
            </a:pPr>
            <a:endParaRPr/>
          </a:p>
          <a:p>
            <a:pPr marL="741947" lvl="1" indent="-360947">
              <a:buSzPct val="100000"/>
              <a:buChar char="•"/>
              <a:defRPr>
                <a:solidFill>
                  <a:srgbClr val="212529"/>
                </a:solidFill>
                <a:latin typeface="Arial"/>
                <a:ea typeface="Arial"/>
                <a:cs typeface="Arial"/>
              </a:defRPr>
            </a:pPr>
            <a:r>
              <a:rPr/>
              <a:t>We will continue to participate in </a:t>
            </a:r>
            <a:r>
              <a:rPr b="1" i="1">
                <a:solidFill>
                  <a:schemeClr val="accent4"/>
                </a:solidFill>
              </a:rPr>
              <a:t>National and International collaborations </a:t>
            </a:r>
            <a:r>
              <a:rPr>
                <a:solidFill>
                  <a:schemeClr val="accent4"/>
                </a:solidFill>
              </a:rPr>
              <a:t>e.g. the BY-COVID project and the central Pathogens Portal.</a:t>
            </a:r>
            <a:endParaRPr>
              <a:solidFill>
                <a:schemeClr val="accent4"/>
              </a:solidFill>
            </a:endParaRPr>
          </a:p>
          <a:p>
            <a:pPr>
              <a:defRPr sz="1400">
                <a:solidFill>
                  <a:srgbClr val="212529"/>
                </a:solidFill>
                <a:latin typeface="Arial"/>
                <a:ea typeface="Arial"/>
                <a:cs typeface="Arial"/>
              </a:defRPr>
            </a:pPr>
            <a:endParaRPr>
              <a:solidFill>
                <a:schemeClr val="accent4"/>
              </a:solidFill>
            </a:endParaRPr>
          </a:p>
          <a:p>
            <a:pPr marL="741947" lvl="1" indent="-360947">
              <a:buSzPct val="100000"/>
              <a:buChar char="•"/>
              <a:defRPr>
                <a:solidFill>
                  <a:srgbClr val="212529"/>
                </a:solidFill>
                <a:latin typeface="Arial"/>
                <a:ea typeface="Arial"/>
                <a:cs typeface="Arial"/>
              </a:defRPr>
            </a:pPr>
            <a:r>
              <a:rPr>
                <a:solidFill>
                  <a:schemeClr val="accent4"/>
                </a:solidFill>
              </a:rPr>
              <a:t>Working with more of you! </a:t>
            </a:r>
            <a:r>
              <a:rPr b="1" i="1" u="sng">
                <a:solidFill>
                  <a:schemeClr val="accent4"/>
                </a:solidFill>
              </a:rPr>
              <a:t>Get in touch to get involved!</a:t>
            </a:r>
            <a:r>
              <a:rPr>
                <a:solidFill>
                  <a:schemeClr val="accent4"/>
                </a:solidFill>
              </a:rPr>
              <a:t> </a:t>
            </a:r>
            <a:endParaRPr>
              <a:solidFill>
                <a:schemeClr val="accent4"/>
              </a:solidFill>
            </a:endParaRPr>
          </a:p>
          <a:p>
            <a:pPr lvl="1">
              <a:defRPr>
                <a:solidFill>
                  <a:srgbClr val="212529"/>
                </a:solidFill>
                <a:latin typeface="Arial"/>
                <a:ea typeface="Arial"/>
                <a:cs typeface="Arial"/>
              </a:defRPr>
            </a:pPr>
            <a:endParaRPr sz="2800">
              <a:solidFill>
                <a:schemeClr val="accent4"/>
              </a:solidFill>
            </a:endParaRPr>
          </a:p>
        </p:txBody>
      </p:sp>
      <p:grpSp>
        <p:nvGrpSpPr>
          <p:cNvPr id="70" name="Group"/>
          <p:cNvGrpSpPr/>
          <p:nvPr/>
        </p:nvGrpSpPr>
        <p:grpSpPr bwMode="auto">
          <a:xfrm flipH="0" flipV="0">
            <a:off x="12689967" y="18556935"/>
            <a:ext cx="11056536" cy="5639154"/>
            <a:chOff x="0" y="0"/>
            <a:chExt cx="11056536" cy="5639154"/>
          </a:xfrm>
        </p:grpSpPr>
        <p:sp>
          <p:nvSpPr>
            <p:cNvPr id="65" name="TextBox 4"/>
            <p:cNvSpPr txBox="1"/>
            <p:nvPr/>
          </p:nvSpPr>
          <p:spPr bwMode="auto">
            <a:xfrm>
              <a:off x="0" y="0"/>
              <a:ext cx="11056537" cy="5639155"/>
            </a:xfrm>
            <a:prstGeom prst="rect">
              <a:avLst/>
            </a:prstGeom>
            <a:solidFill>
              <a:srgbClr val="FFFFFF"/>
            </a:solidFill>
            <a:ln w="12700" cap="flat">
              <a:solidFill>
                <a:schemeClr val="accent4"/>
              </a:solidFill>
              <a:prstDash val="solid"/>
              <a:round/>
            </a:ln>
            <a:effectLst>
              <a:outerShdw blurRad="38100" dist="23000" dir="5400000" sx="100000" sy="100000" kx="0" ky="0" algn="b" rotWithShape="0">
                <a:srgbClr val="000000">
                  <a:alpha val="35000"/>
                </a:srgbClr>
              </a:outerShdw>
            </a:effectLst>
          </p:spPr>
          <p:txBody>
            <a:bodyPr wrap="square" lIns="45717" tIns="45717" rIns="45717" bIns="45717" numCol="1" anchor="t">
              <a:spAutoFit/>
            </a:bodyPr>
            <a:lstStyle/>
            <a:p>
              <a:pPr algn="ctr">
                <a:defRPr sz="3600" b="1">
                  <a:solidFill>
                    <a:srgbClr val="1F5C64"/>
                  </a:solidFill>
                  <a:latin typeface="Arial"/>
                  <a:ea typeface="Arial"/>
                  <a:cs typeface="Arial"/>
                </a:defRPr>
              </a:pPr>
              <a:r>
                <a:rPr/>
                <a:t>Becoming The Swedish Pathogens Portal</a:t>
              </a:r>
              <a:endParaRPr/>
            </a:p>
            <a:p>
              <a:pPr lvl="5" defTabSz="914400">
                <a:defRPr sz="3000">
                  <a:latin typeface="Arial"/>
                  <a:ea typeface="Arial"/>
                  <a:cs typeface="Arial"/>
                </a:defRPr>
              </a:pPr>
              <a:endParaRPr/>
            </a:p>
            <a:p>
              <a:pPr lvl="5" defTabSz="914400">
                <a:defRPr>
                  <a:latin typeface="Arial"/>
                  <a:ea typeface="Arial"/>
                  <a:cs typeface="Arial"/>
                </a:defRPr>
              </a:pPr>
              <a:endParaRPr sz="3000"/>
            </a:p>
            <a:p>
              <a:pPr lvl="5" defTabSz="914400">
                <a:defRPr>
                  <a:latin typeface="Arial"/>
                  <a:ea typeface="Arial"/>
                  <a:cs typeface="Arial"/>
                </a:defRPr>
              </a:pPr>
              <a:endParaRPr sz="3000"/>
            </a:p>
            <a:p>
              <a:pPr lvl="5" defTabSz="914400">
                <a:defRPr>
                  <a:latin typeface="Arial"/>
                  <a:ea typeface="Arial"/>
                  <a:cs typeface="Arial"/>
                </a:defRPr>
              </a:pPr>
              <a:endParaRPr sz="3000"/>
            </a:p>
            <a:p>
              <a:pPr lvl="5" defTabSz="914400">
                <a:defRPr>
                  <a:latin typeface="Arial"/>
                  <a:ea typeface="Arial"/>
                  <a:cs typeface="Arial"/>
                </a:defRPr>
              </a:pPr>
              <a:endParaRPr sz="3000"/>
            </a:p>
            <a:p>
              <a:pPr lvl="5" defTabSz="914400">
                <a:defRPr>
                  <a:latin typeface="Arial"/>
                  <a:ea typeface="Arial"/>
                  <a:cs typeface="Arial"/>
                </a:defRPr>
              </a:pPr>
              <a:endParaRPr sz="3000"/>
            </a:p>
            <a:p>
              <a:pPr lvl="5" defTabSz="914400">
                <a:defRPr>
                  <a:latin typeface="Arial"/>
                  <a:ea typeface="Arial"/>
                  <a:cs typeface="Arial"/>
                </a:defRPr>
              </a:pPr>
              <a:endParaRPr sz="3000"/>
            </a:p>
            <a:p>
              <a:pPr lvl="5" defTabSz="914400">
                <a:defRPr>
                  <a:latin typeface="Arial"/>
                  <a:ea typeface="Arial"/>
                  <a:cs typeface="Arial"/>
                </a:defRPr>
              </a:pPr>
              <a:endParaRPr sz="3000"/>
            </a:p>
            <a:p>
              <a:pPr lvl="5" defTabSz="914400">
                <a:defRPr>
                  <a:latin typeface="Arial"/>
                  <a:ea typeface="Arial"/>
                  <a:cs typeface="Arial"/>
                </a:defRPr>
              </a:pPr>
              <a:endParaRPr sz="3000"/>
            </a:p>
            <a:p>
              <a:pPr lvl="5" defTabSz="914400">
                <a:defRPr>
                  <a:latin typeface="Arial"/>
                  <a:ea typeface="Arial"/>
                  <a:cs typeface="Arial"/>
                </a:defRPr>
              </a:pPr>
              <a:endParaRPr sz="3000"/>
            </a:p>
            <a:p>
              <a:pPr lvl="5" defTabSz="914400">
                <a:defRPr>
                  <a:latin typeface="Arial"/>
                  <a:ea typeface="Arial"/>
                  <a:cs typeface="Arial"/>
                </a:defRPr>
              </a:pPr>
              <a:endParaRPr sz="2800" b="1" i="1">
                <a:solidFill>
                  <a:schemeClr val="accent4">
                    <a:lumOff val="-4431"/>
                  </a:schemeClr>
                </a:solidFill>
              </a:endParaRPr>
            </a:p>
          </p:txBody>
        </p:sp>
        <p:pic>
          <p:nvPicPr>
            <p:cNvPr id="67" name="Image" descr="Image"/>
            <p:cNvPicPr>
              <a:picLocks noChangeAspect="1"/>
            </p:cNvPicPr>
            <p:nvPr/>
          </p:nvPicPr>
          <p:blipFill>
            <a:blip r:embed="rId8"/>
            <a:stretch/>
          </p:blipFill>
          <p:spPr bwMode="auto">
            <a:xfrm flipH="0" flipV="0">
              <a:off x="6570284" y="935721"/>
              <a:ext cx="4205496" cy="962154"/>
            </a:xfrm>
            <a:prstGeom prst="rect">
              <a:avLst/>
            </a:prstGeom>
            <a:ln w="12700" cap="flat">
              <a:noFill/>
              <a:miter lim="400000"/>
            </a:ln>
            <a:effectLst/>
          </p:spPr>
        </p:pic>
        <p:sp>
          <p:nvSpPr>
            <p:cNvPr id="69" name="Initial focus of the Portal was on COVID-19, but the scope has since expanded to also include other pathogens and pandemic preparedness in general. To highlight this, we are changing our visual identity. We have already launched features and sections rel"/>
            <p:cNvSpPr txBox="1"/>
            <p:nvPr/>
          </p:nvSpPr>
          <p:spPr bwMode="auto">
            <a:xfrm>
              <a:off x="180566" y="2296118"/>
              <a:ext cx="10700806" cy="2865477"/>
            </a:xfrm>
            <a:prstGeom prst="rect">
              <a:avLst/>
            </a:prstGeom>
            <a:noFill/>
            <a:ln w="12700" cap="flat">
              <a:noFill/>
              <a:miter lim="400000"/>
            </a:ln>
            <a:effectLst/>
          </p:spPr>
          <p:txBody>
            <a:bodyPr wrap="square" lIns="45718" tIns="45718" rIns="45718" bIns="45718" numCol="1" anchor="t">
              <a:spAutoFit/>
            </a:bodyPr>
            <a:lstStyle/>
            <a:p>
              <a:pPr lvl="5" defTabSz="914400">
                <a:defRPr>
                  <a:latin typeface="Arial"/>
                  <a:ea typeface="Arial"/>
                  <a:cs typeface="Arial"/>
                </a:defRPr>
              </a:pPr>
              <a:r>
                <a:rPr sz="3000" b="1" i="1">
                  <a:solidFill>
                    <a:schemeClr val="accent4"/>
                  </a:solidFill>
                </a:rPr>
                <a:t>Initial focus of the Portal was on COVID-19</a:t>
              </a:r>
              <a:r>
                <a:rPr sz="3000"/>
                <a:t>, but the scope has since expanded to also include </a:t>
              </a:r>
              <a:r>
                <a:rPr sz="3000" b="1" i="1">
                  <a:solidFill>
                    <a:schemeClr val="accent4"/>
                  </a:solidFill>
                </a:rPr>
                <a:t>other pathogens and pandemic preparedness in general. </a:t>
              </a:r>
              <a:r>
                <a:rPr sz="3000"/>
                <a:t>To highlight this, we are changing our visual identity. We have also launched features and sections related to the new scope; see e.g. </a:t>
              </a:r>
              <a:r>
                <a:rPr/>
                <a:t>Emerging pathogens, Pandemic preparedness, and Topics. </a:t>
              </a:r>
              <a:endParaRPr/>
            </a:p>
          </p:txBody>
        </p:sp>
      </p:grpSp>
      <p:pic>
        <p:nvPicPr>
          <p:cNvPr id="71" name="Screenshot 2023-08-09 at 10.55.54.png" descr="Screenshot 2023-08-09 at 10.55.54.png"/>
          <p:cNvPicPr>
            <a:picLocks noChangeAspect="1"/>
          </p:cNvPicPr>
          <p:nvPr/>
        </p:nvPicPr>
        <p:blipFill>
          <a:blip r:embed="rId9"/>
          <a:stretch/>
        </p:blipFill>
        <p:spPr bwMode="auto">
          <a:xfrm flipH="0" flipV="0">
            <a:off x="13883879" y="13049957"/>
            <a:ext cx="9053627" cy="5046447"/>
          </a:xfrm>
          <a:prstGeom prst="rect">
            <a:avLst/>
          </a:prstGeom>
          <a:ln w="12700">
            <a:miter lim="400000"/>
          </a:ln>
        </p:spPr>
      </p:pic>
      <p:sp>
        <p:nvSpPr>
          <p:cNvPr id="2082898039" name=""/>
          <p:cNvSpPr/>
          <p:nvPr/>
        </p:nvSpPr>
        <p:spPr bwMode="auto">
          <a:xfrm flipH="0" flipV="0">
            <a:off x="13306666" y="5372101"/>
            <a:ext cx="1062795" cy="1040801"/>
          </a:xfrm>
          <a:prstGeom prst="rightArrow">
            <a:avLst>
              <a:gd name="adj1" fmla="val 50000"/>
              <a:gd name="adj2" fmla="val 50000"/>
            </a:avLst>
          </a:prstGeom>
          <a:solidFill>
            <a:schemeClr val="accent1"/>
          </a:solidFill>
          <a:ln w="25400" cap="flat">
            <a:solidFill>
              <a:schemeClr val="accent1"/>
            </a:solidFill>
            <a:prstDash val="solid"/>
            <a:round/>
          </a:ln>
        </p:spPr>
        <p:style>
          <a:lnRef idx="0"/>
          <a:fillRef idx="0"/>
          <a:effectRef idx="0"/>
          <a:fontRef idx="none"/>
        </p:style>
      </p:sp>
      <p:sp>
        <p:nvSpPr>
          <p:cNvPr id="1350114474" name=""/>
          <p:cNvSpPr/>
          <p:nvPr/>
        </p:nvSpPr>
        <p:spPr bwMode="auto">
          <a:xfrm rot="0" flipH="0" flipV="0">
            <a:off x="18311623" y="19661109"/>
            <a:ext cx="642452" cy="777656"/>
          </a:xfrm>
          <a:prstGeom prst="rightArrow">
            <a:avLst>
              <a:gd name="adj1" fmla="val 50000"/>
              <a:gd name="adj2" fmla="val 50000"/>
            </a:avLst>
          </a:prstGeom>
          <a:solidFill>
            <a:schemeClr val="accent1"/>
          </a:solidFill>
          <a:ln w="25400" cap="flat">
            <a:solidFill>
              <a:schemeClr val="accent1"/>
            </a:solidFill>
            <a:prstDash val="solid"/>
            <a:round/>
          </a:ln>
        </p:spPr>
        <p:style>
          <a:lnRef idx="0"/>
          <a:fillRef idx="0"/>
          <a:effectRef idx="0"/>
          <a:fontRef idx="none"/>
        </p:style>
      </p:sp>
      <p:sp>
        <p:nvSpPr>
          <p:cNvPr id="110236613" name="TextBox 4"/>
          <p:cNvSpPr txBox="1"/>
          <p:nvPr/>
        </p:nvSpPr>
        <p:spPr bwMode="auto">
          <a:xfrm flipH="0" flipV="0">
            <a:off x="12697069" y="30347804"/>
            <a:ext cx="11050811" cy="2652113"/>
          </a:xfrm>
          <a:prstGeom prst="rect">
            <a:avLst/>
          </a:prstGeom>
          <a:solidFill>
            <a:schemeClr val="accent2"/>
          </a:solidFill>
          <a:ln w="12700">
            <a:solidFill>
              <a:schemeClr val="tx1"/>
            </a:solidFill>
            <a:prstDash val="solid"/>
          </a:ln>
          <a:effectLst>
            <a:outerShdw blurRad="38100" dist="23000" dir="5400000" sx="100000" sy="100000" kx="0" ky="0" algn="b" rotWithShape="0">
              <a:srgbClr val="000000">
                <a:alpha val="35000"/>
              </a:srgbClr>
            </a:outerShdw>
          </a:effectLst>
        </p:spPr>
        <p:txBody>
          <a:bodyPr lIns="45716" tIns="45716" rIns="45716" bIns="45716">
            <a:spAutoFit/>
          </a:bodyPr>
          <a:lstStyle/>
          <a:p>
            <a:pPr lvl="1" algn="ctr">
              <a:defRPr sz="3600" b="1">
                <a:solidFill>
                  <a:srgbClr val="1F5C64"/>
                </a:solidFill>
                <a:latin typeface="Arial"/>
                <a:ea typeface="Arial"/>
                <a:cs typeface="Arial"/>
              </a:defRPr>
            </a:pPr>
            <a:endParaRPr sz="4800">
              <a:solidFill>
                <a:schemeClr val="bg1"/>
              </a:solidFill>
            </a:endParaRPr>
          </a:p>
          <a:p>
            <a:pPr lvl="1" algn="ctr">
              <a:defRPr sz="3600" b="1">
                <a:solidFill>
                  <a:srgbClr val="1F5C64"/>
                </a:solidFill>
                <a:latin typeface="Arial"/>
                <a:ea typeface="Arial"/>
                <a:cs typeface="Arial"/>
              </a:defRPr>
            </a:pPr>
            <a:r>
              <a:rPr sz="3600">
                <a:solidFill>
                  <a:schemeClr val="bg1"/>
                </a:solidFill>
              </a:rPr>
              <a:t>Check out our newest sections &amp; get in touch to have your work featured!</a:t>
            </a:r>
            <a:endParaRPr sz="3600">
              <a:solidFill>
                <a:schemeClr val="bg1"/>
              </a:solidFill>
            </a:endParaRPr>
          </a:p>
          <a:p>
            <a:pPr lvl="1" algn="ctr">
              <a:defRPr sz="3600" b="1">
                <a:solidFill>
                  <a:srgbClr val="1F5C64"/>
                </a:solidFill>
                <a:latin typeface="Arial"/>
                <a:ea typeface="Arial"/>
                <a:cs typeface="Arial"/>
              </a:defRPr>
            </a:pPr>
            <a:endParaRPr sz="4800"/>
          </a:p>
        </p:txBody>
      </p:sp>
      <p:sp>
        <p:nvSpPr>
          <p:cNvPr id="1845327892" name=""/>
          <p:cNvSpPr/>
          <p:nvPr/>
        </p:nvSpPr>
        <p:spPr bwMode="auto">
          <a:xfrm rot="0" flipH="0" flipV="0">
            <a:off x="6905837" y="20255079"/>
            <a:ext cx="1178476" cy="938870"/>
          </a:xfrm>
          <a:prstGeom prst="rightArrow">
            <a:avLst>
              <a:gd name="adj1" fmla="val 50000"/>
              <a:gd name="adj2" fmla="val 50000"/>
            </a:avLst>
          </a:prstGeom>
          <a:solidFill>
            <a:schemeClr val="accent1"/>
          </a:solidFill>
          <a:ln w="25400" cap="flat">
            <a:solidFill>
              <a:schemeClr val="accent1"/>
            </a:solidFill>
            <a:prstDash val="solid"/>
            <a:round/>
          </a:ln>
        </p:spPr>
        <p:style>
          <a:lnRef idx="0"/>
          <a:fillRef idx="0"/>
          <a:effectRef idx="0"/>
          <a:fontRef idx="none"/>
        </p:style>
      </p:sp>
      <p:sp>
        <p:nvSpPr>
          <p:cNvPr id="623008893" name=""/>
          <p:cNvSpPr/>
          <p:nvPr/>
        </p:nvSpPr>
        <p:spPr bwMode="auto">
          <a:xfrm flipH="0" flipV="0">
            <a:off x="18102916" y="33404061"/>
            <a:ext cx="6085182" cy="2526355"/>
          </a:xfrm>
          <a:prstGeom prst="rect">
            <a:avLst/>
          </a:prstGeom>
          <a:solidFill>
            <a:srgbClr val="FFFFFF"/>
          </a:solidFill>
          <a:ln w="25400" cap="flat">
            <a:solidFill>
              <a:schemeClr val="bg1"/>
            </a:solidFill>
            <a:prstDash val="solid"/>
            <a:round/>
          </a:ln>
        </p:spPr>
        <p:style>
          <a:lnRef idx="0"/>
          <a:fillRef idx="0"/>
          <a:effectRef idx="0"/>
          <a:fontRef idx="none"/>
        </p:style>
      </p:sp>
      <p:sp>
        <p:nvSpPr>
          <p:cNvPr id="1130308592" name=""/>
          <p:cNvSpPr/>
          <p:nvPr/>
        </p:nvSpPr>
        <p:spPr bwMode="auto">
          <a:xfrm flipH="0" flipV="0">
            <a:off x="316565" y="33760833"/>
            <a:ext cx="11489267" cy="2110315"/>
          </a:xfrm>
          <a:prstGeom prst="rect">
            <a:avLst/>
          </a:prstGeom>
          <a:solidFill>
            <a:srgbClr val="FFFFFF"/>
          </a:solidFill>
          <a:ln w="25400" cap="flat">
            <a:solidFill>
              <a:schemeClr val="bg1"/>
            </a:solidFill>
            <a:prstDash val="solid"/>
            <a:round/>
          </a:ln>
        </p:spPr>
        <p:style>
          <a:lnRef idx="0"/>
          <a:fillRef idx="0"/>
          <a:effectRef idx="0"/>
          <a:fontRef idx="none"/>
        </p:style>
      </p:sp>
      <p:sp>
        <p:nvSpPr>
          <p:cNvPr id="1273790499" name=""/>
          <p:cNvSpPr txBox="1"/>
          <p:nvPr/>
        </p:nvSpPr>
        <p:spPr bwMode="auto">
          <a:xfrm flipH="0" flipV="0">
            <a:off x="1463977" y="33870899"/>
            <a:ext cx="10597229" cy="1509120"/>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a:t>Contact the Portal team directly: </a:t>
            </a:r>
            <a:r>
              <a:rPr lang="en-US" sz="3100" b="0" i="0" u="sng" strike="noStrike" cap="none" spc="0">
                <a:ln>
                  <a:noFill/>
                </a:ln>
                <a:solidFill>
                  <a:srgbClr val="000000"/>
                </a:solidFill>
                <a:latin typeface="Calibri"/>
                <a:ea typeface="Calibri"/>
                <a:cs typeface="Calibri"/>
                <a:hlinkClick r:id="rId10" tooltip="https://pathogens.se/contact/"/>
              </a:rPr>
              <a:t>https://pathogens.se/contact/</a:t>
            </a:r>
            <a:endParaRPr/>
          </a:p>
          <a:p>
            <a:pPr>
              <a:defRPr/>
            </a:pPr>
            <a:endParaRPr/>
          </a:p>
          <a:p>
            <a:pPr>
              <a:defRPr/>
            </a:pPr>
            <a:r>
              <a:rPr/>
              <a:t>Send an email: </a:t>
            </a:r>
            <a:r>
              <a:rPr u="sng">
                <a:hlinkClick r:id="rId11" tooltip="http://datacentre@scilifelab.se"/>
              </a:rPr>
              <a:t>datacentre@scilifelab.se</a:t>
            </a:r>
            <a:r>
              <a:rPr/>
              <a:t> </a:t>
            </a:r>
            <a:endParaRPr/>
          </a:p>
        </p:txBody>
      </p:sp>
      <p:pic>
        <p:nvPicPr>
          <p:cNvPr id="924055264" name=""/>
          <p:cNvPicPr>
            <a:picLocks noChangeAspect="1"/>
          </p:cNvPicPr>
          <p:nvPr/>
        </p:nvPicPr>
        <p:blipFill>
          <a:blip r:embed="rId12"/>
          <a:stretch/>
        </p:blipFill>
        <p:spPr bwMode="auto">
          <a:xfrm flipH="0" flipV="0">
            <a:off x="18588834" y="33491777"/>
            <a:ext cx="5113347" cy="1949575"/>
          </a:xfrm>
          <a:prstGeom prst="rect">
            <a:avLst/>
          </a:prstGeom>
        </p:spPr>
      </p:pic>
      <p:pic>
        <p:nvPicPr>
          <p:cNvPr id="1344334563" name=""/>
          <p:cNvPicPr>
            <a:picLocks noChangeAspect="1"/>
          </p:cNvPicPr>
          <p:nvPr/>
        </p:nvPicPr>
        <p:blipFill>
          <a:blip r:embed="rId13"/>
          <a:stretch/>
        </p:blipFill>
        <p:spPr bwMode="auto">
          <a:xfrm flipH="0" flipV="0">
            <a:off x="12880468" y="19518238"/>
            <a:ext cx="5249525" cy="936572"/>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tema">
  <a:themeElements>
    <a:clrScheme name="Office-tema">
      <a:dk1>
        <a:srgbClr val="000000"/>
      </a:dk1>
      <a:lt1>
        <a:srgbClr val="FFFFFF"/>
      </a:lt1>
      <a:dk2>
        <a:srgbClr val="A7A7A7"/>
      </a:dk2>
      <a:lt2>
        <a:srgbClr val="535353"/>
      </a:lt2>
      <a:accent1>
        <a:srgbClr val="A7C846"/>
      </a:accent1>
      <a:accent2>
        <a:srgbClr val="035B63"/>
      </a:accent2>
      <a:accent3>
        <a:srgbClr val="4A979D"/>
      </a:accent3>
      <a:accent4>
        <a:srgbClr val="481F52"/>
      </a:accent4>
      <a:accent5>
        <a:srgbClr val="4BACC6"/>
      </a:accent5>
      <a:accent6>
        <a:srgbClr val="F79646"/>
      </a:accent6>
      <a:hlink>
        <a:srgbClr val="0000FF"/>
      </a:hlink>
      <a:folHlink>
        <a:srgbClr val="FF00FF"/>
      </a:folHlink>
    </a:clrScheme>
    <a:fontScheme name="Office-tema">
      <a:majorFont>
        <a:latin typeface="Helvetica"/>
        <a:ea typeface="Helvetica"/>
        <a:cs typeface="Helvetica"/>
      </a:majorFont>
      <a:minorFont>
        <a:latin typeface="Helvetica"/>
        <a:ea typeface="Helvetica"/>
        <a:cs typeface="Helvetica"/>
      </a:minorFont>
    </a:fontScheme>
    <a:fmtScheme name="Office-tema">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FFFFF"/>
        </a:solidFill>
        <a:ln w="25400" cap="flat">
          <a:solidFill>
            <a:schemeClr val="accent1"/>
          </a:solidFill>
          <a:prstDash val="solid"/>
          <a:round/>
        </a:ln>
      </a:spPr>
      <a:bodyPr/>
      <a:lstStyle/>
      <a:style>
        <a:lnRef idx="0"/>
        <a:fillRef idx="0"/>
        <a:effectRef idx="0"/>
        <a:fontRef idx="none"/>
      </a:style>
    </a:spDef>
    <a:lnDef>
      <a:spPr bwMode="auto">
        <a:prstGeom prst="rect">
          <a:avLst/>
        </a:prstGeom>
        <a:noFill/>
        <a:ln w="25400" cap="flat">
          <a:solidFill>
            <a:schemeClr val="accent1"/>
          </a:solidFill>
          <a:prstDash val="solid"/>
          <a:round/>
        </a:ln>
      </a:spPr>
      <a:bodyPr/>
      <a:lstStyle/>
      <a:style>
        <a:lnRef idx="0"/>
        <a:fillRef idx="0"/>
        <a:effectRef idx="0"/>
        <a:fontRef idx="none"/>
      </a:style>
    </a:lnDef>
    <a:txDef>
      <a:spPr bwMode="auto">
        <a:prstGeom prst="rect">
          <a:avLst/>
        </a:prstGeom>
        <a:noFill/>
        <a:ln w="12700" cap="flat">
          <a:noFill/>
          <a:miter lim="400000"/>
        </a:ln>
      </a:spPr>
      <a:body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onlyoffice/7.4.1.36</Application>
  <DocSecurity>0</DocSecurity>
  <PresentationFormat/>
  <Paragraphs>0</Paragraphs>
  <Slides>1</Slides>
  <Notes>1</Notes>
  <HiddenSlides>0</HiddenSlides>
  <MMClips>2</MMClips>
  <ScaleCrop>0</ScaleCrop>
  <HeadingPairs>
    <vt:vector size="4" baseType="variant">
      <vt:variant>
        <vt:lpstr>Theme</vt:lpstr>
      </vt:variant>
      <vt:variant>
        <vt:i4>1</vt:i4>
      </vt:variant>
      <vt:variant>
        <vt:lpstr>Slide Titles</vt:lpstr>
      </vt:variant>
      <vt:variant>
        <vt:i4>1</vt:i4>
      </vt:variant>
    </vt:vector>
  </HeadingPairs>
  <TitlesOfParts>
    <vt:vector size="2" baseType="lpstr">
      <vt:lpstr>Theme 1</vt:lpstr>
      <vt:lpstr>Slide 1</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dc:identifier/>
  <dc:language/>
  <cp:lastModifiedBy>Liane Hughes</cp:lastModifiedBy>
  <cp:revision>8</cp:revision>
  <dcterms:modified xsi:type="dcterms:W3CDTF">2023-09-06T09:37:04Z</dcterms:modified>
  <cp:category/>
  <cp:contentStatus/>
  <cp:version/>
</cp:coreProperties>
</file>