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3" r:id="rId2"/>
    <p:sldId id="262" r:id="rId3"/>
    <p:sldId id="258" r:id="rId4"/>
    <p:sldId id="264" r:id="rId5"/>
    <p:sldId id="259" r:id="rId6"/>
    <p:sldId id="261" r:id="rId7"/>
    <p:sldId id="256" r:id="rId8"/>
    <p:sldId id="260" r:id="rId9"/>
  </p:sldIdLst>
  <p:sldSz cx="15119350" cy="1069181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2" autoAdjust="0"/>
    <p:restoredTop sz="94601" autoAdjust="0"/>
  </p:normalViewPr>
  <p:slideViewPr>
    <p:cSldViewPr snapToGrid="0">
      <p:cViewPr varScale="1">
        <p:scale>
          <a:sx n="45" d="100"/>
          <a:sy n="45" d="100"/>
        </p:scale>
        <p:origin x="107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1749795"/>
            <a:ext cx="12851448" cy="3722335"/>
          </a:xfrm>
        </p:spPr>
        <p:txBody>
          <a:bodyPr anchor="b"/>
          <a:lstStyle>
            <a:lvl1pPr algn="ctr">
              <a:defRPr sz="9354"/>
            </a:lvl1pPr>
          </a:lstStyle>
          <a:p>
            <a:r>
              <a:rPr lang="sv-SE"/>
              <a:t>Klicka här för att ändra mall för rubrikformat</a:t>
            </a:r>
            <a:endParaRPr lang="en-US" dirty="0"/>
          </a:p>
        </p:txBody>
      </p:sp>
      <p:sp>
        <p:nvSpPr>
          <p:cNvPr id="3" name="Subtitle 2"/>
          <p:cNvSpPr>
            <a:spLocks noGrp="1"/>
          </p:cNvSpPr>
          <p:nvPr>
            <p:ph type="subTitle" idx="1"/>
          </p:nvPr>
        </p:nvSpPr>
        <p:spPr>
          <a:xfrm>
            <a:off x="1889919" y="5615678"/>
            <a:ext cx="11339513" cy="2581379"/>
          </a:xfrm>
        </p:spPr>
        <p:txBody>
          <a:bodyPr/>
          <a:lstStyle>
            <a:lvl1pPr marL="0" indent="0" algn="ctr">
              <a:buNone/>
              <a:defRPr sz="3742"/>
            </a:lvl1pPr>
            <a:lvl2pPr marL="712775" indent="0" algn="ctr">
              <a:buNone/>
              <a:defRPr sz="3118"/>
            </a:lvl2pPr>
            <a:lvl3pPr marL="1425550" indent="0" algn="ctr">
              <a:buNone/>
              <a:defRPr sz="2806"/>
            </a:lvl3pPr>
            <a:lvl4pPr marL="2138324" indent="0" algn="ctr">
              <a:buNone/>
              <a:defRPr sz="2494"/>
            </a:lvl4pPr>
            <a:lvl5pPr marL="2851099" indent="0" algn="ctr">
              <a:buNone/>
              <a:defRPr sz="2494"/>
            </a:lvl5pPr>
            <a:lvl6pPr marL="3563874" indent="0" algn="ctr">
              <a:buNone/>
              <a:defRPr sz="2494"/>
            </a:lvl6pPr>
            <a:lvl7pPr marL="4276649" indent="0" algn="ctr">
              <a:buNone/>
              <a:defRPr sz="2494"/>
            </a:lvl7pPr>
            <a:lvl8pPr marL="4989424" indent="0" algn="ctr">
              <a:buNone/>
              <a:defRPr sz="2494"/>
            </a:lvl8pPr>
            <a:lvl9pPr marL="5702198" indent="0" algn="ctr">
              <a:buNone/>
              <a:defRPr sz="2494"/>
            </a:lvl9pPr>
          </a:lstStyle>
          <a:p>
            <a:r>
              <a:rPr lang="sv-SE"/>
              <a:t>Klicka här för att ändra mall för underrubrikformat</a:t>
            </a:r>
            <a:endParaRPr lang="en-US" dirty="0"/>
          </a:p>
        </p:txBody>
      </p:sp>
      <p:sp>
        <p:nvSpPr>
          <p:cNvPr id="4" name="Date Placeholder 3"/>
          <p:cNvSpPr>
            <a:spLocks noGrp="1"/>
          </p:cNvSpPr>
          <p:nvPr>
            <p:ph type="dt" sz="half" idx="10"/>
          </p:nvPr>
        </p:nvSpPr>
        <p:spPr/>
        <p:txBody>
          <a:bodyPr/>
          <a:lstStyle/>
          <a:p>
            <a:fld id="{4438F41B-DAF7-41F4-B3C8-ACECF433B599}"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3958020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Vertical Text Placeholder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4438F41B-DAF7-41F4-B3C8-ACECF433B599}"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1317921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569240"/>
            <a:ext cx="3260110" cy="9060817"/>
          </a:xfrm>
        </p:spPr>
        <p:txBody>
          <a:bodyPr vert="eaVert"/>
          <a:lstStyle/>
          <a:p>
            <a:r>
              <a:rPr lang="sv-SE"/>
              <a:t>Klicka här för att ändra mall för rubrikformat</a:t>
            </a:r>
            <a:endParaRPr lang="en-US" dirty="0"/>
          </a:p>
        </p:txBody>
      </p:sp>
      <p:sp>
        <p:nvSpPr>
          <p:cNvPr id="3" name="Vertical Text Placeholder 2"/>
          <p:cNvSpPr>
            <a:spLocks noGrp="1"/>
          </p:cNvSpPr>
          <p:nvPr>
            <p:ph type="body" orient="vert" idx="1"/>
          </p:nvPr>
        </p:nvSpPr>
        <p:spPr>
          <a:xfrm>
            <a:off x="1039456" y="569240"/>
            <a:ext cx="9591338" cy="9060817"/>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4438F41B-DAF7-41F4-B3C8-ACECF433B599}"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2359073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10"/>
          </p:nvPr>
        </p:nvSpPr>
        <p:spPr/>
        <p:txBody>
          <a:bodyPr/>
          <a:lstStyle/>
          <a:p>
            <a:fld id="{4438F41B-DAF7-41F4-B3C8-ACECF433B599}"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3754407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Title 1"/>
          <p:cNvSpPr>
            <a:spLocks noGrp="1"/>
          </p:cNvSpPr>
          <p:nvPr>
            <p:ph type="title"/>
          </p:nvPr>
        </p:nvSpPr>
        <p:spPr>
          <a:xfrm>
            <a:off x="1031582" y="2665532"/>
            <a:ext cx="13040439" cy="4447496"/>
          </a:xfrm>
        </p:spPr>
        <p:txBody>
          <a:bodyPr anchor="b"/>
          <a:lstStyle>
            <a:lvl1pPr>
              <a:defRPr sz="9354"/>
            </a:lvl1pPr>
          </a:lstStyle>
          <a:p>
            <a:r>
              <a:rPr lang="sv-SE"/>
              <a:t>Klicka här för att ändra mall för rubrikformat</a:t>
            </a:r>
            <a:endParaRPr lang="en-US" dirty="0"/>
          </a:p>
        </p:txBody>
      </p:sp>
      <p:sp>
        <p:nvSpPr>
          <p:cNvPr id="3" name="Text Placeholder 2"/>
          <p:cNvSpPr>
            <a:spLocks noGrp="1"/>
          </p:cNvSpPr>
          <p:nvPr>
            <p:ph type="body" idx="1"/>
          </p:nvPr>
        </p:nvSpPr>
        <p:spPr>
          <a:xfrm>
            <a:off x="1031582" y="7155103"/>
            <a:ext cx="13040439" cy="2338833"/>
          </a:xfrm>
        </p:spPr>
        <p:txBody>
          <a:bodyPr/>
          <a:lstStyle>
            <a:lvl1pPr marL="0" indent="0">
              <a:buNone/>
              <a:defRPr sz="3742">
                <a:solidFill>
                  <a:schemeClr val="tx1"/>
                </a:solidFill>
              </a:defRPr>
            </a:lvl1pPr>
            <a:lvl2pPr marL="712775" indent="0">
              <a:buNone/>
              <a:defRPr sz="3118">
                <a:solidFill>
                  <a:schemeClr val="tx1">
                    <a:tint val="75000"/>
                  </a:schemeClr>
                </a:solidFill>
              </a:defRPr>
            </a:lvl2pPr>
            <a:lvl3pPr marL="1425550" indent="0">
              <a:buNone/>
              <a:defRPr sz="2806">
                <a:solidFill>
                  <a:schemeClr val="tx1">
                    <a:tint val="75000"/>
                  </a:schemeClr>
                </a:solidFill>
              </a:defRPr>
            </a:lvl3pPr>
            <a:lvl4pPr marL="2138324" indent="0">
              <a:buNone/>
              <a:defRPr sz="2494">
                <a:solidFill>
                  <a:schemeClr val="tx1">
                    <a:tint val="75000"/>
                  </a:schemeClr>
                </a:solidFill>
              </a:defRPr>
            </a:lvl4pPr>
            <a:lvl5pPr marL="2851099" indent="0">
              <a:buNone/>
              <a:defRPr sz="2494">
                <a:solidFill>
                  <a:schemeClr val="tx1">
                    <a:tint val="75000"/>
                  </a:schemeClr>
                </a:solidFill>
              </a:defRPr>
            </a:lvl5pPr>
            <a:lvl6pPr marL="3563874" indent="0">
              <a:buNone/>
              <a:defRPr sz="2494">
                <a:solidFill>
                  <a:schemeClr val="tx1">
                    <a:tint val="75000"/>
                  </a:schemeClr>
                </a:solidFill>
              </a:defRPr>
            </a:lvl6pPr>
            <a:lvl7pPr marL="4276649" indent="0">
              <a:buNone/>
              <a:defRPr sz="2494">
                <a:solidFill>
                  <a:schemeClr val="tx1">
                    <a:tint val="75000"/>
                  </a:schemeClr>
                </a:solidFill>
              </a:defRPr>
            </a:lvl7pPr>
            <a:lvl8pPr marL="4989424" indent="0">
              <a:buNone/>
              <a:defRPr sz="2494">
                <a:solidFill>
                  <a:schemeClr val="tx1">
                    <a:tint val="75000"/>
                  </a:schemeClr>
                </a:solidFill>
              </a:defRPr>
            </a:lvl8pPr>
            <a:lvl9pPr marL="5702198" indent="0">
              <a:buNone/>
              <a:defRPr sz="2494">
                <a:solidFill>
                  <a:schemeClr val="tx1">
                    <a:tint val="75000"/>
                  </a:schemeClr>
                </a:solidFill>
              </a:defRPr>
            </a:lvl9pPr>
          </a:lstStyle>
          <a:p>
            <a:pPr lvl="0"/>
            <a:r>
              <a:rPr lang="sv-SE"/>
              <a:t>Klicka här för att ändra format på bakgrundstexten</a:t>
            </a:r>
          </a:p>
        </p:txBody>
      </p:sp>
      <p:sp>
        <p:nvSpPr>
          <p:cNvPr id="4" name="Date Placeholder 3"/>
          <p:cNvSpPr>
            <a:spLocks noGrp="1"/>
          </p:cNvSpPr>
          <p:nvPr>
            <p:ph type="dt" sz="half" idx="10"/>
          </p:nvPr>
        </p:nvSpPr>
        <p:spPr/>
        <p:txBody>
          <a:bodyPr/>
          <a:lstStyle/>
          <a:p>
            <a:fld id="{4438F41B-DAF7-41F4-B3C8-ACECF433B599}" type="datetimeFigureOut">
              <a:rPr lang="en-GB" smtClean="0"/>
              <a:t>23/08/2023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2913078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Content Placeholder 2"/>
          <p:cNvSpPr>
            <a:spLocks noGrp="1"/>
          </p:cNvSpPr>
          <p:nvPr>
            <p:ph sz="half" idx="1"/>
          </p:nvPr>
        </p:nvSpPr>
        <p:spPr>
          <a:xfrm>
            <a:off x="1039455" y="2846200"/>
            <a:ext cx="6425724" cy="678385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Content Placeholder 3"/>
          <p:cNvSpPr>
            <a:spLocks noGrp="1"/>
          </p:cNvSpPr>
          <p:nvPr>
            <p:ph sz="half" idx="2"/>
          </p:nvPr>
        </p:nvSpPr>
        <p:spPr>
          <a:xfrm>
            <a:off x="7654171" y="2846200"/>
            <a:ext cx="6425724" cy="6783857"/>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Date Placeholder 4"/>
          <p:cNvSpPr>
            <a:spLocks noGrp="1"/>
          </p:cNvSpPr>
          <p:nvPr>
            <p:ph type="dt" sz="half" idx="10"/>
          </p:nvPr>
        </p:nvSpPr>
        <p:spPr/>
        <p:txBody>
          <a:bodyPr/>
          <a:lstStyle/>
          <a:p>
            <a:fld id="{4438F41B-DAF7-41F4-B3C8-ACECF433B599}"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1832225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Title 1"/>
          <p:cNvSpPr>
            <a:spLocks noGrp="1"/>
          </p:cNvSpPr>
          <p:nvPr>
            <p:ph type="title"/>
          </p:nvPr>
        </p:nvSpPr>
        <p:spPr>
          <a:xfrm>
            <a:off x="1041425" y="569242"/>
            <a:ext cx="13040439" cy="2066590"/>
          </a:xfrm>
        </p:spPr>
        <p:txBody>
          <a:bodyPr/>
          <a:lstStyle/>
          <a:p>
            <a:r>
              <a:rPr lang="sv-SE"/>
              <a:t>Klicka här för att ändra mall för rubrikformat</a:t>
            </a:r>
            <a:endParaRPr lang="en-US" dirty="0"/>
          </a:p>
        </p:txBody>
      </p:sp>
      <p:sp>
        <p:nvSpPr>
          <p:cNvPr id="3" name="Text Placeholder 2"/>
          <p:cNvSpPr>
            <a:spLocks noGrp="1"/>
          </p:cNvSpPr>
          <p:nvPr>
            <p:ph type="body" idx="1"/>
          </p:nvPr>
        </p:nvSpPr>
        <p:spPr>
          <a:xfrm>
            <a:off x="1041426" y="2620980"/>
            <a:ext cx="63961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sv-SE"/>
              <a:t>Klicka här för att ändra format på bakgrundstexten</a:t>
            </a:r>
          </a:p>
        </p:txBody>
      </p:sp>
      <p:sp>
        <p:nvSpPr>
          <p:cNvPr id="4" name="Content Placeholder 3"/>
          <p:cNvSpPr>
            <a:spLocks noGrp="1"/>
          </p:cNvSpPr>
          <p:nvPr>
            <p:ph sz="half" idx="2"/>
          </p:nvPr>
        </p:nvSpPr>
        <p:spPr>
          <a:xfrm>
            <a:off x="1041426" y="3905482"/>
            <a:ext cx="6396193" cy="57443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Text Placeholder 4"/>
          <p:cNvSpPr>
            <a:spLocks noGrp="1"/>
          </p:cNvSpPr>
          <p:nvPr>
            <p:ph type="body" sz="quarter" idx="3"/>
          </p:nvPr>
        </p:nvSpPr>
        <p:spPr>
          <a:xfrm>
            <a:off x="7654172" y="2620980"/>
            <a:ext cx="64276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sv-SE"/>
              <a:t>Klicka här för att ändra format på bakgrundstexten</a:t>
            </a:r>
          </a:p>
        </p:txBody>
      </p:sp>
      <p:sp>
        <p:nvSpPr>
          <p:cNvPr id="6" name="Content Placeholder 5"/>
          <p:cNvSpPr>
            <a:spLocks noGrp="1"/>
          </p:cNvSpPr>
          <p:nvPr>
            <p:ph sz="quarter" idx="4"/>
          </p:nvPr>
        </p:nvSpPr>
        <p:spPr>
          <a:xfrm>
            <a:off x="7654172" y="3905482"/>
            <a:ext cx="6427693" cy="57443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Date Placeholder 6"/>
          <p:cNvSpPr>
            <a:spLocks noGrp="1"/>
          </p:cNvSpPr>
          <p:nvPr>
            <p:ph type="dt" sz="half" idx="10"/>
          </p:nvPr>
        </p:nvSpPr>
        <p:spPr/>
        <p:txBody>
          <a:bodyPr/>
          <a:lstStyle/>
          <a:p>
            <a:fld id="{4438F41B-DAF7-41F4-B3C8-ACECF433B599}" type="datetimeFigureOut">
              <a:rPr lang="en-GB" smtClean="0"/>
              <a:t>23/08/2023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3332407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Klicka här för att ändra mall för rubrikformat</a:t>
            </a:r>
            <a:endParaRPr lang="en-US" dirty="0"/>
          </a:p>
        </p:txBody>
      </p:sp>
      <p:sp>
        <p:nvSpPr>
          <p:cNvPr id="3" name="Date Placeholder 2"/>
          <p:cNvSpPr>
            <a:spLocks noGrp="1"/>
          </p:cNvSpPr>
          <p:nvPr>
            <p:ph type="dt" sz="half" idx="10"/>
          </p:nvPr>
        </p:nvSpPr>
        <p:spPr/>
        <p:txBody>
          <a:bodyPr/>
          <a:lstStyle/>
          <a:p>
            <a:fld id="{4438F41B-DAF7-41F4-B3C8-ACECF433B599}" type="datetimeFigureOut">
              <a:rPr lang="en-GB" smtClean="0"/>
              <a:t>23/08/2023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3792901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38F41B-DAF7-41F4-B3C8-ACECF433B599}" type="datetimeFigureOut">
              <a:rPr lang="en-GB" smtClean="0"/>
              <a:t>23/08/2023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2440928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sv-SE"/>
              <a:t>Klicka här för att ändra mall för rubrikformat</a:t>
            </a:r>
            <a:endParaRPr lang="en-US" dirty="0"/>
          </a:p>
        </p:txBody>
      </p:sp>
      <p:sp>
        <p:nvSpPr>
          <p:cNvPr id="3" name="Content Placeholder 2"/>
          <p:cNvSpPr>
            <a:spLocks noGrp="1"/>
          </p:cNvSpPr>
          <p:nvPr>
            <p:ph idx="1"/>
          </p:nvPr>
        </p:nvSpPr>
        <p:spPr>
          <a:xfrm>
            <a:off x="6427693" y="1539425"/>
            <a:ext cx="7654171" cy="7598117"/>
          </a:xfrm>
        </p:spPr>
        <p:txBody>
          <a:bodyPr/>
          <a:lstStyle>
            <a:lvl1pPr>
              <a:defRPr sz="4989"/>
            </a:lvl1pPr>
            <a:lvl2pPr>
              <a:defRPr sz="4365"/>
            </a:lvl2pPr>
            <a:lvl3pPr>
              <a:defRPr sz="3742"/>
            </a:lvl3pPr>
            <a:lvl4pPr>
              <a:defRPr sz="3118"/>
            </a:lvl4pPr>
            <a:lvl5pPr>
              <a:defRPr sz="3118"/>
            </a:lvl5pPr>
            <a:lvl6pPr>
              <a:defRPr sz="3118"/>
            </a:lvl6pPr>
            <a:lvl7pPr>
              <a:defRPr sz="3118"/>
            </a:lvl7pPr>
            <a:lvl8pPr>
              <a:defRPr sz="3118"/>
            </a:lvl8pPr>
            <a:lvl9pPr>
              <a:defRPr sz="3118"/>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4438F41B-DAF7-41F4-B3C8-ACECF433B599}"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3895527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sv-SE"/>
              <a:t>Klicka här för att ändra mall för rubrikformat</a:t>
            </a:r>
            <a:endParaRPr lang="en-US" dirty="0"/>
          </a:p>
        </p:txBody>
      </p:sp>
      <p:sp>
        <p:nvSpPr>
          <p:cNvPr id="3" name="Picture Placeholder 2"/>
          <p:cNvSpPr>
            <a:spLocks noGrp="1" noChangeAspect="1"/>
          </p:cNvSpPr>
          <p:nvPr>
            <p:ph type="pic" idx="1"/>
          </p:nvPr>
        </p:nvSpPr>
        <p:spPr>
          <a:xfrm>
            <a:off x="6427693" y="1539425"/>
            <a:ext cx="7654171" cy="7598117"/>
          </a:xfrm>
        </p:spPr>
        <p:txBody>
          <a:bodyPr anchor="t"/>
          <a:lstStyle>
            <a:lvl1pPr marL="0" indent="0">
              <a:buNone/>
              <a:defRPr sz="4989"/>
            </a:lvl1pPr>
            <a:lvl2pPr marL="712775" indent="0">
              <a:buNone/>
              <a:defRPr sz="4365"/>
            </a:lvl2pPr>
            <a:lvl3pPr marL="1425550" indent="0">
              <a:buNone/>
              <a:defRPr sz="3742"/>
            </a:lvl3pPr>
            <a:lvl4pPr marL="2138324" indent="0">
              <a:buNone/>
              <a:defRPr sz="3118"/>
            </a:lvl4pPr>
            <a:lvl5pPr marL="2851099" indent="0">
              <a:buNone/>
              <a:defRPr sz="3118"/>
            </a:lvl5pPr>
            <a:lvl6pPr marL="3563874" indent="0">
              <a:buNone/>
              <a:defRPr sz="3118"/>
            </a:lvl6pPr>
            <a:lvl7pPr marL="4276649" indent="0">
              <a:buNone/>
              <a:defRPr sz="3118"/>
            </a:lvl7pPr>
            <a:lvl8pPr marL="4989424" indent="0">
              <a:buNone/>
              <a:defRPr sz="3118"/>
            </a:lvl8pPr>
            <a:lvl9pPr marL="5702198" indent="0">
              <a:buNone/>
              <a:defRPr sz="3118"/>
            </a:lvl9pPr>
          </a:lstStyle>
          <a:p>
            <a:r>
              <a:rPr lang="sv-SE"/>
              <a:t>Klicka på ikonen för att lägga till en bild</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sv-SE"/>
              <a:t>Klicka här för att ändra format på bakgrundstexten</a:t>
            </a:r>
          </a:p>
        </p:txBody>
      </p:sp>
      <p:sp>
        <p:nvSpPr>
          <p:cNvPr id="5" name="Date Placeholder 4"/>
          <p:cNvSpPr>
            <a:spLocks noGrp="1"/>
          </p:cNvSpPr>
          <p:nvPr>
            <p:ph type="dt" sz="half" idx="10"/>
          </p:nvPr>
        </p:nvSpPr>
        <p:spPr/>
        <p:txBody>
          <a:bodyPr/>
          <a:lstStyle/>
          <a:p>
            <a:fld id="{4438F41B-DAF7-41F4-B3C8-ACECF433B599}" type="datetimeFigureOut">
              <a:rPr lang="en-GB" smtClean="0"/>
              <a:t>23/08/2023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6D8F1-8AEF-4B3E-BCB1-B1C9D3B2EE17}" type="slidenum">
              <a:rPr lang="en-GB" smtClean="0"/>
              <a:t>‹#›</a:t>
            </a:fld>
            <a:endParaRPr lang="en-GB"/>
          </a:p>
        </p:txBody>
      </p:sp>
    </p:spTree>
    <p:extLst>
      <p:ext uri="{BB962C8B-B14F-4D97-AF65-F5344CB8AC3E}">
        <p14:creationId xmlns:p14="http://schemas.microsoft.com/office/powerpoint/2010/main" val="1354397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569242"/>
            <a:ext cx="13040439" cy="2066590"/>
          </a:xfrm>
          <a:prstGeom prst="rect">
            <a:avLst/>
          </a:prstGeom>
        </p:spPr>
        <p:txBody>
          <a:bodyPr vert="horz" lIns="91440" tIns="45720" rIns="91440" bIns="45720" rtlCol="0" anchor="ctr">
            <a:normAutofit/>
          </a:bodyPr>
          <a:lstStyle/>
          <a:p>
            <a:r>
              <a:rPr lang="sv-SE"/>
              <a:t>Klicka här för att ändra mall för rubrikformat</a:t>
            </a:r>
            <a:endParaRPr lang="en-US" dirty="0"/>
          </a:p>
        </p:txBody>
      </p:sp>
      <p:sp>
        <p:nvSpPr>
          <p:cNvPr id="3" name="Text Placeholder 2"/>
          <p:cNvSpPr>
            <a:spLocks noGrp="1"/>
          </p:cNvSpPr>
          <p:nvPr>
            <p:ph type="body" idx="1"/>
          </p:nvPr>
        </p:nvSpPr>
        <p:spPr>
          <a:xfrm>
            <a:off x="1039456" y="2846200"/>
            <a:ext cx="13040439" cy="6783857"/>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Date Placeholder 3"/>
          <p:cNvSpPr>
            <a:spLocks noGrp="1"/>
          </p:cNvSpPr>
          <p:nvPr>
            <p:ph type="dt" sz="half" idx="2"/>
          </p:nvPr>
        </p:nvSpPr>
        <p:spPr>
          <a:xfrm>
            <a:off x="1039455" y="9909729"/>
            <a:ext cx="3401854" cy="569240"/>
          </a:xfrm>
          <a:prstGeom prst="rect">
            <a:avLst/>
          </a:prstGeom>
        </p:spPr>
        <p:txBody>
          <a:bodyPr vert="horz" lIns="91440" tIns="45720" rIns="91440" bIns="45720" rtlCol="0" anchor="ctr"/>
          <a:lstStyle>
            <a:lvl1pPr algn="l">
              <a:defRPr sz="1871">
                <a:solidFill>
                  <a:schemeClr val="tx1">
                    <a:tint val="75000"/>
                  </a:schemeClr>
                </a:solidFill>
              </a:defRPr>
            </a:lvl1pPr>
          </a:lstStyle>
          <a:p>
            <a:fld id="{4438F41B-DAF7-41F4-B3C8-ACECF433B599}" type="datetimeFigureOut">
              <a:rPr lang="en-GB" smtClean="0"/>
              <a:t>23/08/2023</a:t>
            </a:fld>
            <a:endParaRPr lang="en-GB"/>
          </a:p>
        </p:txBody>
      </p:sp>
      <p:sp>
        <p:nvSpPr>
          <p:cNvPr id="5" name="Footer Placeholder 4"/>
          <p:cNvSpPr>
            <a:spLocks noGrp="1"/>
          </p:cNvSpPr>
          <p:nvPr>
            <p:ph type="ftr" sz="quarter" idx="3"/>
          </p:nvPr>
        </p:nvSpPr>
        <p:spPr>
          <a:xfrm>
            <a:off x="5008285" y="9909729"/>
            <a:ext cx="5102781" cy="569240"/>
          </a:xfrm>
          <a:prstGeom prst="rect">
            <a:avLst/>
          </a:prstGeom>
        </p:spPr>
        <p:txBody>
          <a:bodyPr vert="horz" lIns="91440" tIns="45720" rIns="91440" bIns="45720" rtlCol="0" anchor="ctr"/>
          <a:lstStyle>
            <a:lvl1pPr algn="ctr">
              <a:defRPr sz="1871">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678041" y="9909729"/>
            <a:ext cx="3401854" cy="569240"/>
          </a:xfrm>
          <a:prstGeom prst="rect">
            <a:avLst/>
          </a:prstGeom>
        </p:spPr>
        <p:txBody>
          <a:bodyPr vert="horz" lIns="91440" tIns="45720" rIns="91440" bIns="45720" rtlCol="0" anchor="ctr"/>
          <a:lstStyle>
            <a:lvl1pPr algn="r">
              <a:defRPr sz="1871">
                <a:solidFill>
                  <a:schemeClr val="tx1">
                    <a:tint val="75000"/>
                  </a:schemeClr>
                </a:solidFill>
              </a:defRPr>
            </a:lvl1pPr>
          </a:lstStyle>
          <a:p>
            <a:fld id="{62C6D8F1-8AEF-4B3E-BCB1-B1C9D3B2EE17}" type="slidenum">
              <a:rPr lang="en-GB" smtClean="0"/>
              <a:t>‹#›</a:t>
            </a:fld>
            <a:endParaRPr lang="en-GB"/>
          </a:p>
        </p:txBody>
      </p:sp>
    </p:spTree>
    <p:extLst>
      <p:ext uri="{BB962C8B-B14F-4D97-AF65-F5344CB8AC3E}">
        <p14:creationId xmlns:p14="http://schemas.microsoft.com/office/powerpoint/2010/main" val="1248220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425550" rtl="0" eaLnBrk="1" latinLnBrk="0" hangingPunct="1">
        <a:lnSpc>
          <a:spcPct val="90000"/>
        </a:lnSpc>
        <a:spcBef>
          <a:spcPct val="0"/>
        </a:spcBef>
        <a:buNone/>
        <a:defRPr sz="6860" kern="1200">
          <a:solidFill>
            <a:schemeClr val="tx1"/>
          </a:solidFill>
          <a:latin typeface="+mj-lt"/>
          <a:ea typeface="+mj-ea"/>
          <a:cs typeface="+mj-cs"/>
        </a:defRPr>
      </a:lvl1pPr>
    </p:titleStyle>
    <p:bodyStyle>
      <a:lvl1pPr marL="356387" indent="-356387" algn="l" defTabSz="1425550" rtl="0" eaLnBrk="1" latinLnBrk="0" hangingPunct="1">
        <a:lnSpc>
          <a:spcPct val="90000"/>
        </a:lnSpc>
        <a:spcBef>
          <a:spcPts val="1559"/>
        </a:spcBef>
        <a:buFont typeface="Arial" panose="020B0604020202020204" pitchFamily="34" charset="0"/>
        <a:buChar char="•"/>
        <a:defRPr sz="4365" kern="1200">
          <a:solidFill>
            <a:schemeClr val="tx1"/>
          </a:solidFill>
          <a:latin typeface="+mn-lt"/>
          <a:ea typeface="+mn-ea"/>
          <a:cs typeface="+mn-cs"/>
        </a:defRPr>
      </a:lvl1pPr>
      <a:lvl2pPr marL="1069162" indent="-356387" algn="l" defTabSz="1425550" rtl="0" eaLnBrk="1" latinLnBrk="0" hangingPunct="1">
        <a:lnSpc>
          <a:spcPct val="90000"/>
        </a:lnSpc>
        <a:spcBef>
          <a:spcPts val="780"/>
        </a:spcBef>
        <a:buFont typeface="Arial" panose="020B0604020202020204" pitchFamily="34" charset="0"/>
        <a:buChar char="•"/>
        <a:defRPr sz="3742" kern="1200">
          <a:solidFill>
            <a:schemeClr val="tx1"/>
          </a:solidFill>
          <a:latin typeface="+mn-lt"/>
          <a:ea typeface="+mn-ea"/>
          <a:cs typeface="+mn-cs"/>
        </a:defRPr>
      </a:lvl2pPr>
      <a:lvl3pPr marL="1781937" indent="-356387" algn="l" defTabSz="1425550" rtl="0" eaLnBrk="1" latinLnBrk="0" hangingPunct="1">
        <a:lnSpc>
          <a:spcPct val="90000"/>
        </a:lnSpc>
        <a:spcBef>
          <a:spcPts val="780"/>
        </a:spcBef>
        <a:buFont typeface="Arial" panose="020B0604020202020204" pitchFamily="34" charset="0"/>
        <a:buChar char="•"/>
        <a:defRPr sz="3118" kern="1200">
          <a:solidFill>
            <a:schemeClr val="tx1"/>
          </a:solidFill>
          <a:latin typeface="+mn-lt"/>
          <a:ea typeface="+mn-ea"/>
          <a:cs typeface="+mn-cs"/>
        </a:defRPr>
      </a:lvl3pPr>
      <a:lvl4pPr marL="2494712"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4pPr>
      <a:lvl5pPr marL="3207487"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5pPr>
      <a:lvl6pPr marL="3920261"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6pPr>
      <a:lvl7pPr marL="4633036"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7pPr>
      <a:lvl8pPr marL="5345811"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8pPr>
      <a:lvl9pPr marL="6058586"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9pPr>
    </p:bodyStyle>
    <p:otherStyle>
      <a:defPPr>
        <a:defRPr lang="en-US"/>
      </a:defPPr>
      <a:lvl1pPr marL="0" algn="l" defTabSz="1425550" rtl="0" eaLnBrk="1" latinLnBrk="0" hangingPunct="1">
        <a:defRPr sz="2806" kern="1200">
          <a:solidFill>
            <a:schemeClr val="tx1"/>
          </a:solidFill>
          <a:latin typeface="+mn-lt"/>
          <a:ea typeface="+mn-ea"/>
          <a:cs typeface="+mn-cs"/>
        </a:defRPr>
      </a:lvl1pPr>
      <a:lvl2pPr marL="712775" algn="l" defTabSz="1425550" rtl="0" eaLnBrk="1" latinLnBrk="0" hangingPunct="1">
        <a:defRPr sz="2806" kern="1200">
          <a:solidFill>
            <a:schemeClr val="tx1"/>
          </a:solidFill>
          <a:latin typeface="+mn-lt"/>
          <a:ea typeface="+mn-ea"/>
          <a:cs typeface="+mn-cs"/>
        </a:defRPr>
      </a:lvl2pPr>
      <a:lvl3pPr marL="1425550" algn="l" defTabSz="1425550" rtl="0" eaLnBrk="1" latinLnBrk="0" hangingPunct="1">
        <a:defRPr sz="2806" kern="1200">
          <a:solidFill>
            <a:schemeClr val="tx1"/>
          </a:solidFill>
          <a:latin typeface="+mn-lt"/>
          <a:ea typeface="+mn-ea"/>
          <a:cs typeface="+mn-cs"/>
        </a:defRPr>
      </a:lvl3pPr>
      <a:lvl4pPr marL="2138324" algn="l" defTabSz="1425550" rtl="0" eaLnBrk="1" latinLnBrk="0" hangingPunct="1">
        <a:defRPr sz="2806" kern="1200">
          <a:solidFill>
            <a:schemeClr val="tx1"/>
          </a:solidFill>
          <a:latin typeface="+mn-lt"/>
          <a:ea typeface="+mn-ea"/>
          <a:cs typeface="+mn-cs"/>
        </a:defRPr>
      </a:lvl4pPr>
      <a:lvl5pPr marL="2851099" algn="l" defTabSz="1425550" rtl="0" eaLnBrk="1" latinLnBrk="0" hangingPunct="1">
        <a:defRPr sz="2806" kern="1200">
          <a:solidFill>
            <a:schemeClr val="tx1"/>
          </a:solidFill>
          <a:latin typeface="+mn-lt"/>
          <a:ea typeface="+mn-ea"/>
          <a:cs typeface="+mn-cs"/>
        </a:defRPr>
      </a:lvl5pPr>
      <a:lvl6pPr marL="3563874" algn="l" defTabSz="1425550" rtl="0" eaLnBrk="1" latinLnBrk="0" hangingPunct="1">
        <a:defRPr sz="2806" kern="1200">
          <a:solidFill>
            <a:schemeClr val="tx1"/>
          </a:solidFill>
          <a:latin typeface="+mn-lt"/>
          <a:ea typeface="+mn-ea"/>
          <a:cs typeface="+mn-cs"/>
        </a:defRPr>
      </a:lvl6pPr>
      <a:lvl7pPr marL="4276649" algn="l" defTabSz="1425550" rtl="0" eaLnBrk="1" latinLnBrk="0" hangingPunct="1">
        <a:defRPr sz="2806" kern="1200">
          <a:solidFill>
            <a:schemeClr val="tx1"/>
          </a:solidFill>
          <a:latin typeface="+mn-lt"/>
          <a:ea typeface="+mn-ea"/>
          <a:cs typeface="+mn-cs"/>
        </a:defRPr>
      </a:lvl7pPr>
      <a:lvl8pPr marL="4989424" algn="l" defTabSz="1425550" rtl="0" eaLnBrk="1" latinLnBrk="0" hangingPunct="1">
        <a:defRPr sz="2806" kern="1200">
          <a:solidFill>
            <a:schemeClr val="tx1"/>
          </a:solidFill>
          <a:latin typeface="+mn-lt"/>
          <a:ea typeface="+mn-ea"/>
          <a:cs typeface="+mn-cs"/>
        </a:defRPr>
      </a:lvl8pPr>
      <a:lvl9pPr marL="5702198" algn="l" defTabSz="1425550" rtl="0" eaLnBrk="1" latinLnBrk="0" hangingPunct="1">
        <a:defRPr sz="280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17044/scilifelab.23985792" TargetMode="External"/><Relationship Id="rId2" Type="http://schemas.openxmlformats.org/officeDocument/2006/relationships/image" Target="../media/image1.emf"/><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038/sdata.2016.18" TargetMode="External"/><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FB323332-28CE-986F-7EA6-DFA52E6B284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8305" t="-145" r="28754" b="82454"/>
          <a:stretch/>
        </p:blipFill>
        <p:spPr>
          <a:xfrm>
            <a:off x="-46985" y="0"/>
            <a:ext cx="15192000" cy="4693150"/>
          </a:xfrm>
          <a:prstGeom prst="rect">
            <a:avLst/>
          </a:prstGeom>
        </p:spPr>
      </p:pic>
      <p:sp>
        <p:nvSpPr>
          <p:cNvPr id="2" name="Rubrik 1">
            <a:extLst>
              <a:ext uri="{FF2B5EF4-FFF2-40B4-BE49-F238E27FC236}">
                <a16:creationId xmlns:a16="http://schemas.microsoft.com/office/drawing/2014/main" id="{E66B29F9-FE73-D61C-27CB-7EB5FE5F2F99}"/>
              </a:ext>
            </a:extLst>
          </p:cNvPr>
          <p:cNvSpPr>
            <a:spLocks noGrp="1"/>
          </p:cNvSpPr>
          <p:nvPr>
            <p:ph type="title"/>
          </p:nvPr>
        </p:nvSpPr>
        <p:spPr>
          <a:xfrm>
            <a:off x="352927" y="2271464"/>
            <a:ext cx="14400000" cy="2088000"/>
          </a:xfrm>
        </p:spPr>
        <p:txBody>
          <a:bodyPr>
            <a:normAutofit fontScale="90000"/>
          </a:bodyPr>
          <a:lstStyle/>
          <a:p>
            <a:pPr algn="ctr"/>
            <a:r>
              <a:rPr lang="sv-SE" b="1" dirty="0" err="1">
                <a:solidFill>
                  <a:schemeClr val="bg1"/>
                </a:solidFill>
              </a:rPr>
              <a:t>Advantages</a:t>
            </a:r>
            <a:r>
              <a:rPr lang="sv-SE" b="1" dirty="0">
                <a:solidFill>
                  <a:schemeClr val="bg1"/>
                </a:solidFill>
              </a:rPr>
              <a:t> of a data </a:t>
            </a:r>
            <a:r>
              <a:rPr lang="sv-SE" b="1" dirty="0" err="1">
                <a:solidFill>
                  <a:schemeClr val="bg1"/>
                </a:solidFill>
              </a:rPr>
              <a:t>repository</a:t>
            </a:r>
            <a:r>
              <a:rPr lang="sv-SE" b="1" dirty="0">
                <a:solidFill>
                  <a:schemeClr val="bg1"/>
                </a:solidFill>
              </a:rPr>
              <a:t> for publishing </a:t>
            </a:r>
            <a:r>
              <a:rPr lang="sv-SE" b="1" dirty="0" err="1">
                <a:solidFill>
                  <a:schemeClr val="bg1"/>
                </a:solidFill>
              </a:rPr>
              <a:t>supplementary</a:t>
            </a:r>
            <a:r>
              <a:rPr lang="sv-SE" b="1" dirty="0">
                <a:solidFill>
                  <a:schemeClr val="bg1"/>
                </a:solidFill>
              </a:rPr>
              <a:t> data in research </a:t>
            </a:r>
            <a:r>
              <a:rPr lang="sv-SE" b="1" dirty="0" err="1">
                <a:solidFill>
                  <a:schemeClr val="bg1"/>
                </a:solidFill>
              </a:rPr>
              <a:t>articles</a:t>
            </a:r>
            <a:endParaRPr lang="en-GB" b="1" dirty="0">
              <a:solidFill>
                <a:schemeClr val="bg1"/>
              </a:solidFill>
            </a:endParaRPr>
          </a:p>
        </p:txBody>
      </p:sp>
      <p:sp>
        <p:nvSpPr>
          <p:cNvPr id="5" name="Rektangel 4">
            <a:extLst>
              <a:ext uri="{FF2B5EF4-FFF2-40B4-BE49-F238E27FC236}">
                <a16:creationId xmlns:a16="http://schemas.microsoft.com/office/drawing/2014/main" id="{81648D3F-8A5B-59AA-090F-5731E483D056}"/>
              </a:ext>
            </a:extLst>
          </p:cNvPr>
          <p:cNvSpPr/>
          <p:nvPr/>
        </p:nvSpPr>
        <p:spPr>
          <a:xfrm>
            <a:off x="954393" y="5097763"/>
            <a:ext cx="13210564" cy="3157275"/>
          </a:xfrm>
          <a:prstGeom prst="rect">
            <a:avLst/>
          </a:prstGeom>
        </p:spPr>
        <p:txBody>
          <a:bodyPr wrap="square">
            <a:spAutoFit/>
          </a:bodyPr>
          <a:lstStyle/>
          <a:p>
            <a:pPr algn="ctr">
              <a:spcAft>
                <a:spcPts val="4677"/>
              </a:spcAft>
            </a:pPr>
            <a:r>
              <a:rPr lang="en-GB" sz="4000" u="sng" dirty="0">
                <a:latin typeface="Calibri" panose="020F0502020204030204" pitchFamily="34" charset="0"/>
                <a:ea typeface="Times New Roman" panose="02020603050405020304" pitchFamily="18" charset="0"/>
                <a:cs typeface="Times New Roman" panose="02020603050405020304" pitchFamily="18" charset="0"/>
              </a:rPr>
              <a:t>Thomas Theresa </a:t>
            </a:r>
            <a:r>
              <a:rPr lang="sv-SE" sz="4000" u="sng" dirty="0">
                <a:latin typeface="Calibri" panose="020F0502020204030204" pitchFamily="34" charset="0"/>
                <a:ea typeface="Times New Roman" panose="02020603050405020304" pitchFamily="18" charset="0"/>
                <a:cs typeface="Times New Roman" panose="02020603050405020304" pitchFamily="18" charset="0"/>
              </a:rPr>
              <a:t>Kieselbach</a:t>
            </a:r>
            <a:r>
              <a:rPr lang="sv-SE" sz="4000" dirty="0">
                <a:latin typeface="Calibri" panose="020F0502020204030204" pitchFamily="34" charset="0"/>
                <a:ea typeface="Times New Roman" panose="02020603050405020304" pitchFamily="18" charset="0"/>
                <a:cs typeface="Times New Roman" panose="02020603050405020304" pitchFamily="18" charset="0"/>
              </a:rPr>
              <a:t>, Kristoffer Lindell, Olivia Ekman, Johanna Österåker and Carolin A. Rebernig</a:t>
            </a:r>
          </a:p>
          <a:p>
            <a:pPr algn="ctr">
              <a:spcAft>
                <a:spcPts val="4009"/>
              </a:spcAft>
            </a:pPr>
            <a:r>
              <a:rPr lang="en-GB" sz="4000" dirty="0">
                <a:latin typeface="Calibri" panose="020F0502020204030204" pitchFamily="34" charset="0"/>
                <a:ea typeface="Times New Roman" panose="02020603050405020304" pitchFamily="18" charset="0"/>
                <a:cs typeface="Times New Roman" panose="02020603050405020304" pitchFamily="18" charset="0"/>
              </a:rPr>
              <a:t>Umeå University Library, Scholarly Communication, 901 74 Umeå, Sweden</a:t>
            </a:r>
            <a:endParaRPr lang="sv-SE" sz="4000" dirty="0">
              <a:latin typeface="Times New Roman" panose="02020603050405020304" pitchFamily="18" charset="0"/>
              <a:ea typeface="Times New Roman" panose="02020603050405020304" pitchFamily="18" charset="0"/>
            </a:endParaRPr>
          </a:p>
        </p:txBody>
      </p:sp>
      <p:sp>
        <p:nvSpPr>
          <p:cNvPr id="7" name="textruta 6">
            <a:extLst>
              <a:ext uri="{FF2B5EF4-FFF2-40B4-BE49-F238E27FC236}">
                <a16:creationId xmlns:a16="http://schemas.microsoft.com/office/drawing/2014/main" id="{2C81F913-11DF-FDF7-E285-0CD3E4747E27}"/>
              </a:ext>
            </a:extLst>
          </p:cNvPr>
          <p:cNvSpPr txBox="1"/>
          <p:nvPr/>
        </p:nvSpPr>
        <p:spPr>
          <a:xfrm>
            <a:off x="5149528" y="8879001"/>
            <a:ext cx="4820294" cy="461665"/>
          </a:xfrm>
          <a:prstGeom prst="rect">
            <a:avLst/>
          </a:prstGeom>
          <a:noFill/>
        </p:spPr>
        <p:txBody>
          <a:bodyPr wrap="none" rtlCol="0">
            <a:spAutoFit/>
          </a:bodyPr>
          <a:lstStyle/>
          <a:p>
            <a:r>
              <a:rPr lang="sv-SE" sz="2400" dirty="0"/>
              <a:t>Contact: thomas.kieselbach@umu.se</a:t>
            </a:r>
            <a:endParaRPr lang="en-GB" sz="2400" dirty="0"/>
          </a:p>
        </p:txBody>
      </p:sp>
      <p:sp>
        <p:nvSpPr>
          <p:cNvPr id="6" name="textruta 5">
            <a:extLst>
              <a:ext uri="{FF2B5EF4-FFF2-40B4-BE49-F238E27FC236}">
                <a16:creationId xmlns:a16="http://schemas.microsoft.com/office/drawing/2014/main" id="{675798F6-C79D-6F57-428E-F358D282E48A}"/>
              </a:ext>
            </a:extLst>
          </p:cNvPr>
          <p:cNvSpPr txBox="1"/>
          <p:nvPr/>
        </p:nvSpPr>
        <p:spPr>
          <a:xfrm>
            <a:off x="4128191" y="9491484"/>
            <a:ext cx="6862969" cy="1200329"/>
          </a:xfrm>
          <a:prstGeom prst="rect">
            <a:avLst/>
          </a:prstGeom>
          <a:noFill/>
        </p:spPr>
        <p:txBody>
          <a:bodyPr wrap="none" rtlCol="0">
            <a:spAutoFit/>
          </a:bodyPr>
          <a:lstStyle/>
          <a:p>
            <a:pPr algn="ctr"/>
            <a:r>
              <a:rPr lang="sv-SE" sz="2400" dirty="0" err="1"/>
              <a:t>This</a:t>
            </a:r>
            <a:r>
              <a:rPr lang="sv-SE" sz="2400" dirty="0"/>
              <a:t> poster is </a:t>
            </a:r>
            <a:r>
              <a:rPr lang="sv-SE" sz="2400" dirty="0" err="1"/>
              <a:t>accessible</a:t>
            </a:r>
            <a:r>
              <a:rPr lang="sv-SE" sz="2400" dirty="0"/>
              <a:t> at the SciLifeLab Data Center </a:t>
            </a:r>
          </a:p>
          <a:p>
            <a:pPr algn="ctr"/>
            <a:r>
              <a:rPr lang="sv-SE" sz="2400" dirty="0"/>
              <a:t>at </a:t>
            </a:r>
            <a:r>
              <a:rPr lang="sv-SE" sz="2400" dirty="0">
                <a:hlinkClick r:id="rId3"/>
              </a:rPr>
              <a:t>https://doi.org/10.17044/scilifelab.23985792</a:t>
            </a:r>
            <a:r>
              <a:rPr lang="sv-SE" sz="2400" dirty="0"/>
              <a:t> </a:t>
            </a:r>
          </a:p>
          <a:p>
            <a:pPr algn="ctr"/>
            <a:r>
              <a:rPr lang="sv-SE" sz="2400" dirty="0"/>
              <a:t>and it has a CCBY 4.0 </a:t>
            </a:r>
            <a:r>
              <a:rPr lang="sv-SE" sz="2400" dirty="0" err="1"/>
              <a:t>license</a:t>
            </a:r>
            <a:r>
              <a:rPr lang="sv-SE" sz="2400" dirty="0"/>
              <a:t>.</a:t>
            </a:r>
            <a:endParaRPr lang="en-GB" sz="2400" dirty="0"/>
          </a:p>
        </p:txBody>
      </p:sp>
      <p:pic>
        <p:nvPicPr>
          <p:cNvPr id="4" name="Bildobjekt 3" descr="QR code that contains a link to the contact form of Umeå University Library.">
            <a:extLst>
              <a:ext uri="{FF2B5EF4-FFF2-40B4-BE49-F238E27FC236}">
                <a16:creationId xmlns:a16="http://schemas.microsoft.com/office/drawing/2014/main" id="{EA04E17E-96A7-2DB1-F0A8-D6FB99A9E4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96776" y="8202318"/>
            <a:ext cx="1590757" cy="1619333"/>
          </a:xfrm>
          <a:prstGeom prst="rect">
            <a:avLst/>
          </a:prstGeom>
        </p:spPr>
      </p:pic>
      <p:sp>
        <p:nvSpPr>
          <p:cNvPr id="18" name="textruta 17">
            <a:extLst>
              <a:ext uri="{FF2B5EF4-FFF2-40B4-BE49-F238E27FC236}">
                <a16:creationId xmlns:a16="http://schemas.microsoft.com/office/drawing/2014/main" id="{509BCDCD-0FAC-384E-AB69-1810786035A6}"/>
              </a:ext>
            </a:extLst>
          </p:cNvPr>
          <p:cNvSpPr txBox="1"/>
          <p:nvPr/>
        </p:nvSpPr>
        <p:spPr>
          <a:xfrm>
            <a:off x="12028280" y="9737984"/>
            <a:ext cx="2388743" cy="830997"/>
          </a:xfrm>
          <a:prstGeom prst="rect">
            <a:avLst/>
          </a:prstGeom>
          <a:noFill/>
        </p:spPr>
        <p:txBody>
          <a:bodyPr wrap="square" rtlCol="0">
            <a:spAutoFit/>
          </a:bodyPr>
          <a:lstStyle/>
          <a:p>
            <a:pPr algn="ctr"/>
            <a:r>
              <a:rPr lang="sv-SE" sz="2400" dirty="0"/>
              <a:t>Contact Umeå University </a:t>
            </a:r>
            <a:r>
              <a:rPr lang="sv-SE" sz="2400" dirty="0" err="1"/>
              <a:t>Library</a:t>
            </a:r>
            <a:endParaRPr lang="en-GB" sz="2400" dirty="0"/>
          </a:p>
        </p:txBody>
      </p:sp>
    </p:spTree>
    <p:extLst>
      <p:ext uri="{BB962C8B-B14F-4D97-AF65-F5344CB8AC3E}">
        <p14:creationId xmlns:p14="http://schemas.microsoft.com/office/powerpoint/2010/main" val="3603284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4D99EE5-451D-B0F0-D7AF-CAE625352495}"/>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8305" t="-145" r="28754" b="82454"/>
          <a:stretch/>
        </p:blipFill>
        <p:spPr>
          <a:xfrm>
            <a:off x="-46985" y="0"/>
            <a:ext cx="15192000" cy="4693150"/>
          </a:xfrm>
          <a:prstGeom prst="rect">
            <a:avLst/>
          </a:prstGeom>
        </p:spPr>
      </p:pic>
      <p:sp>
        <p:nvSpPr>
          <p:cNvPr id="6" name="textruta 5">
            <a:extLst>
              <a:ext uri="{FF2B5EF4-FFF2-40B4-BE49-F238E27FC236}">
                <a16:creationId xmlns:a16="http://schemas.microsoft.com/office/drawing/2014/main" id="{0FB85AD7-DE53-D2AB-B047-E63971A5887E}"/>
              </a:ext>
            </a:extLst>
          </p:cNvPr>
          <p:cNvSpPr txBox="1"/>
          <p:nvPr/>
        </p:nvSpPr>
        <p:spPr>
          <a:xfrm>
            <a:off x="676103" y="9268825"/>
            <a:ext cx="14468912" cy="1200329"/>
          </a:xfrm>
          <a:prstGeom prst="rect">
            <a:avLst/>
          </a:prstGeom>
          <a:noFill/>
        </p:spPr>
        <p:txBody>
          <a:bodyPr wrap="square">
            <a:spAutoFit/>
          </a:bodyPr>
          <a:lstStyle/>
          <a:p>
            <a:r>
              <a:rPr lang="en-GB" sz="1200" dirty="0"/>
              <a:t>References</a:t>
            </a:r>
          </a:p>
          <a:p>
            <a:r>
              <a:rPr lang="en-GB" sz="1200" dirty="0"/>
              <a:t>[1] FORCE11 2017, The FAIR Data Principles, viewed 7 July 2023, https://www.force11.org/group/fairgroup/fairprinciples.</a:t>
            </a:r>
          </a:p>
          <a:p>
            <a:r>
              <a:rPr lang="en-GB" sz="1200" dirty="0"/>
              <a:t>[2] </a:t>
            </a:r>
            <a:r>
              <a:rPr lang="en-GB" sz="1200" b="0" i="0" dirty="0">
                <a:solidFill>
                  <a:srgbClr val="212121"/>
                </a:solidFill>
                <a:effectLst/>
              </a:rPr>
              <a:t>Wilkinson, M. D., Dumontier, M., </a:t>
            </a:r>
            <a:r>
              <a:rPr lang="en-GB" sz="1200" b="0" i="0" dirty="0" err="1">
                <a:solidFill>
                  <a:srgbClr val="212121"/>
                </a:solidFill>
                <a:effectLst/>
              </a:rPr>
              <a:t>Aalbersberg</a:t>
            </a:r>
            <a:r>
              <a:rPr lang="en-GB" sz="1200" b="0" i="0" dirty="0">
                <a:solidFill>
                  <a:srgbClr val="212121"/>
                </a:solidFill>
                <a:effectLst/>
              </a:rPr>
              <a:t>, I. J., Appleton, G., Axton, M., </a:t>
            </a:r>
            <a:r>
              <a:rPr lang="en-GB" sz="1200" b="0" i="0" dirty="0" err="1">
                <a:solidFill>
                  <a:srgbClr val="212121"/>
                </a:solidFill>
                <a:effectLst/>
              </a:rPr>
              <a:t>Baak</a:t>
            </a:r>
            <a:r>
              <a:rPr lang="en-GB" sz="1200" b="0" i="0" dirty="0">
                <a:solidFill>
                  <a:srgbClr val="212121"/>
                </a:solidFill>
                <a:effectLst/>
              </a:rPr>
              <a:t>, A., Blomberg, N., </a:t>
            </a:r>
            <a:r>
              <a:rPr lang="en-GB" sz="1200" b="0" i="0" dirty="0" err="1">
                <a:solidFill>
                  <a:srgbClr val="212121"/>
                </a:solidFill>
                <a:effectLst/>
              </a:rPr>
              <a:t>Boiten</a:t>
            </a:r>
            <a:r>
              <a:rPr lang="en-GB" sz="1200" b="0" i="0" dirty="0">
                <a:solidFill>
                  <a:srgbClr val="212121"/>
                </a:solidFill>
                <a:effectLst/>
              </a:rPr>
              <a:t>, J. W., da Silva Santos, L. B., </a:t>
            </a:r>
            <a:r>
              <a:rPr lang="en-GB" sz="1200" b="0" i="0" dirty="0" err="1">
                <a:solidFill>
                  <a:srgbClr val="212121"/>
                </a:solidFill>
                <a:effectLst/>
              </a:rPr>
              <a:t>Bourne</a:t>
            </a:r>
            <a:r>
              <a:rPr lang="en-GB" sz="1200" b="0" i="0" dirty="0">
                <a:solidFill>
                  <a:srgbClr val="212121"/>
                </a:solidFill>
                <a:effectLst/>
              </a:rPr>
              <a:t>, P. E., </a:t>
            </a:r>
            <a:r>
              <a:rPr lang="en-GB" sz="1200" b="0" i="0" dirty="0" err="1">
                <a:solidFill>
                  <a:srgbClr val="212121"/>
                </a:solidFill>
                <a:effectLst/>
              </a:rPr>
              <a:t>Bouwman</a:t>
            </a:r>
            <a:r>
              <a:rPr lang="en-GB" sz="1200" b="0" i="0" dirty="0">
                <a:solidFill>
                  <a:srgbClr val="212121"/>
                </a:solidFill>
                <a:effectLst/>
              </a:rPr>
              <a:t>, J., Brookes, A. J., Clark, T., </a:t>
            </a:r>
            <a:r>
              <a:rPr lang="en-GB" sz="1200" b="0" i="0" dirty="0" err="1">
                <a:solidFill>
                  <a:srgbClr val="212121"/>
                </a:solidFill>
                <a:effectLst/>
              </a:rPr>
              <a:t>Crosas</a:t>
            </a:r>
            <a:r>
              <a:rPr lang="en-GB" sz="1200" b="0" i="0" dirty="0">
                <a:solidFill>
                  <a:srgbClr val="212121"/>
                </a:solidFill>
                <a:effectLst/>
              </a:rPr>
              <a:t>, M., </a:t>
            </a:r>
            <a:r>
              <a:rPr lang="en-GB" sz="1200" b="0" i="0" dirty="0" err="1">
                <a:solidFill>
                  <a:srgbClr val="212121"/>
                </a:solidFill>
                <a:effectLst/>
              </a:rPr>
              <a:t>Dillo</a:t>
            </a:r>
            <a:r>
              <a:rPr lang="en-GB" sz="1200" b="0" i="0" dirty="0">
                <a:solidFill>
                  <a:srgbClr val="212121"/>
                </a:solidFill>
                <a:effectLst/>
              </a:rPr>
              <a:t>, I., </a:t>
            </a:r>
            <a:r>
              <a:rPr lang="en-GB" sz="1200" b="0" i="0" dirty="0" err="1">
                <a:solidFill>
                  <a:srgbClr val="212121"/>
                </a:solidFill>
                <a:effectLst/>
              </a:rPr>
              <a:t>Dumon</a:t>
            </a:r>
            <a:r>
              <a:rPr lang="en-GB" sz="1200" b="0" i="0" dirty="0">
                <a:solidFill>
                  <a:srgbClr val="212121"/>
                </a:solidFill>
                <a:effectLst/>
              </a:rPr>
              <a:t>, O., Edmunds, S., </a:t>
            </a:r>
            <a:r>
              <a:rPr lang="en-GB" sz="1200" b="0" i="0" dirty="0" err="1">
                <a:solidFill>
                  <a:srgbClr val="212121"/>
                </a:solidFill>
                <a:effectLst/>
              </a:rPr>
              <a:t>Evelo</a:t>
            </a:r>
            <a:r>
              <a:rPr lang="en-GB" sz="1200" b="0" i="0" dirty="0">
                <a:solidFill>
                  <a:srgbClr val="212121"/>
                </a:solidFill>
                <a:effectLst/>
              </a:rPr>
              <a:t>, C. T., </a:t>
            </a:r>
            <a:r>
              <a:rPr lang="en-GB" sz="1200" b="0" i="0" dirty="0" err="1">
                <a:solidFill>
                  <a:srgbClr val="212121"/>
                </a:solidFill>
                <a:effectLst/>
              </a:rPr>
              <a:t>Finkers</a:t>
            </a:r>
            <a:r>
              <a:rPr lang="en-GB" sz="1200" b="0" i="0" dirty="0">
                <a:solidFill>
                  <a:srgbClr val="212121"/>
                </a:solidFill>
                <a:effectLst/>
              </a:rPr>
              <a:t>, R., Gonzalez-Beltran, A., … Mons, B. (2016). The FAIR Guiding Principles for scientific data management and stewardship. </a:t>
            </a:r>
            <a:r>
              <a:rPr lang="en-GB" sz="1200" b="0" i="1" dirty="0">
                <a:solidFill>
                  <a:srgbClr val="212121"/>
                </a:solidFill>
                <a:effectLst/>
              </a:rPr>
              <a:t>Scientific data</a:t>
            </a:r>
            <a:r>
              <a:rPr lang="en-GB" sz="1200" b="0" i="0" dirty="0">
                <a:solidFill>
                  <a:srgbClr val="212121"/>
                </a:solidFill>
                <a:effectLst/>
              </a:rPr>
              <a:t>, </a:t>
            </a:r>
            <a:r>
              <a:rPr lang="en-GB" sz="1200" b="0" i="1" dirty="0">
                <a:solidFill>
                  <a:srgbClr val="212121"/>
                </a:solidFill>
                <a:effectLst/>
              </a:rPr>
              <a:t>3</a:t>
            </a:r>
            <a:r>
              <a:rPr lang="en-GB" sz="1200" b="0" i="0" dirty="0">
                <a:solidFill>
                  <a:srgbClr val="212121"/>
                </a:solidFill>
                <a:effectLst/>
              </a:rPr>
              <a:t>, 160018. </a:t>
            </a:r>
            <a:r>
              <a:rPr lang="en-GB" sz="1200" b="0" i="0" dirty="0">
                <a:solidFill>
                  <a:srgbClr val="212121"/>
                </a:solidFill>
                <a:effectLst/>
                <a:hlinkClick r:id="rId3"/>
              </a:rPr>
              <a:t>https://doi.org/10.1038/sdata.2016.18</a:t>
            </a:r>
            <a:endParaRPr lang="en-GB" sz="1200" b="0" i="0" dirty="0">
              <a:solidFill>
                <a:srgbClr val="212121"/>
              </a:solidFill>
              <a:effectLst/>
            </a:endParaRPr>
          </a:p>
          <a:p>
            <a:r>
              <a:rPr lang="en-GB" sz="1200" dirty="0">
                <a:solidFill>
                  <a:srgbClr val="212121"/>
                </a:solidFill>
              </a:rPr>
              <a:t>[3] Kieselbach, Thomas Theresa (2023). Analysis of CBCS publications for Open Access, data availability statements and persistent identifiers for supplementary data. SciLifeLab. Dataset. https://doi.org/10.17044/scilifelab.23641749</a:t>
            </a:r>
            <a:endParaRPr lang="en-GB" sz="1200" dirty="0"/>
          </a:p>
          <a:p>
            <a:r>
              <a:rPr lang="en-GB" sz="1200" dirty="0"/>
              <a:t>[4] </a:t>
            </a:r>
            <a:r>
              <a:rPr lang="en-GB" sz="1200" dirty="0" err="1"/>
              <a:t>Splawa-Neyman</a:t>
            </a:r>
            <a:r>
              <a:rPr lang="en-GB" sz="1200" dirty="0"/>
              <a:t>, Patrick (2018). </a:t>
            </a:r>
            <a:r>
              <a:rPr lang="en-GB" sz="1200" dirty="0" err="1"/>
              <a:t>Figshare</a:t>
            </a:r>
            <a:r>
              <a:rPr lang="en-GB" sz="1200" dirty="0"/>
              <a:t> and the FAIR data principles. </a:t>
            </a:r>
            <a:r>
              <a:rPr lang="en-GB" sz="1200" dirty="0" err="1"/>
              <a:t>Figshare</a:t>
            </a:r>
            <a:r>
              <a:rPr lang="en-GB" sz="1200" dirty="0"/>
              <a:t>. Journal contribution. https://doi.org/10.6084/m9.figshare.7476428.v1</a:t>
            </a:r>
          </a:p>
        </p:txBody>
      </p:sp>
      <p:sp>
        <p:nvSpPr>
          <p:cNvPr id="10" name="textruta 9">
            <a:extLst>
              <a:ext uri="{FF2B5EF4-FFF2-40B4-BE49-F238E27FC236}">
                <a16:creationId xmlns:a16="http://schemas.microsoft.com/office/drawing/2014/main" id="{865662CC-5007-A2AE-3069-95AB1DCA59D7}"/>
              </a:ext>
            </a:extLst>
          </p:cNvPr>
          <p:cNvSpPr txBox="1"/>
          <p:nvPr/>
        </p:nvSpPr>
        <p:spPr>
          <a:xfrm>
            <a:off x="701639" y="4724797"/>
            <a:ext cx="14300236" cy="4524315"/>
          </a:xfrm>
          <a:prstGeom prst="rect">
            <a:avLst/>
          </a:prstGeom>
          <a:noFill/>
        </p:spPr>
        <p:txBody>
          <a:bodyPr wrap="square" rtlCol="0">
            <a:spAutoFit/>
          </a:bodyPr>
          <a:lstStyle/>
          <a:p>
            <a:r>
              <a:rPr lang="en-GB" sz="2400" kern="100" dirty="0">
                <a:effectLst/>
                <a:ea typeface="Calibri" panose="020F0502020204030204" pitchFamily="34" charset="0"/>
                <a:cs typeface="Times New Roman" panose="02020603050405020304" pitchFamily="18" charset="0"/>
              </a:rPr>
              <a:t>In this study, we present an analysis of the publications listed on the homepage of the Swedish Chemical Biology Consortium (CBCS). We looked at some markers for open science including publication with open access, the presence of data availability statements and the application of the FAIR-guiding principles [1, 2]. Most recent CBCS publications are open access articles and many of them include a data availability statement. However, researcher do not seem to take advantage of the new opportunities that data repositories offer them for preparing research data for publications. It seems to be well established in the community to submit sequence data to </a:t>
            </a:r>
            <a:r>
              <a:rPr lang="en-GB" sz="2400" kern="100" dirty="0" err="1">
                <a:effectLst/>
                <a:ea typeface="Calibri" panose="020F0502020204030204" pitchFamily="34" charset="0"/>
                <a:cs typeface="Times New Roman" panose="02020603050405020304" pitchFamily="18" charset="0"/>
              </a:rPr>
              <a:t>Genbank</a:t>
            </a:r>
            <a:r>
              <a:rPr lang="en-GB" sz="2400" kern="100" dirty="0">
                <a:effectLst/>
                <a:ea typeface="Calibri" panose="020F0502020204030204" pitchFamily="34" charset="0"/>
                <a:cs typeface="Times New Roman" panose="02020603050405020304" pitchFamily="18" charset="0"/>
              </a:rPr>
              <a:t> and EMBL and structure models to the protein Data Bank and to the Cambridge Structure Data Bank. However, a large amount of research data is provided as supplementary material that frequently has no persistent identifiers and no metadata description [3]. We suggest considering data repositories to prepare supplementary data for publication in research articles because that provides many advantages. For instance, supplementary data can get a persistent identifier and become a citable research output [4]. Examples for suitable research data repositories are </a:t>
            </a:r>
            <a:r>
              <a:rPr lang="en-GB" sz="2400" kern="100" dirty="0" err="1">
                <a:effectLst/>
                <a:ea typeface="Calibri" panose="020F0502020204030204" pitchFamily="34" charset="0"/>
                <a:cs typeface="Times New Roman" panose="02020603050405020304" pitchFamily="18" charset="0"/>
              </a:rPr>
              <a:t>Figshare</a:t>
            </a:r>
            <a:r>
              <a:rPr lang="en-GB" sz="2400" kern="100" dirty="0">
                <a:effectLst/>
                <a:ea typeface="Calibri" panose="020F0502020204030204" pitchFamily="34" charset="0"/>
                <a:cs typeface="Times New Roman" panose="02020603050405020304" pitchFamily="18" charset="0"/>
              </a:rPr>
              <a:t> at SciLifeLab, </a:t>
            </a:r>
            <a:r>
              <a:rPr lang="en-GB" sz="2400" kern="100" dirty="0" err="1">
                <a:effectLst/>
                <a:ea typeface="Calibri" panose="020F0502020204030204" pitchFamily="34" charset="0"/>
                <a:cs typeface="Times New Roman" panose="02020603050405020304" pitchFamily="18" charset="0"/>
              </a:rPr>
              <a:t>Zenodo</a:t>
            </a:r>
            <a:r>
              <a:rPr lang="en-GB" sz="2400" kern="100" dirty="0">
                <a:effectLst/>
                <a:ea typeface="Calibri" panose="020F0502020204030204" pitchFamily="34" charset="0"/>
                <a:cs typeface="Times New Roman" panose="02020603050405020304" pitchFamily="18" charset="0"/>
              </a:rPr>
              <a:t> and the catalogue of the Swedish National Data Service.</a:t>
            </a:r>
            <a:endParaRPr lang="en-GB" sz="2400" dirty="0"/>
          </a:p>
        </p:txBody>
      </p:sp>
      <p:pic>
        <p:nvPicPr>
          <p:cNvPr id="12" name="Bildobjekt 11">
            <a:extLst>
              <a:ext uri="{FF2B5EF4-FFF2-40B4-BE49-F238E27FC236}">
                <a16:creationId xmlns:a16="http://schemas.microsoft.com/office/drawing/2014/main" id="{C08761F9-D65D-9895-FDE4-A07AD5BD44DE}"/>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8305" t="-145" r="54812" b="82454"/>
          <a:stretch/>
        </p:blipFill>
        <p:spPr>
          <a:xfrm>
            <a:off x="4349870" y="0"/>
            <a:ext cx="5956366" cy="4680000"/>
          </a:xfrm>
          <a:prstGeom prst="rect">
            <a:avLst/>
          </a:prstGeom>
        </p:spPr>
      </p:pic>
      <p:sp>
        <p:nvSpPr>
          <p:cNvPr id="13" name="Rektangel 12">
            <a:extLst>
              <a:ext uri="{FF2B5EF4-FFF2-40B4-BE49-F238E27FC236}">
                <a16:creationId xmlns:a16="http://schemas.microsoft.com/office/drawing/2014/main" id="{DFD6B74A-BBA9-C58E-8EDA-BFA80D6A6488}"/>
              </a:ext>
              <a:ext uri="{C183D7F6-B498-43B3-948B-1728B52AA6E4}">
                <adec:decorative xmlns:adec="http://schemas.microsoft.com/office/drawing/2017/decorative" val="1"/>
              </a:ext>
            </a:extLst>
          </p:cNvPr>
          <p:cNvSpPr/>
          <p:nvPr/>
        </p:nvSpPr>
        <p:spPr>
          <a:xfrm>
            <a:off x="6469040" y="436729"/>
            <a:ext cx="2238232" cy="11151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ubrik 1">
            <a:extLst>
              <a:ext uri="{FF2B5EF4-FFF2-40B4-BE49-F238E27FC236}">
                <a16:creationId xmlns:a16="http://schemas.microsoft.com/office/drawing/2014/main" id="{D20547DE-067F-2746-2474-30D615C2E7AA}"/>
              </a:ext>
            </a:extLst>
          </p:cNvPr>
          <p:cNvSpPr>
            <a:spLocks noGrp="1"/>
          </p:cNvSpPr>
          <p:nvPr>
            <p:ph type="title"/>
          </p:nvPr>
        </p:nvSpPr>
        <p:spPr>
          <a:xfrm>
            <a:off x="573995" y="2340000"/>
            <a:ext cx="14400000" cy="2088000"/>
          </a:xfrm>
        </p:spPr>
        <p:txBody>
          <a:bodyPr>
            <a:normAutofit/>
          </a:bodyPr>
          <a:lstStyle/>
          <a:p>
            <a:r>
              <a:rPr lang="sv-SE" sz="6200" b="1" dirty="0">
                <a:solidFill>
                  <a:schemeClr val="bg1"/>
                </a:solidFill>
              </a:rPr>
              <a:t>Poster </a:t>
            </a:r>
            <a:br>
              <a:rPr lang="sv-SE" sz="6200" b="1" dirty="0">
                <a:solidFill>
                  <a:schemeClr val="bg1"/>
                </a:solidFill>
              </a:rPr>
            </a:br>
            <a:r>
              <a:rPr lang="sv-SE" sz="6200" b="1" dirty="0">
                <a:solidFill>
                  <a:schemeClr val="bg1"/>
                </a:solidFill>
              </a:rPr>
              <a:t>abstract</a:t>
            </a:r>
            <a:endParaRPr lang="en-GB" sz="6200" dirty="0">
              <a:solidFill>
                <a:schemeClr val="bg1"/>
              </a:solidFill>
            </a:endParaRPr>
          </a:p>
        </p:txBody>
      </p:sp>
    </p:spTree>
    <p:extLst>
      <p:ext uri="{BB962C8B-B14F-4D97-AF65-F5344CB8AC3E}">
        <p14:creationId xmlns:p14="http://schemas.microsoft.com/office/powerpoint/2010/main" val="189123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9A90B57-0971-F2CA-1F65-ED5CAC263AA4}"/>
              </a:ext>
            </a:extLst>
          </p:cNvPr>
          <p:cNvSpPr>
            <a:spLocks noGrp="1"/>
          </p:cNvSpPr>
          <p:nvPr>
            <p:ph type="title"/>
          </p:nvPr>
        </p:nvSpPr>
        <p:spPr>
          <a:xfrm>
            <a:off x="622300" y="174279"/>
            <a:ext cx="14243049" cy="2066589"/>
          </a:xfrm>
        </p:spPr>
        <p:txBody>
          <a:bodyPr>
            <a:noAutofit/>
          </a:bodyPr>
          <a:lstStyle/>
          <a:p>
            <a:r>
              <a:rPr lang="sv-SE" sz="4800" b="1" dirty="0" err="1"/>
              <a:t>Figure</a:t>
            </a:r>
            <a:r>
              <a:rPr lang="sv-SE" sz="4800" b="1" dirty="0"/>
              <a:t> 1: </a:t>
            </a:r>
            <a:r>
              <a:rPr lang="sv-SE" sz="4800" dirty="0"/>
              <a:t>Most recent CBCS </a:t>
            </a:r>
            <a:r>
              <a:rPr lang="sv-SE" sz="4800" dirty="0" err="1"/>
              <a:t>publications</a:t>
            </a:r>
            <a:r>
              <a:rPr lang="sv-SE" sz="4800" dirty="0"/>
              <a:t> </a:t>
            </a:r>
            <a:r>
              <a:rPr lang="sv-SE" sz="4800" dirty="0" err="1"/>
              <a:t>are</a:t>
            </a:r>
            <a:r>
              <a:rPr lang="sv-SE" sz="4800" dirty="0"/>
              <a:t> </a:t>
            </a:r>
            <a:r>
              <a:rPr lang="sv-SE" sz="4800" dirty="0" err="1"/>
              <a:t>open</a:t>
            </a:r>
            <a:r>
              <a:rPr lang="sv-SE" sz="4800" dirty="0"/>
              <a:t> access </a:t>
            </a:r>
            <a:r>
              <a:rPr lang="sv-SE" sz="4800" dirty="0" err="1"/>
              <a:t>publications</a:t>
            </a:r>
            <a:r>
              <a:rPr lang="sv-SE" sz="4800" dirty="0"/>
              <a:t> and </a:t>
            </a:r>
            <a:r>
              <a:rPr lang="sv-SE" sz="4800" dirty="0" err="1"/>
              <a:t>many</a:t>
            </a:r>
            <a:r>
              <a:rPr lang="sv-SE" sz="4800" dirty="0"/>
              <a:t> </a:t>
            </a:r>
            <a:r>
              <a:rPr lang="sv-SE" sz="4800" dirty="0" err="1"/>
              <a:t>have</a:t>
            </a:r>
            <a:r>
              <a:rPr lang="sv-SE" sz="4800" dirty="0"/>
              <a:t> a data </a:t>
            </a:r>
            <a:r>
              <a:rPr lang="sv-SE" sz="4800" dirty="0" err="1"/>
              <a:t>availability</a:t>
            </a:r>
            <a:r>
              <a:rPr lang="sv-SE" sz="4800" dirty="0"/>
              <a:t> </a:t>
            </a:r>
            <a:r>
              <a:rPr lang="sv-SE" sz="4800" dirty="0" err="1"/>
              <a:t>statement</a:t>
            </a:r>
            <a:r>
              <a:rPr lang="sv-SE" sz="4800" dirty="0"/>
              <a:t>. </a:t>
            </a:r>
            <a:endParaRPr lang="en-GB" sz="4800" dirty="0"/>
          </a:p>
        </p:txBody>
      </p:sp>
      <p:pic>
        <p:nvPicPr>
          <p:cNvPr id="4" name="Bildobjekt 3" descr="Image of figure 1 that shows the publications of CBCS between 2010 and 2023. It also shows how many of these publications were published with Open Access and how many had a data availability statement.">
            <a:extLst>
              <a:ext uri="{FF2B5EF4-FFF2-40B4-BE49-F238E27FC236}">
                <a16:creationId xmlns:a16="http://schemas.microsoft.com/office/drawing/2014/main" id="{E3EEDA79-4DEB-8488-BA75-DC317514A5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1631" y="2150321"/>
            <a:ext cx="12336087" cy="7401098"/>
          </a:xfrm>
          <a:prstGeom prst="rect">
            <a:avLst/>
          </a:prstGeom>
        </p:spPr>
      </p:pic>
    </p:spTree>
    <p:extLst>
      <p:ext uri="{BB962C8B-B14F-4D97-AF65-F5344CB8AC3E}">
        <p14:creationId xmlns:p14="http://schemas.microsoft.com/office/powerpoint/2010/main" val="3989575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0A46A6-61DF-59EC-2107-119CAA627B64}"/>
              </a:ext>
            </a:extLst>
          </p:cNvPr>
          <p:cNvSpPr>
            <a:spLocks noGrp="1"/>
          </p:cNvSpPr>
          <p:nvPr>
            <p:ph type="title"/>
          </p:nvPr>
        </p:nvSpPr>
        <p:spPr>
          <a:xfrm>
            <a:off x="639400" y="183471"/>
            <a:ext cx="13633807" cy="2066590"/>
          </a:xfrm>
        </p:spPr>
        <p:txBody>
          <a:bodyPr>
            <a:normAutofit/>
          </a:bodyPr>
          <a:lstStyle/>
          <a:p>
            <a:r>
              <a:rPr lang="sv-SE" sz="4800" b="1" dirty="0" err="1"/>
              <a:t>Figure</a:t>
            </a:r>
            <a:r>
              <a:rPr lang="sv-SE" sz="4800" b="1" dirty="0"/>
              <a:t> 2: </a:t>
            </a:r>
            <a:r>
              <a:rPr lang="sv-SE" sz="4800" dirty="0" err="1"/>
              <a:t>Many</a:t>
            </a:r>
            <a:r>
              <a:rPr lang="sv-SE" sz="4800" dirty="0"/>
              <a:t> CBCS </a:t>
            </a:r>
            <a:r>
              <a:rPr lang="sv-SE" sz="4800" dirty="0" err="1"/>
              <a:t>publications</a:t>
            </a:r>
            <a:r>
              <a:rPr lang="sv-SE" sz="4800" dirty="0"/>
              <a:t> </a:t>
            </a:r>
            <a:r>
              <a:rPr lang="sv-SE" sz="4800" dirty="0" err="1"/>
              <a:t>have</a:t>
            </a:r>
            <a:r>
              <a:rPr lang="sv-SE" sz="4800" dirty="0"/>
              <a:t> </a:t>
            </a:r>
            <a:r>
              <a:rPr lang="sv-SE" sz="4800" dirty="0" err="1"/>
              <a:t>supplementary</a:t>
            </a:r>
            <a:r>
              <a:rPr lang="sv-SE" sz="4800" dirty="0"/>
              <a:t> data </a:t>
            </a:r>
            <a:r>
              <a:rPr lang="sv-SE" sz="4800" dirty="0" err="1"/>
              <a:t>without</a:t>
            </a:r>
            <a:r>
              <a:rPr lang="sv-SE" sz="4800" dirty="0"/>
              <a:t> a PID.</a:t>
            </a:r>
            <a:endParaRPr lang="en-GB" sz="4800" dirty="0"/>
          </a:p>
        </p:txBody>
      </p:sp>
      <p:pic>
        <p:nvPicPr>
          <p:cNvPr id="4" name="Bildobjekt 3" descr="Image of figure 2 that shows the CBCS publications with supplementary data. It also shows the publications where the supplementary data have a persistent identifier.">
            <a:extLst>
              <a:ext uri="{FF2B5EF4-FFF2-40B4-BE49-F238E27FC236}">
                <a16:creationId xmlns:a16="http://schemas.microsoft.com/office/drawing/2014/main" id="{AA8FC6F0-052A-EA4B-258B-4B5538692E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1631" y="2172614"/>
            <a:ext cx="12336087" cy="7403869"/>
          </a:xfrm>
          <a:prstGeom prst="rect">
            <a:avLst/>
          </a:prstGeom>
        </p:spPr>
      </p:pic>
    </p:spTree>
    <p:extLst>
      <p:ext uri="{BB962C8B-B14F-4D97-AF65-F5344CB8AC3E}">
        <p14:creationId xmlns:p14="http://schemas.microsoft.com/office/powerpoint/2010/main" val="4211681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3FE468-5E48-80E9-AFE1-C479BE0A7173}"/>
              </a:ext>
            </a:extLst>
          </p:cNvPr>
          <p:cNvSpPr>
            <a:spLocks noGrp="1"/>
          </p:cNvSpPr>
          <p:nvPr>
            <p:ph type="title"/>
          </p:nvPr>
        </p:nvSpPr>
        <p:spPr>
          <a:xfrm>
            <a:off x="1039455" y="211215"/>
            <a:ext cx="13040439" cy="2066590"/>
          </a:xfrm>
        </p:spPr>
        <p:txBody>
          <a:bodyPr>
            <a:normAutofit/>
          </a:bodyPr>
          <a:lstStyle/>
          <a:p>
            <a:r>
              <a:rPr lang="sv-SE" sz="4800" dirty="0" err="1"/>
              <a:t>Advantages</a:t>
            </a:r>
            <a:r>
              <a:rPr lang="sv-SE" sz="4800" dirty="0"/>
              <a:t> of a data </a:t>
            </a:r>
            <a:r>
              <a:rPr lang="sv-SE" sz="4800" dirty="0" err="1"/>
              <a:t>repository</a:t>
            </a:r>
            <a:r>
              <a:rPr lang="sv-SE" sz="4800" dirty="0"/>
              <a:t> for </a:t>
            </a:r>
            <a:r>
              <a:rPr lang="sv-SE" sz="4800" dirty="0" err="1"/>
              <a:t>giving</a:t>
            </a:r>
            <a:r>
              <a:rPr lang="sv-SE" sz="4800" dirty="0"/>
              <a:t> access to research data</a:t>
            </a:r>
            <a:endParaRPr lang="en-GB" sz="4800" dirty="0"/>
          </a:p>
        </p:txBody>
      </p:sp>
      <p:sp>
        <p:nvSpPr>
          <p:cNvPr id="7" name="Rektangel: rundade hörn 6">
            <a:extLst>
              <a:ext uri="{FF2B5EF4-FFF2-40B4-BE49-F238E27FC236}">
                <a16:creationId xmlns:a16="http://schemas.microsoft.com/office/drawing/2014/main" id="{73D84BBC-7DFA-6465-CBCD-14AB1BF1C3FE}"/>
              </a:ext>
              <a:ext uri="{C183D7F6-B498-43B3-948B-1728B52AA6E4}">
                <adec:decorative xmlns:adec="http://schemas.microsoft.com/office/drawing/2017/decorative" val="1"/>
              </a:ext>
            </a:extLst>
          </p:cNvPr>
          <p:cNvSpPr/>
          <p:nvPr/>
        </p:nvSpPr>
        <p:spPr>
          <a:xfrm>
            <a:off x="748625" y="6085768"/>
            <a:ext cx="13331270" cy="3978349"/>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ktangel: rundade hörn 5">
            <a:extLst>
              <a:ext uri="{FF2B5EF4-FFF2-40B4-BE49-F238E27FC236}">
                <a16:creationId xmlns:a16="http://schemas.microsoft.com/office/drawing/2014/main" id="{92D1D85B-BDEB-5F55-10C9-65BC5BE1DA1F}"/>
              </a:ext>
              <a:ext uri="{C183D7F6-B498-43B3-948B-1728B52AA6E4}">
                <adec:decorative xmlns:adec="http://schemas.microsoft.com/office/drawing/2017/decorative" val="1"/>
              </a:ext>
            </a:extLst>
          </p:cNvPr>
          <p:cNvSpPr/>
          <p:nvPr/>
        </p:nvSpPr>
        <p:spPr>
          <a:xfrm>
            <a:off x="748624" y="4195434"/>
            <a:ext cx="13331270" cy="176400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ktangel: rundade hörn 4">
            <a:extLst>
              <a:ext uri="{FF2B5EF4-FFF2-40B4-BE49-F238E27FC236}">
                <a16:creationId xmlns:a16="http://schemas.microsoft.com/office/drawing/2014/main" id="{296FEEF4-FF5A-ADD5-E2B2-2232C0BE525C}"/>
              </a:ext>
              <a:ext uri="{C183D7F6-B498-43B3-948B-1728B52AA6E4}">
                <adec:decorative xmlns:adec="http://schemas.microsoft.com/office/drawing/2017/decorative" val="1"/>
              </a:ext>
            </a:extLst>
          </p:cNvPr>
          <p:cNvSpPr/>
          <p:nvPr/>
        </p:nvSpPr>
        <p:spPr>
          <a:xfrm>
            <a:off x="748624" y="2305101"/>
            <a:ext cx="13331270" cy="1764000"/>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ruta 3">
            <a:extLst>
              <a:ext uri="{FF2B5EF4-FFF2-40B4-BE49-F238E27FC236}">
                <a16:creationId xmlns:a16="http://schemas.microsoft.com/office/drawing/2014/main" id="{E32ECBCE-3ECF-56C4-9295-6E747D0CC72E}"/>
              </a:ext>
            </a:extLst>
          </p:cNvPr>
          <p:cNvSpPr txBox="1"/>
          <p:nvPr/>
        </p:nvSpPr>
        <p:spPr>
          <a:xfrm>
            <a:off x="1039454" y="2437106"/>
            <a:ext cx="12056425" cy="1569660"/>
          </a:xfrm>
          <a:prstGeom prst="rect">
            <a:avLst/>
          </a:prstGeom>
          <a:noFill/>
        </p:spPr>
        <p:txBody>
          <a:bodyPr wrap="square" rtlCol="0">
            <a:spAutoFit/>
          </a:bodyPr>
          <a:lstStyle/>
          <a:p>
            <a:r>
              <a:rPr lang="sv-SE" sz="2400" dirty="0"/>
              <a:t>Researchers </a:t>
            </a:r>
            <a:r>
              <a:rPr lang="sv-SE" sz="2400" dirty="0" err="1"/>
              <a:t>use</a:t>
            </a:r>
            <a:r>
              <a:rPr lang="sv-SE" sz="2400" dirty="0"/>
              <a:t> </a:t>
            </a:r>
            <a:r>
              <a:rPr lang="sv-SE" sz="2400" dirty="0" err="1"/>
              <a:t>established</a:t>
            </a:r>
            <a:r>
              <a:rPr lang="sv-SE" sz="2400" dirty="0"/>
              <a:t> </a:t>
            </a:r>
            <a:r>
              <a:rPr lang="sv-SE" sz="2400" dirty="0" err="1"/>
              <a:t>databases</a:t>
            </a:r>
            <a:r>
              <a:rPr lang="sv-SE" sz="2400" dirty="0"/>
              <a:t> </a:t>
            </a:r>
            <a:r>
              <a:rPr lang="sv-SE" sz="2400" dirty="0" err="1"/>
              <a:t>such</a:t>
            </a:r>
            <a:r>
              <a:rPr lang="sv-SE" sz="2400" dirty="0"/>
              <a:t> as Genbank, the Protein Data Bank and the Cambridge </a:t>
            </a:r>
            <a:r>
              <a:rPr lang="sv-SE" sz="2400" dirty="0" err="1"/>
              <a:t>Structure</a:t>
            </a:r>
            <a:r>
              <a:rPr lang="sv-SE" sz="2400" dirty="0"/>
              <a:t> Data Bank to </a:t>
            </a:r>
            <a:r>
              <a:rPr lang="sv-SE" sz="2400" dirty="0" err="1"/>
              <a:t>share</a:t>
            </a:r>
            <a:r>
              <a:rPr lang="sv-SE" sz="2400" dirty="0"/>
              <a:t> </a:t>
            </a:r>
            <a:r>
              <a:rPr lang="sv-SE" sz="2400" dirty="0" err="1"/>
              <a:t>sequence</a:t>
            </a:r>
            <a:r>
              <a:rPr lang="sv-SE" sz="2400" dirty="0"/>
              <a:t> and </a:t>
            </a:r>
            <a:r>
              <a:rPr lang="sv-SE" sz="2400" dirty="0" err="1"/>
              <a:t>structure</a:t>
            </a:r>
            <a:r>
              <a:rPr lang="sv-SE" sz="2400" dirty="0"/>
              <a:t> data. </a:t>
            </a:r>
            <a:r>
              <a:rPr lang="sv-SE" sz="2400" dirty="0" err="1"/>
              <a:t>Other</a:t>
            </a:r>
            <a:r>
              <a:rPr lang="sv-SE" sz="2400" dirty="0"/>
              <a:t> data </a:t>
            </a:r>
            <a:r>
              <a:rPr lang="sv-SE" sz="2400" dirty="0" err="1"/>
              <a:t>that</a:t>
            </a:r>
            <a:r>
              <a:rPr lang="sv-SE" sz="2400" dirty="0"/>
              <a:t> </a:t>
            </a:r>
            <a:r>
              <a:rPr lang="sv-SE" sz="2400" dirty="0" err="1"/>
              <a:t>are</a:t>
            </a:r>
            <a:r>
              <a:rPr lang="sv-SE" sz="2400" dirty="0"/>
              <a:t> relevant for </a:t>
            </a:r>
            <a:r>
              <a:rPr lang="sv-SE" sz="2400" dirty="0" err="1"/>
              <a:t>scholarly</a:t>
            </a:r>
            <a:r>
              <a:rPr lang="sv-SE" sz="2400" dirty="0"/>
              <a:t> </a:t>
            </a:r>
            <a:r>
              <a:rPr lang="sv-SE" sz="2400" dirty="0" err="1"/>
              <a:t>publications</a:t>
            </a:r>
            <a:r>
              <a:rPr lang="sv-SE" sz="2400" dirty="0"/>
              <a:t> </a:t>
            </a:r>
            <a:r>
              <a:rPr lang="sv-SE" sz="2400" dirty="0" err="1"/>
              <a:t>are</a:t>
            </a:r>
            <a:r>
              <a:rPr lang="sv-SE" sz="2400" dirty="0"/>
              <a:t> </a:t>
            </a:r>
            <a:r>
              <a:rPr lang="sv-SE" sz="2400" dirty="0" err="1"/>
              <a:t>frequently</a:t>
            </a:r>
            <a:r>
              <a:rPr lang="sv-SE" sz="2400" dirty="0"/>
              <a:t> </a:t>
            </a:r>
            <a:r>
              <a:rPr lang="sv-SE" sz="2400" dirty="0" err="1"/>
              <a:t>provided</a:t>
            </a:r>
            <a:r>
              <a:rPr lang="sv-SE" sz="2400" dirty="0"/>
              <a:t> in the form of </a:t>
            </a:r>
            <a:r>
              <a:rPr lang="sv-SE" sz="2400" dirty="0" err="1"/>
              <a:t>figures</a:t>
            </a:r>
            <a:r>
              <a:rPr lang="sv-SE" sz="2400" dirty="0"/>
              <a:t> and </a:t>
            </a:r>
            <a:r>
              <a:rPr lang="sv-SE" sz="2400" dirty="0" err="1"/>
              <a:t>tables</a:t>
            </a:r>
            <a:r>
              <a:rPr lang="sv-SE" sz="2400" dirty="0"/>
              <a:t> in the </a:t>
            </a:r>
            <a:r>
              <a:rPr lang="sv-SE" sz="2400" dirty="0" err="1"/>
              <a:t>body</a:t>
            </a:r>
            <a:r>
              <a:rPr lang="sv-SE" sz="2400" dirty="0"/>
              <a:t> text and as </a:t>
            </a:r>
            <a:r>
              <a:rPr lang="sv-SE" sz="2400" dirty="0" err="1"/>
              <a:t>supplementary</a:t>
            </a:r>
            <a:r>
              <a:rPr lang="sv-SE" sz="2400" dirty="0"/>
              <a:t> material. </a:t>
            </a:r>
          </a:p>
        </p:txBody>
      </p:sp>
      <p:sp>
        <p:nvSpPr>
          <p:cNvPr id="8" name="textruta 7">
            <a:extLst>
              <a:ext uri="{FF2B5EF4-FFF2-40B4-BE49-F238E27FC236}">
                <a16:creationId xmlns:a16="http://schemas.microsoft.com/office/drawing/2014/main" id="{992E6FC2-C421-94EA-A134-5FD04AD569AC}"/>
              </a:ext>
            </a:extLst>
          </p:cNvPr>
          <p:cNvSpPr txBox="1"/>
          <p:nvPr/>
        </p:nvSpPr>
        <p:spPr>
          <a:xfrm>
            <a:off x="1039452" y="4275568"/>
            <a:ext cx="12056425" cy="1569660"/>
          </a:xfrm>
          <a:prstGeom prst="rect">
            <a:avLst/>
          </a:prstGeom>
          <a:noFill/>
        </p:spPr>
        <p:txBody>
          <a:bodyPr wrap="square" rtlCol="0">
            <a:spAutoFit/>
          </a:bodyPr>
          <a:lstStyle/>
          <a:p>
            <a:r>
              <a:rPr lang="sv-SE" sz="2400" dirty="0" err="1"/>
              <a:t>That</a:t>
            </a:r>
            <a:r>
              <a:rPr lang="sv-SE" sz="2400" dirty="0"/>
              <a:t> has </a:t>
            </a:r>
            <a:r>
              <a:rPr lang="sv-SE" sz="2400" dirty="0" err="1"/>
              <a:t>disadvantages</a:t>
            </a:r>
            <a:r>
              <a:rPr lang="sv-SE" sz="2400" dirty="0"/>
              <a:t> </a:t>
            </a:r>
            <a:r>
              <a:rPr lang="sv-SE" sz="2400" dirty="0" err="1"/>
              <a:t>because</a:t>
            </a:r>
            <a:r>
              <a:rPr lang="sv-SE" sz="2400" dirty="0"/>
              <a:t> </a:t>
            </a:r>
            <a:r>
              <a:rPr lang="sv-SE" sz="2400" dirty="0" err="1"/>
              <a:t>supplementary</a:t>
            </a:r>
            <a:r>
              <a:rPr lang="sv-SE" sz="2400" dirty="0"/>
              <a:t> material has in </a:t>
            </a:r>
            <a:r>
              <a:rPr lang="sv-SE" sz="2400" dirty="0" err="1"/>
              <a:t>many</a:t>
            </a:r>
            <a:r>
              <a:rPr lang="sv-SE" sz="2400" dirty="0"/>
              <a:t> </a:t>
            </a:r>
            <a:r>
              <a:rPr lang="sv-SE" sz="2400" dirty="0" err="1"/>
              <a:t>cases</a:t>
            </a:r>
            <a:r>
              <a:rPr lang="sv-SE" sz="2400" dirty="0"/>
              <a:t> no persistent </a:t>
            </a:r>
            <a:r>
              <a:rPr lang="sv-SE" sz="2400" dirty="0" err="1"/>
              <a:t>identifier</a:t>
            </a:r>
            <a:r>
              <a:rPr lang="sv-SE" sz="2400" dirty="0"/>
              <a:t>, no </a:t>
            </a:r>
            <a:r>
              <a:rPr lang="sv-SE" sz="2400" dirty="0" err="1"/>
              <a:t>good</a:t>
            </a:r>
            <a:r>
              <a:rPr lang="sv-SE" sz="2400" dirty="0"/>
              <a:t> metadata </a:t>
            </a:r>
            <a:r>
              <a:rPr lang="sv-SE" sz="2400" dirty="0" err="1"/>
              <a:t>profile</a:t>
            </a:r>
            <a:r>
              <a:rPr lang="sv-SE" sz="2400" dirty="0"/>
              <a:t> and is not </a:t>
            </a:r>
            <a:r>
              <a:rPr lang="sv-SE" sz="2400" dirty="0" err="1"/>
              <a:t>machine</a:t>
            </a:r>
            <a:r>
              <a:rPr lang="sv-SE" sz="2400" dirty="0"/>
              <a:t> </a:t>
            </a:r>
            <a:r>
              <a:rPr lang="sv-SE" sz="2400" dirty="0" err="1"/>
              <a:t>readable</a:t>
            </a:r>
            <a:r>
              <a:rPr lang="sv-SE" sz="2400" dirty="0"/>
              <a:t>. </a:t>
            </a:r>
            <a:r>
              <a:rPr lang="sv-SE" sz="2400" dirty="0" err="1"/>
              <a:t>Using</a:t>
            </a:r>
            <a:r>
              <a:rPr lang="sv-SE" sz="2400" dirty="0"/>
              <a:t> a </a:t>
            </a:r>
            <a:r>
              <a:rPr lang="sv-SE" sz="2400" dirty="0" err="1"/>
              <a:t>trustworthy</a:t>
            </a:r>
            <a:r>
              <a:rPr lang="sv-SE" sz="2400" dirty="0"/>
              <a:t> general </a:t>
            </a:r>
            <a:r>
              <a:rPr lang="sv-SE" sz="2400" dirty="0" err="1"/>
              <a:t>repository</a:t>
            </a:r>
            <a:r>
              <a:rPr lang="sv-SE" sz="2400" dirty="0"/>
              <a:t> </a:t>
            </a:r>
            <a:r>
              <a:rPr lang="sv-SE" sz="2400" dirty="0" err="1"/>
              <a:t>such</a:t>
            </a:r>
            <a:r>
              <a:rPr lang="sv-SE" sz="2400" dirty="0"/>
              <a:t> as </a:t>
            </a:r>
            <a:r>
              <a:rPr lang="sv-SE" sz="2400" dirty="0" err="1"/>
              <a:t>Figshare</a:t>
            </a:r>
            <a:r>
              <a:rPr lang="sv-SE" sz="2400" dirty="0"/>
              <a:t> at SciLifeLab, </a:t>
            </a:r>
            <a:r>
              <a:rPr lang="sv-SE" sz="2400" dirty="0" err="1"/>
              <a:t>Zenodo</a:t>
            </a:r>
            <a:r>
              <a:rPr lang="sv-SE" sz="2400" dirty="0"/>
              <a:t> or the </a:t>
            </a:r>
            <a:r>
              <a:rPr lang="sv-SE" sz="2400" dirty="0" err="1"/>
              <a:t>catalogue</a:t>
            </a:r>
            <a:r>
              <a:rPr lang="sv-SE" sz="2400" dirty="0"/>
              <a:t> of the Swedish National Data Service is a </a:t>
            </a:r>
            <a:r>
              <a:rPr lang="sv-SE" sz="2400" dirty="0" err="1"/>
              <a:t>better</a:t>
            </a:r>
            <a:r>
              <a:rPr lang="sv-SE" sz="2400" dirty="0"/>
              <a:t> solution to </a:t>
            </a:r>
            <a:r>
              <a:rPr lang="sv-SE" sz="2400" dirty="0" err="1"/>
              <a:t>prepare</a:t>
            </a:r>
            <a:r>
              <a:rPr lang="sv-SE" sz="2400" dirty="0"/>
              <a:t> data for </a:t>
            </a:r>
            <a:r>
              <a:rPr lang="sv-SE" sz="2400" dirty="0" err="1"/>
              <a:t>publication</a:t>
            </a:r>
            <a:r>
              <a:rPr lang="sv-SE" sz="2400" dirty="0"/>
              <a:t>. </a:t>
            </a:r>
          </a:p>
        </p:txBody>
      </p:sp>
      <p:sp>
        <p:nvSpPr>
          <p:cNvPr id="3" name="textruta 2">
            <a:extLst>
              <a:ext uri="{FF2B5EF4-FFF2-40B4-BE49-F238E27FC236}">
                <a16:creationId xmlns:a16="http://schemas.microsoft.com/office/drawing/2014/main" id="{F86C3015-DD53-37A6-F02C-5CC043561D47}"/>
              </a:ext>
            </a:extLst>
          </p:cNvPr>
          <p:cNvSpPr txBox="1"/>
          <p:nvPr/>
        </p:nvSpPr>
        <p:spPr>
          <a:xfrm>
            <a:off x="1039453" y="6292235"/>
            <a:ext cx="12056425" cy="3585597"/>
          </a:xfrm>
          <a:prstGeom prst="rect">
            <a:avLst/>
          </a:prstGeom>
          <a:noFill/>
        </p:spPr>
        <p:txBody>
          <a:bodyPr wrap="square" rtlCol="0">
            <a:spAutoFit/>
          </a:bodyPr>
          <a:lstStyle/>
          <a:p>
            <a:pPr>
              <a:spcAft>
                <a:spcPts val="600"/>
              </a:spcAft>
            </a:pPr>
            <a:r>
              <a:rPr lang="sv-SE" sz="2400" dirty="0" err="1"/>
              <a:t>Here</a:t>
            </a:r>
            <a:r>
              <a:rPr lang="sv-SE" sz="2400" dirty="0"/>
              <a:t> </a:t>
            </a:r>
            <a:r>
              <a:rPr lang="sv-SE" sz="2400" dirty="0" err="1"/>
              <a:t>are</a:t>
            </a:r>
            <a:r>
              <a:rPr lang="sv-SE" sz="2400" dirty="0"/>
              <a:t> </a:t>
            </a:r>
            <a:r>
              <a:rPr lang="sv-SE" sz="2400" dirty="0" err="1"/>
              <a:t>some</a:t>
            </a:r>
            <a:r>
              <a:rPr lang="sv-SE" sz="2400" dirty="0"/>
              <a:t> </a:t>
            </a:r>
            <a:r>
              <a:rPr lang="sv-SE" sz="2400" dirty="0" err="1"/>
              <a:t>advantages</a:t>
            </a:r>
            <a:r>
              <a:rPr lang="sv-SE" sz="2400" dirty="0"/>
              <a:t> of </a:t>
            </a:r>
            <a:r>
              <a:rPr lang="sv-SE" sz="2400" dirty="0" err="1"/>
              <a:t>using</a:t>
            </a:r>
            <a:r>
              <a:rPr lang="sv-SE" sz="2400" dirty="0"/>
              <a:t> a </a:t>
            </a:r>
            <a:r>
              <a:rPr lang="sv-SE" sz="2400" dirty="0" err="1"/>
              <a:t>trustworthy</a:t>
            </a:r>
            <a:r>
              <a:rPr lang="sv-SE" sz="2400" dirty="0"/>
              <a:t> </a:t>
            </a:r>
            <a:r>
              <a:rPr lang="sv-SE" sz="2400" dirty="0" err="1"/>
              <a:t>repository</a:t>
            </a:r>
            <a:r>
              <a:rPr lang="sv-SE" sz="2400" dirty="0"/>
              <a:t> for </a:t>
            </a:r>
            <a:r>
              <a:rPr lang="sv-SE" sz="2400" dirty="0" err="1"/>
              <a:t>supplementary</a:t>
            </a:r>
            <a:r>
              <a:rPr lang="sv-SE" sz="2400" dirty="0"/>
              <a:t> data.</a:t>
            </a:r>
          </a:p>
          <a:p>
            <a:pPr>
              <a:spcAft>
                <a:spcPts val="600"/>
              </a:spcAft>
            </a:pPr>
            <a:r>
              <a:rPr lang="sv-SE" sz="2400" dirty="0"/>
              <a:t>1. You </a:t>
            </a:r>
            <a:r>
              <a:rPr lang="sv-SE" sz="2400" dirty="0" err="1"/>
              <a:t>keep</a:t>
            </a:r>
            <a:r>
              <a:rPr lang="sv-SE" sz="2400" dirty="0"/>
              <a:t> </a:t>
            </a:r>
            <a:r>
              <a:rPr lang="sv-SE" sz="2400" dirty="0" err="1"/>
              <a:t>control</a:t>
            </a:r>
            <a:r>
              <a:rPr lang="sv-SE" sz="2400" dirty="0"/>
              <a:t> of </a:t>
            </a:r>
            <a:r>
              <a:rPr lang="sv-SE" sz="2400" dirty="0" err="1"/>
              <a:t>your</a:t>
            </a:r>
            <a:r>
              <a:rPr lang="sv-SE" sz="2400" dirty="0"/>
              <a:t> data and </a:t>
            </a:r>
            <a:r>
              <a:rPr lang="sv-SE" sz="2400" dirty="0" err="1"/>
              <a:t>who</a:t>
            </a:r>
            <a:r>
              <a:rPr lang="sv-SE" sz="2400" dirty="0"/>
              <a:t> </a:t>
            </a:r>
            <a:r>
              <a:rPr lang="sv-SE" sz="2400" dirty="0" err="1"/>
              <a:t>can</a:t>
            </a:r>
            <a:r>
              <a:rPr lang="sv-SE" sz="2400" dirty="0"/>
              <a:t> access to </a:t>
            </a:r>
            <a:r>
              <a:rPr lang="sv-SE" sz="2400" dirty="0" err="1"/>
              <a:t>them</a:t>
            </a:r>
            <a:r>
              <a:rPr lang="sv-SE" sz="2400" dirty="0"/>
              <a:t>.</a:t>
            </a:r>
          </a:p>
          <a:p>
            <a:pPr>
              <a:spcAft>
                <a:spcPts val="600"/>
              </a:spcAft>
            </a:pPr>
            <a:r>
              <a:rPr lang="sv-SE" sz="2400" dirty="0"/>
              <a:t>2. You </a:t>
            </a:r>
            <a:r>
              <a:rPr lang="sv-SE" sz="2400" dirty="0" err="1"/>
              <a:t>can</a:t>
            </a:r>
            <a:r>
              <a:rPr lang="sv-SE" sz="2400" dirty="0"/>
              <a:t> </a:t>
            </a:r>
            <a:r>
              <a:rPr lang="sv-SE" sz="2400" dirty="0" err="1"/>
              <a:t>assign</a:t>
            </a:r>
            <a:r>
              <a:rPr lang="sv-SE" sz="2400" dirty="0"/>
              <a:t> a persistent </a:t>
            </a:r>
            <a:r>
              <a:rPr lang="sv-SE" sz="2400" dirty="0" err="1"/>
              <a:t>identifier</a:t>
            </a:r>
            <a:r>
              <a:rPr lang="sv-SE" sz="2400" dirty="0"/>
              <a:t> to </a:t>
            </a:r>
            <a:r>
              <a:rPr lang="sv-SE" sz="2400" dirty="0" err="1"/>
              <a:t>your</a:t>
            </a:r>
            <a:r>
              <a:rPr lang="sv-SE" sz="2400" dirty="0"/>
              <a:t> data.</a:t>
            </a:r>
          </a:p>
          <a:p>
            <a:pPr>
              <a:spcAft>
                <a:spcPts val="600"/>
              </a:spcAft>
            </a:pPr>
            <a:r>
              <a:rPr lang="sv-SE" sz="2400" dirty="0"/>
              <a:t>3. You </a:t>
            </a:r>
            <a:r>
              <a:rPr lang="sv-SE" sz="2400" dirty="0" err="1"/>
              <a:t>can</a:t>
            </a:r>
            <a:r>
              <a:rPr lang="sv-SE" sz="2400" dirty="0"/>
              <a:t> </a:t>
            </a:r>
            <a:r>
              <a:rPr lang="sv-SE" sz="2400" dirty="0" err="1"/>
              <a:t>create</a:t>
            </a:r>
            <a:r>
              <a:rPr lang="sv-SE" sz="2400" dirty="0"/>
              <a:t> a </a:t>
            </a:r>
            <a:r>
              <a:rPr lang="sv-SE" sz="2400" dirty="0" err="1"/>
              <a:t>detailed</a:t>
            </a:r>
            <a:r>
              <a:rPr lang="sv-SE" sz="2400" dirty="0"/>
              <a:t> metadata </a:t>
            </a:r>
            <a:r>
              <a:rPr lang="sv-SE" sz="2400" dirty="0" err="1"/>
              <a:t>profile</a:t>
            </a:r>
            <a:r>
              <a:rPr lang="sv-SE" sz="2400" dirty="0"/>
              <a:t> for </a:t>
            </a:r>
            <a:r>
              <a:rPr lang="sv-SE" sz="2400" dirty="0" err="1"/>
              <a:t>your</a:t>
            </a:r>
            <a:r>
              <a:rPr lang="sv-SE" sz="2400" dirty="0"/>
              <a:t> data.</a:t>
            </a:r>
          </a:p>
          <a:p>
            <a:pPr>
              <a:spcAft>
                <a:spcPts val="600"/>
              </a:spcAft>
            </a:pPr>
            <a:r>
              <a:rPr lang="sv-SE" sz="2400" dirty="0"/>
              <a:t>4. You </a:t>
            </a:r>
            <a:r>
              <a:rPr lang="sv-SE" sz="2400" dirty="0" err="1"/>
              <a:t>can</a:t>
            </a:r>
            <a:r>
              <a:rPr lang="sv-SE" sz="2400" dirty="0"/>
              <a:t> </a:t>
            </a:r>
            <a:r>
              <a:rPr lang="sv-SE" sz="2400" dirty="0" err="1"/>
              <a:t>apply</a:t>
            </a:r>
            <a:r>
              <a:rPr lang="sv-SE" sz="2400" dirty="0"/>
              <a:t> the FAIR </a:t>
            </a:r>
            <a:r>
              <a:rPr lang="sv-SE" sz="2400" dirty="0" err="1"/>
              <a:t>guiding</a:t>
            </a:r>
            <a:r>
              <a:rPr lang="sv-SE" sz="2400" dirty="0"/>
              <a:t> </a:t>
            </a:r>
            <a:r>
              <a:rPr lang="sv-SE" sz="2400" dirty="0" err="1"/>
              <a:t>principles</a:t>
            </a:r>
            <a:r>
              <a:rPr lang="sv-SE" sz="2400" dirty="0"/>
              <a:t>.</a:t>
            </a:r>
          </a:p>
          <a:p>
            <a:pPr>
              <a:spcAft>
                <a:spcPts val="600"/>
              </a:spcAft>
            </a:pPr>
            <a:r>
              <a:rPr lang="sv-SE" sz="2400" dirty="0"/>
              <a:t>5. You </a:t>
            </a:r>
            <a:r>
              <a:rPr lang="sv-SE" sz="2400" dirty="0" err="1"/>
              <a:t>can</a:t>
            </a:r>
            <a:r>
              <a:rPr lang="sv-SE" sz="2400" dirty="0"/>
              <a:t> </a:t>
            </a:r>
            <a:r>
              <a:rPr lang="sv-SE" sz="2400" dirty="0" err="1"/>
              <a:t>maintain</a:t>
            </a:r>
            <a:r>
              <a:rPr lang="sv-SE" sz="2400" dirty="0"/>
              <a:t> </a:t>
            </a:r>
            <a:r>
              <a:rPr lang="sv-SE" sz="2400" dirty="0" err="1"/>
              <a:t>your</a:t>
            </a:r>
            <a:r>
              <a:rPr lang="sv-SE" sz="2400" dirty="0"/>
              <a:t> data and </a:t>
            </a:r>
            <a:r>
              <a:rPr lang="sv-SE" sz="2400" dirty="0" err="1"/>
              <a:t>create</a:t>
            </a:r>
            <a:r>
              <a:rPr lang="sv-SE" sz="2400" dirty="0"/>
              <a:t> new versions of </a:t>
            </a:r>
            <a:r>
              <a:rPr lang="sv-SE" sz="2400" dirty="0" err="1"/>
              <a:t>them</a:t>
            </a:r>
            <a:r>
              <a:rPr lang="sv-SE" sz="2400" dirty="0"/>
              <a:t>.</a:t>
            </a:r>
          </a:p>
          <a:p>
            <a:pPr>
              <a:spcAft>
                <a:spcPts val="600"/>
              </a:spcAft>
            </a:pPr>
            <a:r>
              <a:rPr lang="sv-SE" sz="2400" dirty="0"/>
              <a:t>6. You </a:t>
            </a:r>
            <a:r>
              <a:rPr lang="sv-SE" sz="2400" dirty="0" err="1"/>
              <a:t>can</a:t>
            </a:r>
            <a:r>
              <a:rPr lang="sv-SE" sz="2400" dirty="0"/>
              <a:t> </a:t>
            </a:r>
            <a:r>
              <a:rPr lang="sv-SE" sz="2400" dirty="0" err="1"/>
              <a:t>avoid</a:t>
            </a:r>
            <a:r>
              <a:rPr lang="sv-SE" sz="2400" dirty="0"/>
              <a:t> broken </a:t>
            </a:r>
            <a:r>
              <a:rPr lang="sv-SE" sz="2400" dirty="0" err="1"/>
              <a:t>links</a:t>
            </a:r>
            <a:r>
              <a:rPr lang="sv-SE" sz="2400" dirty="0"/>
              <a:t> and make sure </a:t>
            </a:r>
            <a:r>
              <a:rPr lang="sv-SE" sz="2400" dirty="0" err="1"/>
              <a:t>that</a:t>
            </a:r>
            <a:r>
              <a:rPr lang="sv-SE" sz="2400" dirty="0"/>
              <a:t> </a:t>
            </a:r>
            <a:r>
              <a:rPr lang="sv-SE" sz="2400" dirty="0" err="1"/>
              <a:t>your</a:t>
            </a:r>
            <a:r>
              <a:rPr lang="sv-SE" sz="2400" dirty="0"/>
              <a:t> data </a:t>
            </a:r>
            <a:r>
              <a:rPr lang="sv-SE" sz="2400" dirty="0" err="1"/>
              <a:t>are</a:t>
            </a:r>
            <a:r>
              <a:rPr lang="sv-SE" sz="2400" dirty="0"/>
              <a:t> </a:t>
            </a:r>
            <a:r>
              <a:rPr lang="sv-SE" sz="2400" dirty="0" err="1"/>
              <a:t>accessible</a:t>
            </a:r>
            <a:r>
              <a:rPr lang="sv-SE" sz="2400" dirty="0"/>
              <a:t>.</a:t>
            </a:r>
          </a:p>
          <a:p>
            <a:pPr>
              <a:spcAft>
                <a:spcPts val="600"/>
              </a:spcAft>
            </a:pPr>
            <a:r>
              <a:rPr lang="sv-SE" sz="2400" dirty="0"/>
              <a:t>7. You </a:t>
            </a:r>
            <a:r>
              <a:rPr lang="sv-SE" sz="2400" dirty="0" err="1"/>
              <a:t>can</a:t>
            </a:r>
            <a:r>
              <a:rPr lang="sv-SE" sz="2400" dirty="0"/>
              <a:t> make </a:t>
            </a:r>
            <a:r>
              <a:rPr lang="sv-SE" sz="2400" dirty="0" err="1"/>
              <a:t>your</a:t>
            </a:r>
            <a:r>
              <a:rPr lang="sv-SE" sz="2400" dirty="0"/>
              <a:t> data be a </a:t>
            </a:r>
            <a:r>
              <a:rPr lang="sv-SE" sz="2400" dirty="0" err="1"/>
              <a:t>citeable</a:t>
            </a:r>
            <a:r>
              <a:rPr lang="sv-SE" sz="2400" dirty="0"/>
              <a:t> research output.</a:t>
            </a:r>
          </a:p>
        </p:txBody>
      </p:sp>
    </p:spTree>
    <p:extLst>
      <p:ext uri="{BB962C8B-B14F-4D97-AF65-F5344CB8AC3E}">
        <p14:creationId xmlns:p14="http://schemas.microsoft.com/office/powerpoint/2010/main" val="1656853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CC3AA1-B089-CA91-57F1-DC023D872180}"/>
              </a:ext>
            </a:extLst>
          </p:cNvPr>
          <p:cNvSpPr>
            <a:spLocks noGrp="1"/>
          </p:cNvSpPr>
          <p:nvPr>
            <p:ph type="title"/>
          </p:nvPr>
        </p:nvSpPr>
        <p:spPr>
          <a:xfrm>
            <a:off x="1069262" y="191072"/>
            <a:ext cx="13040439" cy="1363579"/>
          </a:xfrm>
        </p:spPr>
        <p:txBody>
          <a:bodyPr>
            <a:normAutofit/>
          </a:bodyPr>
          <a:lstStyle/>
          <a:p>
            <a:r>
              <a:rPr lang="sv-SE" sz="4800" dirty="0"/>
              <a:t>FAIR-</a:t>
            </a:r>
            <a:r>
              <a:rPr lang="sv-SE" sz="4800" dirty="0" err="1"/>
              <a:t>principles</a:t>
            </a:r>
            <a:r>
              <a:rPr lang="sv-SE" sz="4800" dirty="0"/>
              <a:t> in </a:t>
            </a:r>
            <a:r>
              <a:rPr lang="sv-SE" sz="4800" dirty="0" err="1"/>
              <a:t>Figshare</a:t>
            </a:r>
            <a:r>
              <a:rPr lang="sv-SE" sz="4800" dirty="0"/>
              <a:t> [4]</a:t>
            </a:r>
            <a:endParaRPr lang="en-GB" sz="4800" dirty="0"/>
          </a:p>
        </p:txBody>
      </p:sp>
      <p:graphicFrame>
        <p:nvGraphicFramePr>
          <p:cNvPr id="3" name="Tabell 3">
            <a:extLst>
              <a:ext uri="{FF2B5EF4-FFF2-40B4-BE49-F238E27FC236}">
                <a16:creationId xmlns:a16="http://schemas.microsoft.com/office/drawing/2014/main" id="{61C55FA9-A1DD-CA84-F5A8-7260E1DFF4FB}"/>
              </a:ext>
            </a:extLst>
          </p:cNvPr>
          <p:cNvGraphicFramePr>
            <a:graphicFrameLocks noGrp="1"/>
          </p:cNvGraphicFramePr>
          <p:nvPr>
            <p:extLst>
              <p:ext uri="{D42A27DB-BD31-4B8C-83A1-F6EECF244321}">
                <p14:modId xmlns:p14="http://schemas.microsoft.com/office/powerpoint/2010/main" val="1319719959"/>
              </p:ext>
            </p:extLst>
          </p:nvPr>
        </p:nvGraphicFramePr>
        <p:xfrm>
          <a:off x="766935" y="1496461"/>
          <a:ext cx="13779502" cy="9186898"/>
        </p:xfrm>
        <a:graphic>
          <a:graphicData uri="http://schemas.openxmlformats.org/drawingml/2006/table">
            <a:tbl>
              <a:tblPr firstRow="1" bandRow="1">
                <a:tableStyleId>{5C22544A-7EE6-4342-B048-85BDC9FD1C3A}</a:tableStyleId>
              </a:tblPr>
              <a:tblGrid>
                <a:gridCol w="1444002">
                  <a:extLst>
                    <a:ext uri="{9D8B030D-6E8A-4147-A177-3AD203B41FA5}">
                      <a16:colId xmlns:a16="http://schemas.microsoft.com/office/drawing/2014/main" val="620496923"/>
                    </a:ext>
                  </a:extLst>
                </a:gridCol>
                <a:gridCol w="12335500">
                  <a:extLst>
                    <a:ext uri="{9D8B030D-6E8A-4147-A177-3AD203B41FA5}">
                      <a16:colId xmlns:a16="http://schemas.microsoft.com/office/drawing/2014/main" val="4214389555"/>
                    </a:ext>
                  </a:extLst>
                </a:gridCol>
              </a:tblGrid>
              <a:tr h="547727">
                <a:tc>
                  <a:txBody>
                    <a:bodyPr/>
                    <a:lstStyle/>
                    <a:p>
                      <a:r>
                        <a:rPr lang="sv-SE" sz="2400" dirty="0" err="1"/>
                        <a:t>Principle</a:t>
                      </a:r>
                      <a:endParaRPr lang="en-GB" sz="2400" dirty="0"/>
                    </a:p>
                  </a:txBody>
                  <a:tcPr marL="101827" marR="101827" marT="50913" marB="50913"/>
                </a:tc>
                <a:tc>
                  <a:txBody>
                    <a:bodyPr/>
                    <a:lstStyle/>
                    <a:p>
                      <a:r>
                        <a:rPr lang="sv-SE" sz="2400" dirty="0" err="1"/>
                        <a:t>What</a:t>
                      </a:r>
                      <a:r>
                        <a:rPr lang="sv-SE" sz="2400" dirty="0"/>
                        <a:t> </a:t>
                      </a:r>
                      <a:r>
                        <a:rPr lang="sv-SE" sz="2400" dirty="0" err="1"/>
                        <a:t>Figshare</a:t>
                      </a:r>
                      <a:r>
                        <a:rPr lang="sv-SE" sz="2400" dirty="0"/>
                        <a:t> offers to </a:t>
                      </a:r>
                      <a:r>
                        <a:rPr lang="sv-SE" sz="2400" dirty="0" err="1"/>
                        <a:t>comply</a:t>
                      </a:r>
                      <a:r>
                        <a:rPr lang="sv-SE" sz="2400" dirty="0"/>
                        <a:t> </a:t>
                      </a:r>
                      <a:r>
                        <a:rPr lang="sv-SE" sz="2400" dirty="0" err="1"/>
                        <a:t>with</a:t>
                      </a:r>
                      <a:r>
                        <a:rPr lang="sv-SE" sz="2400" dirty="0"/>
                        <a:t> a FAIR </a:t>
                      </a:r>
                      <a:r>
                        <a:rPr lang="sv-SE" sz="2400" dirty="0" err="1"/>
                        <a:t>principle</a:t>
                      </a:r>
                      <a:endParaRPr lang="en-GB" sz="2400" dirty="0"/>
                    </a:p>
                  </a:txBody>
                  <a:tcPr marL="101827" marR="101827" marT="50913" marB="50913"/>
                </a:tc>
                <a:extLst>
                  <a:ext uri="{0D108BD9-81ED-4DB2-BD59-A6C34878D82A}">
                    <a16:rowId xmlns:a16="http://schemas.microsoft.com/office/drawing/2014/main" val="4230802560"/>
                  </a:ext>
                </a:extLst>
              </a:tr>
              <a:tr h="487759">
                <a:tc>
                  <a:txBody>
                    <a:bodyPr/>
                    <a:lstStyle/>
                    <a:p>
                      <a:r>
                        <a:rPr lang="sv-SE" sz="2400" dirty="0"/>
                        <a:t>F1</a:t>
                      </a:r>
                      <a:endParaRPr lang="en-GB" sz="2400" dirty="0"/>
                    </a:p>
                  </a:txBody>
                  <a:tcPr marL="101827" marR="101827" marT="50913" marB="50913"/>
                </a:tc>
                <a:tc>
                  <a:txBody>
                    <a:bodyPr/>
                    <a:lstStyle/>
                    <a:p>
                      <a:r>
                        <a:rPr lang="sv-SE" sz="2400" dirty="0"/>
                        <a:t>The </a:t>
                      </a:r>
                      <a:r>
                        <a:rPr lang="sv-SE" sz="2400" dirty="0" err="1"/>
                        <a:t>description</a:t>
                      </a:r>
                      <a:r>
                        <a:rPr lang="sv-SE" sz="2400" dirty="0"/>
                        <a:t> of </a:t>
                      </a:r>
                      <a:r>
                        <a:rPr lang="sv-SE" sz="2400" dirty="0" err="1"/>
                        <a:t>every</a:t>
                      </a:r>
                      <a:r>
                        <a:rPr lang="sv-SE" sz="2400" dirty="0"/>
                        <a:t> </a:t>
                      </a:r>
                      <a:r>
                        <a:rPr lang="sv-SE" sz="2400" dirty="0" err="1"/>
                        <a:t>Figshare</a:t>
                      </a:r>
                      <a:r>
                        <a:rPr lang="sv-SE" sz="2400" dirty="0"/>
                        <a:t> item </a:t>
                      </a:r>
                      <a:r>
                        <a:rPr lang="sv-SE" sz="2400" dirty="0" err="1"/>
                        <a:t>includes</a:t>
                      </a:r>
                      <a:r>
                        <a:rPr lang="sv-SE" sz="2400" dirty="0"/>
                        <a:t> a DOI on </a:t>
                      </a:r>
                      <a:r>
                        <a:rPr lang="sv-SE" sz="2400" dirty="0" err="1"/>
                        <a:t>its</a:t>
                      </a:r>
                      <a:r>
                        <a:rPr lang="sv-SE" sz="2400" dirty="0"/>
                        <a:t> </a:t>
                      </a:r>
                      <a:r>
                        <a:rPr lang="sv-SE" sz="2400" dirty="0" err="1"/>
                        <a:t>landing</a:t>
                      </a:r>
                      <a:r>
                        <a:rPr lang="sv-SE" sz="2400" dirty="0"/>
                        <a:t> page.</a:t>
                      </a:r>
                      <a:endParaRPr lang="en-GB" sz="2400" dirty="0"/>
                    </a:p>
                  </a:txBody>
                  <a:tcPr marL="101827" marR="101827" marT="50913" marB="50913"/>
                </a:tc>
                <a:extLst>
                  <a:ext uri="{0D108BD9-81ED-4DB2-BD59-A6C34878D82A}">
                    <a16:rowId xmlns:a16="http://schemas.microsoft.com/office/drawing/2014/main" val="3974257172"/>
                  </a:ext>
                </a:extLst>
              </a:tr>
              <a:tr h="914400">
                <a:tc>
                  <a:txBody>
                    <a:bodyPr/>
                    <a:lstStyle/>
                    <a:p>
                      <a:r>
                        <a:rPr lang="sv-SE" sz="2400" dirty="0"/>
                        <a:t>F2</a:t>
                      </a:r>
                      <a:endParaRPr lang="en-GB" sz="2400" dirty="0"/>
                    </a:p>
                  </a:txBody>
                  <a:tcPr marL="101827" marR="101827" marT="50913" marB="50913"/>
                </a:tc>
                <a:tc>
                  <a:txBody>
                    <a:bodyPr/>
                    <a:lstStyle/>
                    <a:p>
                      <a:r>
                        <a:rPr lang="en-GB" sz="2400" dirty="0"/>
                        <a:t>Available fields for metadata are title, authors, description, keywords, categories, licence, item type, external references, funding, publisher and contact.</a:t>
                      </a:r>
                    </a:p>
                  </a:txBody>
                  <a:tcPr marL="101827" marR="101827" marT="50913" marB="50913"/>
                </a:tc>
                <a:extLst>
                  <a:ext uri="{0D108BD9-81ED-4DB2-BD59-A6C34878D82A}">
                    <a16:rowId xmlns:a16="http://schemas.microsoft.com/office/drawing/2014/main" val="745864070"/>
                  </a:ext>
                </a:extLst>
              </a:tr>
              <a:tr h="459734">
                <a:tc>
                  <a:txBody>
                    <a:bodyPr/>
                    <a:lstStyle/>
                    <a:p>
                      <a:r>
                        <a:rPr lang="sv-SE" sz="2400" dirty="0"/>
                        <a:t>F3</a:t>
                      </a:r>
                      <a:endParaRPr lang="en-GB" sz="2400" dirty="0"/>
                    </a:p>
                  </a:txBody>
                  <a:tcPr marL="101827" marR="101827" marT="50913" marB="50913"/>
                </a:tc>
                <a:tc>
                  <a:txBody>
                    <a:bodyPr/>
                    <a:lstStyle/>
                    <a:p>
                      <a:r>
                        <a:rPr lang="sv-SE" sz="2400" dirty="0" err="1"/>
                        <a:t>Fighshare</a:t>
                      </a:r>
                      <a:r>
                        <a:rPr lang="sv-SE" sz="2400" dirty="0"/>
                        <a:t> is </a:t>
                      </a:r>
                      <a:r>
                        <a:rPr lang="sv-SE" sz="2400" dirty="0" err="1"/>
                        <a:t>indexed</a:t>
                      </a:r>
                      <a:r>
                        <a:rPr lang="sv-SE" sz="2400" dirty="0"/>
                        <a:t> by Google.</a:t>
                      </a:r>
                      <a:endParaRPr lang="en-GB" sz="2400" dirty="0"/>
                    </a:p>
                  </a:txBody>
                  <a:tcPr marL="101827" marR="101827" marT="50913" marB="50913"/>
                </a:tc>
                <a:extLst>
                  <a:ext uri="{0D108BD9-81ED-4DB2-BD59-A6C34878D82A}">
                    <a16:rowId xmlns:a16="http://schemas.microsoft.com/office/drawing/2014/main" val="2913531832"/>
                  </a:ext>
                </a:extLst>
              </a:tr>
              <a:tr h="528700">
                <a:tc>
                  <a:txBody>
                    <a:bodyPr/>
                    <a:lstStyle/>
                    <a:p>
                      <a:r>
                        <a:rPr lang="sv-SE" sz="2400" dirty="0"/>
                        <a:t>F4</a:t>
                      </a:r>
                      <a:endParaRPr lang="en-GB" sz="2400" dirty="0"/>
                    </a:p>
                  </a:txBody>
                  <a:tcPr marL="101827" marR="101827" marT="50913" marB="50913"/>
                </a:tc>
                <a:tc>
                  <a:txBody>
                    <a:bodyPr/>
                    <a:lstStyle/>
                    <a:p>
                      <a:r>
                        <a:rPr lang="sv-SE" sz="2400" dirty="0"/>
                        <a:t>The metadata </a:t>
                      </a:r>
                      <a:r>
                        <a:rPr lang="sv-SE" sz="2400" dirty="0" err="1"/>
                        <a:t>include</a:t>
                      </a:r>
                      <a:r>
                        <a:rPr lang="sv-SE" sz="2400" dirty="0"/>
                        <a:t> a DOI </a:t>
                      </a:r>
                      <a:r>
                        <a:rPr lang="sv-SE" sz="2400" dirty="0" err="1"/>
                        <a:t>that</a:t>
                      </a:r>
                      <a:r>
                        <a:rPr lang="sv-SE" sz="2400" dirty="0"/>
                        <a:t> </a:t>
                      </a:r>
                      <a:r>
                        <a:rPr lang="sv-SE" sz="2400" dirty="0" err="1"/>
                        <a:t>points</a:t>
                      </a:r>
                      <a:r>
                        <a:rPr lang="sv-SE" sz="2400" dirty="0"/>
                        <a:t> to the </a:t>
                      </a:r>
                      <a:r>
                        <a:rPr lang="sv-SE" sz="2400" dirty="0" err="1"/>
                        <a:t>landing</a:t>
                      </a:r>
                      <a:r>
                        <a:rPr lang="sv-SE" sz="2400" dirty="0"/>
                        <a:t> page of an item.</a:t>
                      </a:r>
                      <a:endParaRPr lang="en-GB" sz="2400" dirty="0"/>
                    </a:p>
                  </a:txBody>
                  <a:tcPr marL="101827" marR="101827" marT="50913" marB="50913"/>
                </a:tc>
                <a:extLst>
                  <a:ext uri="{0D108BD9-81ED-4DB2-BD59-A6C34878D82A}">
                    <a16:rowId xmlns:a16="http://schemas.microsoft.com/office/drawing/2014/main" val="1638427607"/>
                  </a:ext>
                </a:extLst>
              </a:tr>
              <a:tr h="459734">
                <a:tc>
                  <a:txBody>
                    <a:bodyPr/>
                    <a:lstStyle/>
                    <a:p>
                      <a:r>
                        <a:rPr lang="sv-SE" sz="2400" dirty="0"/>
                        <a:t>A1</a:t>
                      </a:r>
                      <a:endParaRPr lang="en-GB" sz="2400" dirty="0"/>
                    </a:p>
                  </a:txBody>
                  <a:tcPr marL="101827" marR="101827" marT="50913" marB="50913"/>
                </a:tc>
                <a:tc>
                  <a:txBody>
                    <a:bodyPr/>
                    <a:lstStyle/>
                    <a:p>
                      <a:r>
                        <a:rPr lang="sv-SE" sz="2400" dirty="0" err="1"/>
                        <a:t>Figshare</a:t>
                      </a:r>
                      <a:r>
                        <a:rPr lang="sv-SE" sz="2400" dirty="0"/>
                        <a:t> </a:t>
                      </a:r>
                      <a:r>
                        <a:rPr lang="sv-SE" sz="2400" dirty="0" err="1"/>
                        <a:t>uses</a:t>
                      </a:r>
                      <a:r>
                        <a:rPr lang="sv-SE" sz="2400" dirty="0"/>
                        <a:t> HTTPS as a </a:t>
                      </a:r>
                      <a:r>
                        <a:rPr lang="sv-SE" sz="2400" dirty="0" err="1"/>
                        <a:t>standardized</a:t>
                      </a:r>
                      <a:r>
                        <a:rPr lang="sv-SE" sz="2400" dirty="0"/>
                        <a:t> </a:t>
                      </a:r>
                      <a:r>
                        <a:rPr lang="sv-SE" sz="2400" dirty="0" err="1"/>
                        <a:t>protocol</a:t>
                      </a:r>
                      <a:r>
                        <a:rPr lang="sv-SE" sz="2400" dirty="0"/>
                        <a:t>.</a:t>
                      </a:r>
                      <a:endParaRPr lang="en-GB" sz="2400" dirty="0"/>
                    </a:p>
                  </a:txBody>
                  <a:tcPr marL="101827" marR="101827" marT="50913" marB="50913"/>
                </a:tc>
                <a:extLst>
                  <a:ext uri="{0D108BD9-81ED-4DB2-BD59-A6C34878D82A}">
                    <a16:rowId xmlns:a16="http://schemas.microsoft.com/office/drawing/2014/main" val="1632440830"/>
                  </a:ext>
                </a:extLst>
              </a:tr>
              <a:tr h="459734">
                <a:tc>
                  <a:txBody>
                    <a:bodyPr/>
                    <a:lstStyle/>
                    <a:p>
                      <a:r>
                        <a:rPr lang="sv-SE" sz="2400" dirty="0"/>
                        <a:t>A1.1</a:t>
                      </a:r>
                      <a:endParaRPr lang="en-GB" sz="2400" dirty="0"/>
                    </a:p>
                  </a:txBody>
                  <a:tcPr marL="101827" marR="101827" marT="50913" marB="50913"/>
                </a:tc>
                <a:tc>
                  <a:txBody>
                    <a:bodyPr/>
                    <a:lstStyle/>
                    <a:p>
                      <a:r>
                        <a:rPr lang="sv-SE" sz="2400" dirty="0"/>
                        <a:t>HTTPS is an </a:t>
                      </a:r>
                      <a:r>
                        <a:rPr lang="sv-SE" sz="2400" dirty="0" err="1"/>
                        <a:t>open</a:t>
                      </a:r>
                      <a:r>
                        <a:rPr lang="sv-SE" sz="2400" dirty="0"/>
                        <a:t> and </a:t>
                      </a:r>
                      <a:r>
                        <a:rPr lang="sv-SE" sz="2400" dirty="0" err="1"/>
                        <a:t>free</a:t>
                      </a:r>
                      <a:r>
                        <a:rPr lang="sv-SE" sz="2400" dirty="0"/>
                        <a:t> </a:t>
                      </a:r>
                      <a:r>
                        <a:rPr lang="sv-SE" sz="2400" dirty="0" err="1"/>
                        <a:t>protocol</a:t>
                      </a:r>
                      <a:r>
                        <a:rPr lang="sv-SE" sz="2400" dirty="0"/>
                        <a:t>. Researchers </a:t>
                      </a:r>
                      <a:r>
                        <a:rPr lang="sv-SE" sz="2400" dirty="0" err="1"/>
                        <a:t>can</a:t>
                      </a:r>
                      <a:r>
                        <a:rPr lang="sv-SE" sz="2400" dirty="0"/>
                        <a:t> </a:t>
                      </a:r>
                      <a:r>
                        <a:rPr lang="sv-SE" sz="2400" dirty="0" err="1"/>
                        <a:t>use</a:t>
                      </a:r>
                      <a:r>
                        <a:rPr lang="sv-SE" sz="2400" dirty="0"/>
                        <a:t> private </a:t>
                      </a:r>
                      <a:r>
                        <a:rPr lang="sv-SE" sz="2400" dirty="0" err="1"/>
                        <a:t>links</a:t>
                      </a:r>
                      <a:r>
                        <a:rPr lang="sv-SE" sz="2400" dirty="0"/>
                        <a:t> </a:t>
                      </a:r>
                      <a:r>
                        <a:rPr lang="sv-SE" sz="2400" dirty="0" err="1"/>
                        <a:t>when</a:t>
                      </a:r>
                      <a:r>
                        <a:rPr lang="sv-SE" sz="2400" dirty="0"/>
                        <a:t> </a:t>
                      </a:r>
                      <a:r>
                        <a:rPr lang="sv-SE" sz="2400" dirty="0" err="1"/>
                        <a:t>needed</a:t>
                      </a:r>
                      <a:r>
                        <a:rPr lang="sv-SE" sz="2400" dirty="0"/>
                        <a:t>.</a:t>
                      </a:r>
                      <a:endParaRPr lang="en-GB" sz="2400" dirty="0"/>
                    </a:p>
                  </a:txBody>
                  <a:tcPr marL="101827" marR="101827" marT="50913" marB="50913"/>
                </a:tc>
                <a:extLst>
                  <a:ext uri="{0D108BD9-81ED-4DB2-BD59-A6C34878D82A}">
                    <a16:rowId xmlns:a16="http://schemas.microsoft.com/office/drawing/2014/main" val="293456918"/>
                  </a:ext>
                </a:extLst>
              </a:tr>
              <a:tr h="459734">
                <a:tc>
                  <a:txBody>
                    <a:bodyPr/>
                    <a:lstStyle/>
                    <a:p>
                      <a:r>
                        <a:rPr lang="sv-SE" sz="2400" dirty="0"/>
                        <a:t>A1.2</a:t>
                      </a:r>
                      <a:endParaRPr lang="en-GB" sz="2400" dirty="0"/>
                    </a:p>
                  </a:txBody>
                  <a:tcPr marL="101827" marR="101827" marT="50913" marB="50913"/>
                </a:tc>
                <a:tc>
                  <a:txBody>
                    <a:bodyPr/>
                    <a:lstStyle/>
                    <a:p>
                      <a:r>
                        <a:rPr lang="sv-SE" sz="2400" dirty="0" err="1"/>
                        <a:t>Figshare</a:t>
                      </a:r>
                      <a:r>
                        <a:rPr lang="sv-SE" sz="2400" dirty="0"/>
                        <a:t> supports </a:t>
                      </a:r>
                      <a:r>
                        <a:rPr lang="sv-SE" sz="2400" dirty="0" err="1"/>
                        <a:t>Single</a:t>
                      </a:r>
                      <a:r>
                        <a:rPr lang="sv-SE" sz="2400" dirty="0"/>
                        <a:t> Sign-on services, </a:t>
                      </a:r>
                      <a:r>
                        <a:rPr lang="sv-SE" sz="2400" dirty="0" err="1"/>
                        <a:t>Security</a:t>
                      </a:r>
                      <a:r>
                        <a:rPr lang="sv-SE" sz="2400" dirty="0"/>
                        <a:t> </a:t>
                      </a:r>
                      <a:r>
                        <a:rPr lang="sv-SE" sz="2400" dirty="0" err="1"/>
                        <a:t>Assertion</a:t>
                      </a:r>
                      <a:r>
                        <a:rPr lang="sv-SE" sz="2400" dirty="0"/>
                        <a:t> </a:t>
                      </a:r>
                      <a:r>
                        <a:rPr lang="sv-SE" sz="2400" dirty="0" err="1"/>
                        <a:t>Markup</a:t>
                      </a:r>
                      <a:r>
                        <a:rPr lang="sv-SE" sz="2400" dirty="0"/>
                        <a:t> </a:t>
                      </a:r>
                      <a:r>
                        <a:rPr lang="sv-SE" sz="2400" dirty="0" err="1"/>
                        <a:t>Language</a:t>
                      </a:r>
                      <a:r>
                        <a:rPr lang="sv-SE" sz="2400" dirty="0"/>
                        <a:t> and federations.</a:t>
                      </a:r>
                      <a:endParaRPr lang="en-GB" sz="2400" dirty="0"/>
                    </a:p>
                  </a:txBody>
                  <a:tcPr marL="101827" marR="101827" marT="50913" marB="50913"/>
                </a:tc>
                <a:extLst>
                  <a:ext uri="{0D108BD9-81ED-4DB2-BD59-A6C34878D82A}">
                    <a16:rowId xmlns:a16="http://schemas.microsoft.com/office/drawing/2014/main" val="2660320197"/>
                  </a:ext>
                </a:extLst>
              </a:tr>
              <a:tr h="459734">
                <a:tc>
                  <a:txBody>
                    <a:bodyPr/>
                    <a:lstStyle/>
                    <a:p>
                      <a:r>
                        <a:rPr lang="sv-SE" sz="2400" dirty="0"/>
                        <a:t>A2</a:t>
                      </a:r>
                      <a:endParaRPr lang="en-GB" sz="2400" dirty="0"/>
                    </a:p>
                  </a:txBody>
                  <a:tcPr marL="101827" marR="101827" marT="50913" marB="50913"/>
                </a:tc>
                <a:tc>
                  <a:txBody>
                    <a:bodyPr/>
                    <a:lstStyle/>
                    <a:p>
                      <a:r>
                        <a:rPr lang="sv-SE" sz="2400" dirty="0" err="1"/>
                        <a:t>Figshare</a:t>
                      </a:r>
                      <a:r>
                        <a:rPr lang="sv-SE" sz="2400" dirty="0"/>
                        <a:t> </a:t>
                      </a:r>
                      <a:r>
                        <a:rPr lang="sv-SE" sz="2400" dirty="0" err="1"/>
                        <a:t>allows</a:t>
                      </a:r>
                      <a:r>
                        <a:rPr lang="sv-SE" sz="2400" dirty="0"/>
                        <a:t> </a:t>
                      </a:r>
                      <a:r>
                        <a:rPr lang="sv-SE" sz="2400" dirty="0" err="1"/>
                        <a:t>people</a:t>
                      </a:r>
                      <a:r>
                        <a:rPr lang="sv-SE" sz="2400" dirty="0"/>
                        <a:t> to </a:t>
                      </a:r>
                      <a:r>
                        <a:rPr lang="sv-SE" sz="2400" dirty="0" err="1"/>
                        <a:t>create</a:t>
                      </a:r>
                      <a:r>
                        <a:rPr lang="sv-SE" sz="2400" dirty="0"/>
                        <a:t> </a:t>
                      </a:r>
                      <a:r>
                        <a:rPr lang="sv-SE" sz="2400" dirty="0" err="1"/>
                        <a:t>records</a:t>
                      </a:r>
                      <a:r>
                        <a:rPr lang="sv-SE" sz="2400" dirty="0"/>
                        <a:t> </a:t>
                      </a:r>
                      <a:r>
                        <a:rPr lang="sv-SE" sz="2400" dirty="0" err="1"/>
                        <a:t>that</a:t>
                      </a:r>
                      <a:r>
                        <a:rPr lang="sv-SE" sz="2400" dirty="0"/>
                        <a:t> </a:t>
                      </a:r>
                      <a:r>
                        <a:rPr lang="sv-SE" sz="2400" dirty="0" err="1"/>
                        <a:t>contain</a:t>
                      </a:r>
                      <a:r>
                        <a:rPr lang="sv-SE" sz="2400" dirty="0"/>
                        <a:t> </a:t>
                      </a:r>
                      <a:r>
                        <a:rPr lang="sv-SE" sz="2400" dirty="0" err="1"/>
                        <a:t>only</a:t>
                      </a:r>
                      <a:r>
                        <a:rPr lang="sv-SE" sz="2400" dirty="0"/>
                        <a:t> metadata.</a:t>
                      </a:r>
                      <a:endParaRPr lang="en-GB" sz="2400" dirty="0"/>
                    </a:p>
                  </a:txBody>
                  <a:tcPr marL="101827" marR="101827" marT="50913" marB="50913"/>
                </a:tc>
                <a:extLst>
                  <a:ext uri="{0D108BD9-81ED-4DB2-BD59-A6C34878D82A}">
                    <a16:rowId xmlns:a16="http://schemas.microsoft.com/office/drawing/2014/main" val="1440088568"/>
                  </a:ext>
                </a:extLst>
              </a:tr>
              <a:tr h="459734">
                <a:tc>
                  <a:txBody>
                    <a:bodyPr/>
                    <a:lstStyle/>
                    <a:p>
                      <a:r>
                        <a:rPr lang="sv-SE" sz="2400" dirty="0"/>
                        <a:t>I1</a:t>
                      </a:r>
                      <a:endParaRPr lang="en-GB" sz="2400" dirty="0"/>
                    </a:p>
                  </a:txBody>
                  <a:tcPr marL="101827" marR="101827" marT="50913" marB="50913"/>
                </a:tc>
                <a:tc>
                  <a:txBody>
                    <a:bodyPr/>
                    <a:lstStyle/>
                    <a:p>
                      <a:r>
                        <a:rPr lang="sv-SE" sz="2400" dirty="0" err="1"/>
                        <a:t>Figshare</a:t>
                      </a:r>
                      <a:r>
                        <a:rPr lang="sv-SE" sz="2400" dirty="0"/>
                        <a:t> </a:t>
                      </a:r>
                      <a:r>
                        <a:rPr lang="sv-SE" sz="2400" dirty="0" err="1"/>
                        <a:t>provides</a:t>
                      </a:r>
                      <a:r>
                        <a:rPr lang="sv-SE" sz="2400" dirty="0"/>
                        <a:t> different </a:t>
                      </a:r>
                      <a:r>
                        <a:rPr lang="sv-SE" sz="2400" dirty="0" err="1"/>
                        <a:t>languages</a:t>
                      </a:r>
                      <a:r>
                        <a:rPr lang="sv-SE" sz="2400" dirty="0"/>
                        <a:t> for </a:t>
                      </a:r>
                      <a:r>
                        <a:rPr lang="sv-SE" sz="2400" dirty="0" err="1"/>
                        <a:t>communication</a:t>
                      </a:r>
                      <a:r>
                        <a:rPr lang="sv-SE" sz="2400" dirty="0"/>
                        <a:t> and information </a:t>
                      </a:r>
                      <a:r>
                        <a:rPr lang="sv-SE" sz="2400" dirty="0" err="1"/>
                        <a:t>exchange</a:t>
                      </a:r>
                      <a:r>
                        <a:rPr lang="sv-SE" sz="2400" dirty="0"/>
                        <a:t> </a:t>
                      </a:r>
                      <a:r>
                        <a:rPr lang="sv-SE" sz="2400" dirty="0" err="1"/>
                        <a:t>between</a:t>
                      </a:r>
                      <a:r>
                        <a:rPr lang="sv-SE" sz="2400" dirty="0"/>
                        <a:t> different computer systems.</a:t>
                      </a:r>
                      <a:endParaRPr lang="en-GB" sz="2400" dirty="0"/>
                    </a:p>
                  </a:txBody>
                  <a:tcPr marL="101827" marR="101827" marT="50913" marB="50913"/>
                </a:tc>
                <a:extLst>
                  <a:ext uri="{0D108BD9-81ED-4DB2-BD59-A6C34878D82A}">
                    <a16:rowId xmlns:a16="http://schemas.microsoft.com/office/drawing/2014/main" val="2893440416"/>
                  </a:ext>
                </a:extLst>
              </a:tr>
              <a:tr h="459734">
                <a:tc>
                  <a:txBody>
                    <a:bodyPr/>
                    <a:lstStyle/>
                    <a:p>
                      <a:r>
                        <a:rPr lang="sv-SE" sz="2400" dirty="0"/>
                        <a:t>I2</a:t>
                      </a:r>
                      <a:endParaRPr lang="en-GB" sz="2400" dirty="0"/>
                    </a:p>
                  </a:txBody>
                  <a:tcPr marL="101827" marR="101827" marT="50913" marB="50913"/>
                </a:tc>
                <a:tc>
                  <a:txBody>
                    <a:bodyPr/>
                    <a:lstStyle/>
                    <a:p>
                      <a:r>
                        <a:rPr lang="sv-SE" sz="2400" dirty="0" err="1"/>
                        <a:t>Figshare</a:t>
                      </a:r>
                      <a:r>
                        <a:rPr lang="sv-SE" sz="2400" dirty="0"/>
                        <a:t> </a:t>
                      </a:r>
                      <a:r>
                        <a:rPr lang="sv-SE" sz="2400" dirty="0" err="1"/>
                        <a:t>uses</a:t>
                      </a:r>
                      <a:r>
                        <a:rPr lang="sv-SE" sz="2400" dirty="0"/>
                        <a:t> the </a:t>
                      </a:r>
                      <a:r>
                        <a:rPr lang="en-GB" sz="2400" dirty="0"/>
                        <a:t>Australian and New Zealand Standard Research Classification Fields of Research (</a:t>
                      </a:r>
                      <a:r>
                        <a:rPr lang="en-GB" sz="2400" dirty="0" err="1"/>
                        <a:t>FoR</a:t>
                      </a:r>
                      <a:r>
                        <a:rPr lang="en-GB" sz="2400" dirty="0"/>
                        <a:t>) codes and controlled vocabulary for item types.</a:t>
                      </a:r>
                    </a:p>
                  </a:txBody>
                  <a:tcPr marL="101827" marR="101827" marT="50913" marB="50913"/>
                </a:tc>
                <a:extLst>
                  <a:ext uri="{0D108BD9-81ED-4DB2-BD59-A6C34878D82A}">
                    <a16:rowId xmlns:a16="http://schemas.microsoft.com/office/drawing/2014/main" val="2397480833"/>
                  </a:ext>
                </a:extLst>
              </a:tr>
              <a:tr h="459734">
                <a:tc>
                  <a:txBody>
                    <a:bodyPr/>
                    <a:lstStyle/>
                    <a:p>
                      <a:r>
                        <a:rPr lang="sv-SE" sz="2400" dirty="0"/>
                        <a:t>I3</a:t>
                      </a:r>
                      <a:endParaRPr lang="en-GB" sz="2400" dirty="0"/>
                    </a:p>
                  </a:txBody>
                  <a:tcPr marL="101827" marR="101827" marT="50913" marB="50913"/>
                </a:tc>
                <a:tc>
                  <a:txBody>
                    <a:bodyPr/>
                    <a:lstStyle/>
                    <a:p>
                      <a:r>
                        <a:rPr lang="sv-SE" sz="2400" dirty="0" err="1"/>
                        <a:t>Figshare</a:t>
                      </a:r>
                      <a:r>
                        <a:rPr lang="sv-SE" sz="2400" dirty="0"/>
                        <a:t> </a:t>
                      </a:r>
                      <a:r>
                        <a:rPr lang="sv-SE" sz="2400" dirty="0" err="1"/>
                        <a:t>allows</a:t>
                      </a:r>
                      <a:r>
                        <a:rPr lang="sv-SE" sz="2400" dirty="0"/>
                        <a:t> </a:t>
                      </a:r>
                      <a:r>
                        <a:rPr lang="sv-SE" sz="2400" dirty="0" err="1"/>
                        <a:t>creating</a:t>
                      </a:r>
                      <a:r>
                        <a:rPr lang="sv-SE" sz="2400" dirty="0"/>
                        <a:t> </a:t>
                      </a:r>
                      <a:r>
                        <a:rPr lang="sv-SE" sz="2400" dirty="0" err="1"/>
                        <a:t>collections</a:t>
                      </a:r>
                      <a:r>
                        <a:rPr lang="sv-SE" sz="2400" dirty="0"/>
                        <a:t> of </a:t>
                      </a:r>
                      <a:r>
                        <a:rPr lang="sv-SE" sz="2400" dirty="0" err="1"/>
                        <a:t>items</a:t>
                      </a:r>
                      <a:r>
                        <a:rPr lang="sv-SE" sz="2400" dirty="0"/>
                        <a:t> and of </a:t>
                      </a:r>
                      <a:r>
                        <a:rPr lang="sv-SE" sz="2400" dirty="0" err="1"/>
                        <a:t>their</a:t>
                      </a:r>
                      <a:r>
                        <a:rPr lang="sv-SE" sz="2400" dirty="0"/>
                        <a:t> metadata.</a:t>
                      </a:r>
                      <a:endParaRPr lang="en-GB" sz="2400" dirty="0"/>
                    </a:p>
                  </a:txBody>
                  <a:tcPr marL="101827" marR="101827" marT="50913" marB="50913"/>
                </a:tc>
                <a:extLst>
                  <a:ext uri="{0D108BD9-81ED-4DB2-BD59-A6C34878D82A}">
                    <a16:rowId xmlns:a16="http://schemas.microsoft.com/office/drawing/2014/main" val="200343560"/>
                  </a:ext>
                </a:extLst>
              </a:tr>
              <a:tr h="459734">
                <a:tc>
                  <a:txBody>
                    <a:bodyPr/>
                    <a:lstStyle/>
                    <a:p>
                      <a:r>
                        <a:rPr lang="sv-SE" sz="2400" dirty="0"/>
                        <a:t>R1</a:t>
                      </a:r>
                      <a:endParaRPr lang="en-GB" sz="2400" dirty="0"/>
                    </a:p>
                  </a:txBody>
                  <a:tcPr marL="101827" marR="101827" marT="50913" marB="50913"/>
                </a:tc>
                <a:tc>
                  <a:txBody>
                    <a:bodyPr/>
                    <a:lstStyle/>
                    <a:p>
                      <a:r>
                        <a:rPr lang="sv-SE" sz="2400" dirty="0"/>
                        <a:t>Researchers </a:t>
                      </a:r>
                      <a:r>
                        <a:rPr lang="sv-SE" sz="2400" dirty="0" err="1"/>
                        <a:t>can</a:t>
                      </a:r>
                      <a:r>
                        <a:rPr lang="sv-SE" sz="2400" dirty="0"/>
                        <a:t> </a:t>
                      </a:r>
                      <a:r>
                        <a:rPr lang="sv-SE" sz="2400" dirty="0" err="1"/>
                        <a:t>add</a:t>
                      </a:r>
                      <a:r>
                        <a:rPr lang="sv-SE" sz="2400" dirty="0"/>
                        <a:t> </a:t>
                      </a:r>
                      <a:r>
                        <a:rPr lang="sv-SE" sz="2400" dirty="0" err="1"/>
                        <a:t>detailed</a:t>
                      </a:r>
                      <a:r>
                        <a:rPr lang="sv-SE" sz="2400" dirty="0"/>
                        <a:t> </a:t>
                      </a:r>
                      <a:r>
                        <a:rPr lang="sv-SE" sz="2400" dirty="0" err="1"/>
                        <a:t>descriptions</a:t>
                      </a:r>
                      <a:r>
                        <a:rPr lang="sv-SE" sz="2400" dirty="0"/>
                        <a:t> of </a:t>
                      </a:r>
                      <a:r>
                        <a:rPr lang="sv-SE" sz="2400" dirty="0" err="1"/>
                        <a:t>their</a:t>
                      </a:r>
                      <a:r>
                        <a:rPr lang="sv-SE" sz="2400" dirty="0"/>
                        <a:t> data in the </a:t>
                      </a:r>
                      <a:r>
                        <a:rPr lang="sv-SE" sz="2400" dirty="0" err="1"/>
                        <a:t>description</a:t>
                      </a:r>
                      <a:r>
                        <a:rPr lang="sv-SE" sz="2400" dirty="0"/>
                        <a:t> </a:t>
                      </a:r>
                      <a:r>
                        <a:rPr lang="sv-SE" sz="2400" dirty="0" err="1"/>
                        <a:t>field</a:t>
                      </a:r>
                      <a:r>
                        <a:rPr lang="sv-SE" sz="2400" dirty="0"/>
                        <a:t> and in </a:t>
                      </a:r>
                      <a:r>
                        <a:rPr lang="sv-SE" sz="2400" dirty="0" err="1"/>
                        <a:t>readme</a:t>
                      </a:r>
                      <a:r>
                        <a:rPr lang="sv-SE" sz="2400" dirty="0"/>
                        <a:t> </a:t>
                      </a:r>
                      <a:r>
                        <a:rPr lang="sv-SE" sz="2400" dirty="0" err="1"/>
                        <a:t>files</a:t>
                      </a:r>
                      <a:r>
                        <a:rPr lang="sv-SE" sz="2400" dirty="0"/>
                        <a:t>.</a:t>
                      </a:r>
                      <a:endParaRPr lang="en-GB" sz="2400" dirty="0"/>
                    </a:p>
                  </a:txBody>
                  <a:tcPr marL="101827" marR="101827" marT="50913" marB="50913"/>
                </a:tc>
                <a:extLst>
                  <a:ext uri="{0D108BD9-81ED-4DB2-BD59-A6C34878D82A}">
                    <a16:rowId xmlns:a16="http://schemas.microsoft.com/office/drawing/2014/main" val="2177982872"/>
                  </a:ext>
                </a:extLst>
              </a:tr>
              <a:tr h="459734">
                <a:tc>
                  <a:txBody>
                    <a:bodyPr/>
                    <a:lstStyle/>
                    <a:p>
                      <a:r>
                        <a:rPr lang="sv-SE" sz="2400" dirty="0"/>
                        <a:t>R1.1</a:t>
                      </a:r>
                      <a:endParaRPr lang="en-GB" sz="2400" dirty="0"/>
                    </a:p>
                  </a:txBody>
                  <a:tcPr marL="101827" marR="101827" marT="50913" marB="50913"/>
                </a:tc>
                <a:tc>
                  <a:txBody>
                    <a:bodyPr/>
                    <a:lstStyle/>
                    <a:p>
                      <a:r>
                        <a:rPr lang="sv-SE" sz="2400" dirty="0" err="1"/>
                        <a:t>Figshare</a:t>
                      </a:r>
                      <a:r>
                        <a:rPr lang="sv-SE" sz="2400" dirty="0"/>
                        <a:t> </a:t>
                      </a:r>
                      <a:r>
                        <a:rPr lang="sv-SE" sz="2400" dirty="0" err="1"/>
                        <a:t>allows</a:t>
                      </a:r>
                      <a:r>
                        <a:rPr lang="sv-SE" sz="2400" dirty="0"/>
                        <a:t> researchers to </a:t>
                      </a:r>
                      <a:r>
                        <a:rPr lang="sv-SE" sz="2400" dirty="0" err="1"/>
                        <a:t>assign</a:t>
                      </a:r>
                      <a:r>
                        <a:rPr lang="sv-SE" sz="2400" dirty="0"/>
                        <a:t> different </a:t>
                      </a:r>
                      <a:r>
                        <a:rPr lang="sv-SE" sz="2400" dirty="0" err="1"/>
                        <a:t>licences</a:t>
                      </a:r>
                      <a:r>
                        <a:rPr lang="sv-SE" sz="2400" dirty="0"/>
                        <a:t> to </a:t>
                      </a:r>
                      <a:r>
                        <a:rPr lang="sv-SE" sz="2400" dirty="0" err="1"/>
                        <a:t>their</a:t>
                      </a:r>
                      <a:r>
                        <a:rPr lang="sv-SE" sz="2400" dirty="0"/>
                        <a:t> data. </a:t>
                      </a:r>
                      <a:endParaRPr lang="en-GB" sz="2400" dirty="0"/>
                    </a:p>
                  </a:txBody>
                  <a:tcPr marL="101827" marR="101827" marT="50913" marB="50913"/>
                </a:tc>
                <a:extLst>
                  <a:ext uri="{0D108BD9-81ED-4DB2-BD59-A6C34878D82A}">
                    <a16:rowId xmlns:a16="http://schemas.microsoft.com/office/drawing/2014/main" val="2097149189"/>
                  </a:ext>
                </a:extLst>
              </a:tr>
              <a:tr h="459734">
                <a:tc>
                  <a:txBody>
                    <a:bodyPr/>
                    <a:lstStyle/>
                    <a:p>
                      <a:r>
                        <a:rPr lang="sv-SE" sz="2400" dirty="0"/>
                        <a:t>R1.2</a:t>
                      </a:r>
                      <a:endParaRPr lang="en-GB" sz="2400" dirty="0"/>
                    </a:p>
                  </a:txBody>
                  <a:tcPr marL="101827" marR="101827" marT="50913" marB="50913"/>
                </a:tc>
                <a:tc>
                  <a:txBody>
                    <a:bodyPr/>
                    <a:lstStyle/>
                    <a:p>
                      <a:r>
                        <a:rPr lang="sv-SE" sz="2400" dirty="0"/>
                        <a:t>For public </a:t>
                      </a:r>
                      <a:r>
                        <a:rPr lang="sv-SE" sz="2400" dirty="0" err="1"/>
                        <a:t>items</a:t>
                      </a:r>
                      <a:r>
                        <a:rPr lang="sv-SE" sz="2400" dirty="0"/>
                        <a:t> the </a:t>
                      </a:r>
                      <a:r>
                        <a:rPr lang="sv-SE" sz="2400" dirty="0" err="1"/>
                        <a:t>creator</a:t>
                      </a:r>
                      <a:r>
                        <a:rPr lang="sv-SE" sz="2400" dirty="0"/>
                        <a:t> is the </a:t>
                      </a:r>
                      <a:r>
                        <a:rPr lang="sv-SE" sz="2400" dirty="0" err="1"/>
                        <a:t>citable</a:t>
                      </a:r>
                      <a:r>
                        <a:rPr lang="sv-SE" sz="2400" dirty="0"/>
                        <a:t> </a:t>
                      </a:r>
                      <a:r>
                        <a:rPr lang="sv-SE" sz="2400" dirty="0" err="1"/>
                        <a:t>author</a:t>
                      </a:r>
                      <a:r>
                        <a:rPr lang="sv-SE" sz="2400" dirty="0"/>
                        <a:t>. </a:t>
                      </a:r>
                      <a:r>
                        <a:rPr lang="sv-SE" sz="2400" dirty="0" err="1"/>
                        <a:t>Other</a:t>
                      </a:r>
                      <a:r>
                        <a:rPr lang="sv-SE" sz="2400" dirty="0"/>
                        <a:t> </a:t>
                      </a:r>
                      <a:r>
                        <a:rPr lang="sv-SE" sz="2400" dirty="0" err="1"/>
                        <a:t>authors</a:t>
                      </a:r>
                      <a:r>
                        <a:rPr lang="sv-SE" sz="2400" dirty="0"/>
                        <a:t> </a:t>
                      </a:r>
                      <a:r>
                        <a:rPr lang="sv-SE" sz="2400" dirty="0" err="1"/>
                        <a:t>can</a:t>
                      </a:r>
                      <a:r>
                        <a:rPr lang="sv-SE" sz="2400" dirty="0"/>
                        <a:t> be </a:t>
                      </a:r>
                      <a:r>
                        <a:rPr lang="sv-SE" sz="2400" dirty="0" err="1"/>
                        <a:t>added</a:t>
                      </a:r>
                      <a:r>
                        <a:rPr lang="sv-SE" sz="2400" dirty="0"/>
                        <a:t> to the </a:t>
                      </a:r>
                      <a:r>
                        <a:rPr lang="sv-SE" sz="2400" dirty="0" err="1"/>
                        <a:t>description</a:t>
                      </a:r>
                      <a:r>
                        <a:rPr lang="sv-SE" sz="2400" dirty="0"/>
                        <a:t>.</a:t>
                      </a:r>
                      <a:endParaRPr lang="en-GB" sz="2400" dirty="0"/>
                    </a:p>
                  </a:txBody>
                  <a:tcPr marL="101827" marR="101827" marT="50913" marB="50913"/>
                </a:tc>
                <a:extLst>
                  <a:ext uri="{0D108BD9-81ED-4DB2-BD59-A6C34878D82A}">
                    <a16:rowId xmlns:a16="http://schemas.microsoft.com/office/drawing/2014/main" val="752427555"/>
                  </a:ext>
                </a:extLst>
              </a:tr>
              <a:tr h="459734">
                <a:tc>
                  <a:txBody>
                    <a:bodyPr/>
                    <a:lstStyle/>
                    <a:p>
                      <a:r>
                        <a:rPr lang="sv-SE" sz="2400" dirty="0"/>
                        <a:t>R1.3</a:t>
                      </a:r>
                      <a:endParaRPr lang="en-GB" sz="2400" dirty="0"/>
                    </a:p>
                  </a:txBody>
                  <a:tcPr marL="101827" marR="101827" marT="50913" marB="50913"/>
                </a:tc>
                <a:tc>
                  <a:txBody>
                    <a:bodyPr/>
                    <a:lstStyle/>
                    <a:p>
                      <a:r>
                        <a:rPr lang="sv-SE" sz="2400" dirty="0" err="1"/>
                        <a:t>Mandatory</a:t>
                      </a:r>
                      <a:r>
                        <a:rPr lang="sv-SE" sz="2400" dirty="0"/>
                        <a:t> metadata </a:t>
                      </a:r>
                      <a:r>
                        <a:rPr lang="sv-SE" sz="2400" dirty="0" err="1"/>
                        <a:t>are</a:t>
                      </a:r>
                      <a:r>
                        <a:rPr lang="sv-SE" sz="2400" dirty="0"/>
                        <a:t> DOI, </a:t>
                      </a:r>
                      <a:r>
                        <a:rPr lang="sv-SE" sz="2400" dirty="0" err="1"/>
                        <a:t>authors</a:t>
                      </a:r>
                      <a:r>
                        <a:rPr lang="sv-SE" sz="2400" dirty="0"/>
                        <a:t>, </a:t>
                      </a:r>
                      <a:r>
                        <a:rPr lang="sv-SE" sz="2400" dirty="0" err="1"/>
                        <a:t>title</a:t>
                      </a:r>
                      <a:r>
                        <a:rPr lang="sv-SE" sz="2400" dirty="0"/>
                        <a:t>, </a:t>
                      </a:r>
                      <a:r>
                        <a:rPr lang="sv-SE" sz="2400" dirty="0" err="1"/>
                        <a:t>publisher</a:t>
                      </a:r>
                      <a:r>
                        <a:rPr lang="sv-SE" sz="2400" dirty="0"/>
                        <a:t>, </a:t>
                      </a:r>
                      <a:r>
                        <a:rPr lang="sv-SE" sz="2400" dirty="0" err="1"/>
                        <a:t>publication</a:t>
                      </a:r>
                      <a:r>
                        <a:rPr lang="sv-SE" sz="2400" dirty="0"/>
                        <a:t> </a:t>
                      </a:r>
                      <a:r>
                        <a:rPr lang="sv-SE" sz="2400" dirty="0" err="1"/>
                        <a:t>year</a:t>
                      </a:r>
                      <a:r>
                        <a:rPr lang="sv-SE" sz="2400" dirty="0"/>
                        <a:t> and </a:t>
                      </a:r>
                      <a:r>
                        <a:rPr lang="sv-SE" sz="2400" dirty="0" err="1"/>
                        <a:t>type</a:t>
                      </a:r>
                      <a:r>
                        <a:rPr lang="sv-SE" sz="2400" dirty="0"/>
                        <a:t> of item.</a:t>
                      </a:r>
                      <a:endParaRPr lang="en-GB" sz="2400" dirty="0"/>
                    </a:p>
                  </a:txBody>
                  <a:tcPr marL="101827" marR="101827" marT="50913" marB="50913"/>
                </a:tc>
                <a:extLst>
                  <a:ext uri="{0D108BD9-81ED-4DB2-BD59-A6C34878D82A}">
                    <a16:rowId xmlns:a16="http://schemas.microsoft.com/office/drawing/2014/main" val="3938328298"/>
                  </a:ext>
                </a:extLst>
              </a:tr>
            </a:tbl>
          </a:graphicData>
        </a:graphic>
      </p:graphicFrame>
    </p:spTree>
    <p:extLst>
      <p:ext uri="{BB962C8B-B14F-4D97-AF65-F5344CB8AC3E}">
        <p14:creationId xmlns:p14="http://schemas.microsoft.com/office/powerpoint/2010/main" val="3158313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D5E392EF-EF1E-3C76-ED5F-84375DD265E8}"/>
              </a:ext>
            </a:extLst>
          </p:cNvPr>
          <p:cNvSpPr>
            <a:spLocks noGrp="1"/>
          </p:cNvSpPr>
          <p:nvPr>
            <p:ph type="title"/>
          </p:nvPr>
        </p:nvSpPr>
        <p:spPr>
          <a:xfrm>
            <a:off x="684423" y="406570"/>
            <a:ext cx="12950387" cy="898358"/>
          </a:xfrm>
        </p:spPr>
        <p:txBody>
          <a:bodyPr>
            <a:normAutofit/>
          </a:bodyPr>
          <a:lstStyle/>
          <a:p>
            <a:r>
              <a:rPr lang="sv-SE" sz="4800" dirty="0"/>
              <a:t>Table 1. </a:t>
            </a:r>
            <a:r>
              <a:rPr lang="sv-SE" sz="4800" dirty="0" err="1"/>
              <a:t>Properties</a:t>
            </a:r>
            <a:r>
              <a:rPr lang="sv-SE" sz="4800" dirty="0"/>
              <a:t> of CBCS </a:t>
            </a:r>
            <a:r>
              <a:rPr lang="sv-SE" sz="4800" dirty="0" err="1"/>
              <a:t>publications</a:t>
            </a:r>
            <a:r>
              <a:rPr lang="sv-SE" sz="4800" dirty="0"/>
              <a:t>*</a:t>
            </a:r>
            <a:endParaRPr lang="en-GB" sz="4800" dirty="0"/>
          </a:p>
        </p:txBody>
      </p:sp>
      <p:graphicFrame>
        <p:nvGraphicFramePr>
          <p:cNvPr id="5" name="Tabell 5">
            <a:extLst>
              <a:ext uri="{FF2B5EF4-FFF2-40B4-BE49-F238E27FC236}">
                <a16:creationId xmlns:a16="http://schemas.microsoft.com/office/drawing/2014/main" id="{7FC50508-591C-201D-BC3F-6FA1F9A558AD}"/>
              </a:ext>
            </a:extLst>
          </p:cNvPr>
          <p:cNvGraphicFramePr>
            <a:graphicFrameLocks noGrp="1"/>
          </p:cNvGraphicFramePr>
          <p:nvPr>
            <p:extLst>
              <p:ext uri="{D42A27DB-BD31-4B8C-83A1-F6EECF244321}">
                <p14:modId xmlns:p14="http://schemas.microsoft.com/office/powerpoint/2010/main" val="1709540050"/>
              </p:ext>
            </p:extLst>
          </p:nvPr>
        </p:nvGraphicFramePr>
        <p:xfrm>
          <a:off x="203532" y="1760561"/>
          <a:ext cx="14712286" cy="8336983"/>
        </p:xfrm>
        <a:graphic>
          <a:graphicData uri="http://schemas.openxmlformats.org/drawingml/2006/table">
            <a:tbl>
              <a:tblPr firstRow="1" bandRow="1">
                <a:tableStyleId>{5C22544A-7EE6-4342-B048-85BDC9FD1C3A}</a:tableStyleId>
              </a:tblPr>
              <a:tblGrid>
                <a:gridCol w="1346482">
                  <a:extLst>
                    <a:ext uri="{9D8B030D-6E8A-4147-A177-3AD203B41FA5}">
                      <a16:colId xmlns:a16="http://schemas.microsoft.com/office/drawing/2014/main" val="3408518075"/>
                    </a:ext>
                  </a:extLst>
                </a:gridCol>
                <a:gridCol w="2134882">
                  <a:extLst>
                    <a:ext uri="{9D8B030D-6E8A-4147-A177-3AD203B41FA5}">
                      <a16:colId xmlns:a16="http://schemas.microsoft.com/office/drawing/2014/main" val="1937496668"/>
                    </a:ext>
                  </a:extLst>
                </a:gridCol>
                <a:gridCol w="2006220">
                  <a:extLst>
                    <a:ext uri="{9D8B030D-6E8A-4147-A177-3AD203B41FA5}">
                      <a16:colId xmlns:a16="http://schemas.microsoft.com/office/drawing/2014/main" val="1811923357"/>
                    </a:ext>
                  </a:extLst>
                </a:gridCol>
                <a:gridCol w="2967526">
                  <a:extLst>
                    <a:ext uri="{9D8B030D-6E8A-4147-A177-3AD203B41FA5}">
                      <a16:colId xmlns:a16="http://schemas.microsoft.com/office/drawing/2014/main" val="2164239678"/>
                    </a:ext>
                  </a:extLst>
                </a:gridCol>
                <a:gridCol w="3009781">
                  <a:extLst>
                    <a:ext uri="{9D8B030D-6E8A-4147-A177-3AD203B41FA5}">
                      <a16:colId xmlns:a16="http://schemas.microsoft.com/office/drawing/2014/main" val="1100921966"/>
                    </a:ext>
                  </a:extLst>
                </a:gridCol>
                <a:gridCol w="3247395">
                  <a:extLst>
                    <a:ext uri="{9D8B030D-6E8A-4147-A177-3AD203B41FA5}">
                      <a16:colId xmlns:a16="http://schemas.microsoft.com/office/drawing/2014/main" val="811672864"/>
                    </a:ext>
                  </a:extLst>
                </a:gridCol>
              </a:tblGrid>
              <a:tr h="1132765">
                <a:tc>
                  <a:txBody>
                    <a:bodyPr/>
                    <a:lstStyle/>
                    <a:p>
                      <a:pPr algn="ctr"/>
                      <a:r>
                        <a:rPr lang="sv-SE" sz="2400" dirty="0" err="1"/>
                        <a:t>Year</a:t>
                      </a:r>
                      <a:endParaRPr lang="en-GB" sz="2400" dirty="0"/>
                    </a:p>
                  </a:txBody>
                  <a:tcPr marL="101827" marR="101827" marT="50913" marB="50913"/>
                </a:tc>
                <a:tc>
                  <a:txBody>
                    <a:bodyPr/>
                    <a:lstStyle/>
                    <a:p>
                      <a:pPr algn="ctr"/>
                      <a:r>
                        <a:rPr lang="sv-SE" sz="2400"/>
                        <a:t>All CBCS </a:t>
                      </a:r>
                      <a:r>
                        <a:rPr lang="sv-SE" sz="2400" dirty="0" err="1"/>
                        <a:t>publications</a:t>
                      </a:r>
                      <a:endParaRPr lang="en-GB" sz="2400" dirty="0"/>
                    </a:p>
                  </a:txBody>
                  <a:tcPr marL="101827" marR="101827" marT="50913" marB="50913"/>
                </a:tc>
                <a:tc>
                  <a:txBody>
                    <a:bodyPr/>
                    <a:lstStyle/>
                    <a:p>
                      <a:pPr algn="ctr"/>
                      <a:r>
                        <a:rPr lang="sv-SE" sz="2400" dirty="0" err="1"/>
                        <a:t>With</a:t>
                      </a:r>
                      <a:r>
                        <a:rPr lang="sv-SE" sz="2400" dirty="0"/>
                        <a:t> </a:t>
                      </a:r>
                      <a:r>
                        <a:rPr lang="sv-SE" sz="2400" dirty="0" err="1"/>
                        <a:t>open</a:t>
                      </a:r>
                      <a:r>
                        <a:rPr lang="sv-SE" sz="2400" dirty="0"/>
                        <a:t> access</a:t>
                      </a:r>
                      <a:endParaRPr lang="en-GB" sz="2400" dirty="0"/>
                    </a:p>
                  </a:txBody>
                  <a:tcPr marL="101827" marR="101827" marT="50913" marB="50913"/>
                </a:tc>
                <a:tc>
                  <a:txBody>
                    <a:bodyPr/>
                    <a:lstStyle/>
                    <a:p>
                      <a:pPr algn="ctr"/>
                      <a:r>
                        <a:rPr lang="sv-SE" sz="2400" dirty="0" err="1"/>
                        <a:t>With</a:t>
                      </a:r>
                      <a:r>
                        <a:rPr lang="sv-SE" sz="2400" dirty="0"/>
                        <a:t> data </a:t>
                      </a:r>
                      <a:r>
                        <a:rPr lang="sv-SE" sz="2400" dirty="0" err="1"/>
                        <a:t>availability</a:t>
                      </a:r>
                      <a:r>
                        <a:rPr lang="sv-SE" sz="2400" dirty="0"/>
                        <a:t> </a:t>
                      </a:r>
                      <a:r>
                        <a:rPr lang="sv-SE" sz="2400" dirty="0" err="1"/>
                        <a:t>statement</a:t>
                      </a:r>
                      <a:endParaRPr lang="en-GB" sz="2400" dirty="0"/>
                    </a:p>
                  </a:txBody>
                  <a:tcPr marL="101827" marR="101827" marT="50913" marB="50913"/>
                </a:tc>
                <a:tc>
                  <a:txBody>
                    <a:bodyPr/>
                    <a:lstStyle/>
                    <a:p>
                      <a:pPr algn="ctr"/>
                      <a:r>
                        <a:rPr lang="sv-SE" sz="2400" dirty="0" err="1"/>
                        <a:t>With</a:t>
                      </a:r>
                      <a:r>
                        <a:rPr lang="sv-SE" sz="2400" dirty="0"/>
                        <a:t> </a:t>
                      </a:r>
                      <a:r>
                        <a:rPr lang="sv-SE" sz="2400" dirty="0" err="1"/>
                        <a:t>supplementary</a:t>
                      </a:r>
                      <a:r>
                        <a:rPr lang="sv-SE" sz="2400" dirty="0"/>
                        <a:t> data</a:t>
                      </a:r>
                      <a:endParaRPr lang="en-GB" sz="2400" dirty="0"/>
                    </a:p>
                  </a:txBody>
                  <a:tcPr marL="101827" marR="101827" marT="50913" marB="50913"/>
                </a:tc>
                <a:tc>
                  <a:txBody>
                    <a:bodyPr/>
                    <a:lstStyle/>
                    <a:p>
                      <a:pPr algn="ctr"/>
                      <a:r>
                        <a:rPr lang="sv-SE" sz="2400" dirty="0" err="1"/>
                        <a:t>With</a:t>
                      </a:r>
                      <a:r>
                        <a:rPr lang="sv-SE" sz="2400" dirty="0"/>
                        <a:t> PID for </a:t>
                      </a:r>
                      <a:r>
                        <a:rPr lang="sv-SE" sz="2400" dirty="0" err="1"/>
                        <a:t>supplementary</a:t>
                      </a:r>
                      <a:r>
                        <a:rPr lang="sv-SE" sz="2400" dirty="0"/>
                        <a:t> data</a:t>
                      </a:r>
                      <a:endParaRPr lang="en-GB" sz="2400" dirty="0"/>
                    </a:p>
                  </a:txBody>
                  <a:tcPr marL="101827" marR="101827" marT="50913" marB="50913"/>
                </a:tc>
                <a:extLst>
                  <a:ext uri="{0D108BD9-81ED-4DB2-BD59-A6C34878D82A}">
                    <a16:rowId xmlns:a16="http://schemas.microsoft.com/office/drawing/2014/main" val="1811593353"/>
                  </a:ext>
                </a:extLst>
              </a:tr>
              <a:tr h="514587">
                <a:tc>
                  <a:txBody>
                    <a:bodyPr/>
                    <a:lstStyle/>
                    <a:p>
                      <a:pPr algn="ctr"/>
                      <a:r>
                        <a:rPr lang="sv-SE" sz="2400" dirty="0"/>
                        <a:t>2023</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tc>
                  <a:txBody>
                    <a:bodyPr/>
                    <a:lstStyle/>
                    <a:p>
                      <a:pPr marL="0" indent="0" algn="ctr"/>
                      <a:r>
                        <a:rPr lang="sv-SE" sz="2400" dirty="0"/>
                        <a:t>1</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1557845647"/>
                  </a:ext>
                </a:extLst>
              </a:tr>
              <a:tr h="514587">
                <a:tc>
                  <a:txBody>
                    <a:bodyPr/>
                    <a:lstStyle/>
                    <a:p>
                      <a:pPr algn="ctr"/>
                      <a:r>
                        <a:rPr lang="sv-SE" sz="2400" dirty="0"/>
                        <a:t>2022</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8</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7</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2468093860"/>
                  </a:ext>
                </a:extLst>
              </a:tr>
              <a:tr h="514587">
                <a:tc>
                  <a:txBody>
                    <a:bodyPr/>
                    <a:lstStyle/>
                    <a:p>
                      <a:pPr algn="ctr"/>
                      <a:r>
                        <a:rPr lang="sv-SE" sz="2400" dirty="0"/>
                        <a:t>2021</a:t>
                      </a:r>
                      <a:endParaRPr lang="en-GB" sz="2400" dirty="0"/>
                    </a:p>
                  </a:txBody>
                  <a:tcPr marL="101827" marR="101827" marT="50913" marB="50913"/>
                </a:tc>
                <a:tc>
                  <a:txBody>
                    <a:bodyPr/>
                    <a:lstStyle/>
                    <a:p>
                      <a:pPr algn="ctr"/>
                      <a:r>
                        <a:rPr lang="sv-SE" sz="2400" dirty="0"/>
                        <a:t>18</a:t>
                      </a:r>
                      <a:endParaRPr lang="en-GB" sz="2400" dirty="0"/>
                    </a:p>
                  </a:txBody>
                  <a:tcPr marL="101827" marR="101827" marT="50913" marB="50913"/>
                </a:tc>
                <a:tc>
                  <a:txBody>
                    <a:bodyPr/>
                    <a:lstStyle/>
                    <a:p>
                      <a:pPr algn="ctr"/>
                      <a:r>
                        <a:rPr lang="sv-SE" sz="2400" dirty="0"/>
                        <a:t>17</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15</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extLst>
                  <a:ext uri="{0D108BD9-81ED-4DB2-BD59-A6C34878D82A}">
                    <a16:rowId xmlns:a16="http://schemas.microsoft.com/office/drawing/2014/main" val="3734789637"/>
                  </a:ext>
                </a:extLst>
              </a:tr>
              <a:tr h="514587">
                <a:tc>
                  <a:txBody>
                    <a:bodyPr/>
                    <a:lstStyle/>
                    <a:p>
                      <a:pPr algn="ctr"/>
                      <a:r>
                        <a:rPr lang="sv-SE" sz="2400" dirty="0"/>
                        <a:t>2020</a:t>
                      </a:r>
                      <a:endParaRPr lang="en-GB" sz="2400" dirty="0"/>
                    </a:p>
                  </a:txBody>
                  <a:tcPr marL="101827" marR="101827" marT="50913" marB="50913"/>
                </a:tc>
                <a:tc>
                  <a:txBody>
                    <a:bodyPr/>
                    <a:lstStyle/>
                    <a:p>
                      <a:pPr algn="ctr"/>
                      <a:r>
                        <a:rPr lang="sv-SE" sz="2400" dirty="0"/>
                        <a:t>15</a:t>
                      </a:r>
                      <a:endParaRPr lang="en-GB" sz="2400" dirty="0"/>
                    </a:p>
                  </a:txBody>
                  <a:tcPr marL="101827" marR="101827" marT="50913" marB="50913"/>
                </a:tc>
                <a:tc>
                  <a:txBody>
                    <a:bodyPr/>
                    <a:lstStyle/>
                    <a:p>
                      <a:pPr algn="ctr"/>
                      <a:r>
                        <a:rPr lang="sv-SE" sz="2400" dirty="0"/>
                        <a:t>10</a:t>
                      </a:r>
                      <a:endParaRPr lang="en-GB" sz="2400" dirty="0"/>
                    </a:p>
                  </a:txBody>
                  <a:tcPr marL="101827" marR="101827" marT="50913" marB="50913"/>
                </a:tc>
                <a:tc>
                  <a:txBody>
                    <a:bodyPr/>
                    <a:lstStyle/>
                    <a:p>
                      <a:pPr algn="ctr"/>
                      <a:r>
                        <a:rPr lang="sv-SE" sz="2400" dirty="0"/>
                        <a:t>7</a:t>
                      </a:r>
                      <a:endParaRPr lang="en-GB" sz="2400" dirty="0"/>
                    </a:p>
                  </a:txBody>
                  <a:tcPr marL="101827" marR="101827" marT="50913" marB="50913"/>
                </a:tc>
                <a:tc>
                  <a:txBody>
                    <a:bodyPr/>
                    <a:lstStyle/>
                    <a:p>
                      <a:pPr algn="ctr"/>
                      <a:r>
                        <a:rPr lang="sv-SE" sz="2400" dirty="0"/>
                        <a:t>13</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3156997869"/>
                  </a:ext>
                </a:extLst>
              </a:tr>
              <a:tr h="514587">
                <a:tc>
                  <a:txBody>
                    <a:bodyPr/>
                    <a:lstStyle/>
                    <a:p>
                      <a:pPr algn="ctr"/>
                      <a:r>
                        <a:rPr lang="sv-SE" sz="2400" dirty="0"/>
                        <a:t>2019</a:t>
                      </a:r>
                      <a:endParaRPr lang="en-GB" sz="2400" dirty="0"/>
                    </a:p>
                  </a:txBody>
                  <a:tcPr marL="101827" marR="101827" marT="50913" marB="50913"/>
                </a:tc>
                <a:tc>
                  <a:txBody>
                    <a:bodyPr/>
                    <a:lstStyle/>
                    <a:p>
                      <a:pPr algn="ctr"/>
                      <a:r>
                        <a:rPr lang="sv-SE" sz="2400" dirty="0"/>
                        <a:t>10</a:t>
                      </a:r>
                      <a:endParaRPr lang="en-GB" sz="2400" dirty="0"/>
                    </a:p>
                  </a:txBody>
                  <a:tcPr marL="101827" marR="101827" marT="50913" marB="50913"/>
                </a:tc>
                <a:tc>
                  <a:txBody>
                    <a:bodyPr/>
                    <a:lstStyle/>
                    <a:p>
                      <a:pPr algn="ctr"/>
                      <a:r>
                        <a:rPr lang="sv-SE" sz="2400" dirty="0"/>
                        <a:t>7</a:t>
                      </a:r>
                      <a:endParaRPr lang="en-GB" sz="2400" dirty="0"/>
                    </a:p>
                  </a:txBody>
                  <a:tcPr marL="101827" marR="101827" marT="50913" marB="50913"/>
                </a:tc>
                <a:tc>
                  <a:txBody>
                    <a:bodyPr/>
                    <a:lstStyle/>
                    <a:p>
                      <a:pPr algn="ctr"/>
                      <a:r>
                        <a:rPr lang="sv-SE" sz="2400" dirty="0"/>
                        <a:t>3</a:t>
                      </a:r>
                      <a:endParaRPr lang="en-GB" sz="2400" dirty="0"/>
                    </a:p>
                  </a:txBody>
                  <a:tcPr marL="101827" marR="101827" marT="50913" marB="50913"/>
                </a:tc>
                <a:tc>
                  <a:txBody>
                    <a:bodyPr/>
                    <a:lstStyle/>
                    <a:p>
                      <a:pPr algn="ctr"/>
                      <a:r>
                        <a:rPr lang="sv-SE" sz="2400" dirty="0"/>
                        <a:t>10</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45167449"/>
                  </a:ext>
                </a:extLst>
              </a:tr>
              <a:tr h="514587">
                <a:tc>
                  <a:txBody>
                    <a:bodyPr/>
                    <a:lstStyle/>
                    <a:p>
                      <a:pPr algn="ctr"/>
                      <a:r>
                        <a:rPr lang="sv-SE" sz="2400" dirty="0"/>
                        <a:t>2018</a:t>
                      </a:r>
                      <a:endParaRPr lang="en-GB" sz="2400" dirty="0"/>
                    </a:p>
                  </a:txBody>
                  <a:tcPr marL="101827" marR="101827" marT="50913" marB="50913"/>
                </a:tc>
                <a:tc>
                  <a:txBody>
                    <a:bodyPr/>
                    <a:lstStyle/>
                    <a:p>
                      <a:pPr algn="ctr"/>
                      <a:r>
                        <a:rPr lang="sv-SE" sz="2400" dirty="0"/>
                        <a:t>22</a:t>
                      </a:r>
                      <a:endParaRPr lang="en-GB" sz="2400" dirty="0"/>
                    </a:p>
                  </a:txBody>
                  <a:tcPr marL="101827" marR="101827" marT="50913" marB="50913"/>
                </a:tc>
                <a:tc>
                  <a:txBody>
                    <a:bodyPr/>
                    <a:lstStyle/>
                    <a:p>
                      <a:pPr algn="ctr"/>
                      <a:r>
                        <a:rPr lang="sv-SE" sz="2400" dirty="0"/>
                        <a:t>16</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19</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399768000"/>
                  </a:ext>
                </a:extLst>
              </a:tr>
              <a:tr h="514587">
                <a:tc>
                  <a:txBody>
                    <a:bodyPr/>
                    <a:lstStyle/>
                    <a:p>
                      <a:pPr algn="ctr"/>
                      <a:r>
                        <a:rPr lang="sv-SE" sz="2400" dirty="0"/>
                        <a:t>2017</a:t>
                      </a:r>
                      <a:endParaRPr lang="en-GB" sz="2400" dirty="0"/>
                    </a:p>
                  </a:txBody>
                  <a:tcPr marL="101827" marR="101827" marT="50913" marB="50913"/>
                </a:tc>
                <a:tc>
                  <a:txBody>
                    <a:bodyPr/>
                    <a:lstStyle/>
                    <a:p>
                      <a:pPr algn="ctr"/>
                      <a:r>
                        <a:rPr lang="sv-SE" sz="2400" dirty="0"/>
                        <a:t>18</a:t>
                      </a:r>
                      <a:endParaRPr lang="en-GB" sz="2400" dirty="0"/>
                    </a:p>
                  </a:txBody>
                  <a:tcPr marL="101827" marR="101827" marT="50913" marB="50913"/>
                </a:tc>
                <a:tc>
                  <a:txBody>
                    <a:bodyPr/>
                    <a:lstStyle/>
                    <a:p>
                      <a:pPr algn="ctr"/>
                      <a:r>
                        <a:rPr lang="sv-SE" sz="2400" dirty="0"/>
                        <a:t>6</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16</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extLst>
                  <a:ext uri="{0D108BD9-81ED-4DB2-BD59-A6C34878D82A}">
                    <a16:rowId xmlns:a16="http://schemas.microsoft.com/office/drawing/2014/main" val="708038497"/>
                  </a:ext>
                </a:extLst>
              </a:tr>
              <a:tr h="514587">
                <a:tc>
                  <a:txBody>
                    <a:bodyPr/>
                    <a:lstStyle/>
                    <a:p>
                      <a:pPr algn="ctr"/>
                      <a:r>
                        <a:rPr lang="sv-SE" sz="2400" dirty="0"/>
                        <a:t>2016</a:t>
                      </a:r>
                      <a:endParaRPr lang="en-GB" sz="2400" dirty="0"/>
                    </a:p>
                  </a:txBody>
                  <a:tcPr marL="101827" marR="101827" marT="50913" marB="50913"/>
                </a:tc>
                <a:tc>
                  <a:txBody>
                    <a:bodyPr/>
                    <a:lstStyle/>
                    <a:p>
                      <a:pPr algn="ctr"/>
                      <a:r>
                        <a:rPr lang="sv-SE" sz="2400" dirty="0"/>
                        <a:t>22</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tc>
                  <a:txBody>
                    <a:bodyPr/>
                    <a:lstStyle/>
                    <a:p>
                      <a:pPr algn="ctr"/>
                      <a:r>
                        <a:rPr lang="sv-SE" sz="2400" dirty="0"/>
                        <a:t>15</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3961437623"/>
                  </a:ext>
                </a:extLst>
              </a:tr>
              <a:tr h="514587">
                <a:tc>
                  <a:txBody>
                    <a:bodyPr/>
                    <a:lstStyle/>
                    <a:p>
                      <a:pPr algn="ctr"/>
                      <a:r>
                        <a:rPr lang="sv-SE" sz="2400" dirty="0"/>
                        <a:t>2015</a:t>
                      </a:r>
                      <a:endParaRPr lang="en-GB" sz="2400" dirty="0"/>
                    </a:p>
                  </a:txBody>
                  <a:tcPr marL="101827" marR="101827" marT="50913" marB="50913"/>
                </a:tc>
                <a:tc>
                  <a:txBody>
                    <a:bodyPr/>
                    <a:lstStyle/>
                    <a:p>
                      <a:pPr algn="ctr"/>
                      <a:r>
                        <a:rPr lang="sv-SE" sz="2400" dirty="0"/>
                        <a:t>10</a:t>
                      </a:r>
                      <a:endParaRPr lang="en-GB" sz="2400" dirty="0"/>
                    </a:p>
                  </a:txBody>
                  <a:tcPr marL="101827" marR="101827" marT="50913" marB="50913"/>
                </a:tc>
                <a:tc>
                  <a:txBody>
                    <a:bodyPr/>
                    <a:lstStyle/>
                    <a:p>
                      <a:pPr algn="ctr"/>
                      <a:r>
                        <a:rPr lang="sv-SE" sz="2400" dirty="0"/>
                        <a:t>5</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8</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extLst>
                  <a:ext uri="{0D108BD9-81ED-4DB2-BD59-A6C34878D82A}">
                    <a16:rowId xmlns:a16="http://schemas.microsoft.com/office/drawing/2014/main" val="3049679904"/>
                  </a:ext>
                </a:extLst>
              </a:tr>
              <a:tr h="514587">
                <a:tc>
                  <a:txBody>
                    <a:bodyPr/>
                    <a:lstStyle/>
                    <a:p>
                      <a:pPr algn="ctr"/>
                      <a:r>
                        <a:rPr lang="sv-SE" sz="2400" dirty="0"/>
                        <a:t>2014</a:t>
                      </a:r>
                      <a:endParaRPr lang="en-GB" sz="2400" dirty="0"/>
                    </a:p>
                  </a:txBody>
                  <a:tcPr marL="101827" marR="101827" marT="50913" marB="50913"/>
                </a:tc>
                <a:tc>
                  <a:txBody>
                    <a:bodyPr/>
                    <a:lstStyle/>
                    <a:p>
                      <a:pPr algn="ctr"/>
                      <a:r>
                        <a:rPr lang="sv-SE" sz="2400" dirty="0"/>
                        <a:t>25</a:t>
                      </a:r>
                      <a:endParaRPr lang="en-GB" sz="2400" dirty="0"/>
                    </a:p>
                  </a:txBody>
                  <a:tcPr marL="101827" marR="101827" marT="50913" marB="50913"/>
                </a:tc>
                <a:tc>
                  <a:txBody>
                    <a:bodyPr/>
                    <a:lstStyle/>
                    <a:p>
                      <a:pPr algn="ctr"/>
                      <a:r>
                        <a:rPr lang="sv-SE" sz="2400" dirty="0"/>
                        <a:t>6</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21</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extLst>
                  <a:ext uri="{0D108BD9-81ED-4DB2-BD59-A6C34878D82A}">
                    <a16:rowId xmlns:a16="http://schemas.microsoft.com/office/drawing/2014/main" val="3233859575"/>
                  </a:ext>
                </a:extLst>
              </a:tr>
              <a:tr h="514587">
                <a:tc>
                  <a:txBody>
                    <a:bodyPr/>
                    <a:lstStyle/>
                    <a:p>
                      <a:pPr algn="ctr"/>
                      <a:r>
                        <a:rPr lang="sv-SE" sz="2400" dirty="0"/>
                        <a:t>2013</a:t>
                      </a:r>
                      <a:endParaRPr lang="en-GB" sz="2400" dirty="0"/>
                    </a:p>
                  </a:txBody>
                  <a:tcPr marL="101827" marR="101827" marT="50913" marB="50913"/>
                </a:tc>
                <a:tc>
                  <a:txBody>
                    <a:bodyPr/>
                    <a:lstStyle/>
                    <a:p>
                      <a:pPr algn="ctr"/>
                      <a:r>
                        <a:rPr lang="sv-SE" sz="2400" dirty="0"/>
                        <a:t>17</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1327881705"/>
                  </a:ext>
                </a:extLst>
              </a:tr>
              <a:tr h="514587">
                <a:tc>
                  <a:txBody>
                    <a:bodyPr/>
                    <a:lstStyle/>
                    <a:p>
                      <a:pPr algn="ctr"/>
                      <a:r>
                        <a:rPr lang="sv-SE" sz="2400" dirty="0"/>
                        <a:t>2012</a:t>
                      </a:r>
                      <a:endParaRPr lang="en-GB" sz="2400" dirty="0"/>
                    </a:p>
                  </a:txBody>
                  <a:tcPr marL="101827" marR="101827" marT="50913" marB="50913"/>
                </a:tc>
                <a:tc>
                  <a:txBody>
                    <a:bodyPr/>
                    <a:lstStyle/>
                    <a:p>
                      <a:pPr algn="ctr"/>
                      <a:r>
                        <a:rPr lang="sv-SE" sz="2400" dirty="0"/>
                        <a:t>14</a:t>
                      </a:r>
                      <a:endParaRPr lang="en-GB" sz="2400" dirty="0"/>
                    </a:p>
                  </a:txBody>
                  <a:tcPr marL="101827" marR="101827" marT="50913" marB="50913"/>
                </a:tc>
                <a:tc>
                  <a:txBody>
                    <a:bodyPr/>
                    <a:lstStyle/>
                    <a:p>
                      <a:pPr algn="ctr"/>
                      <a:r>
                        <a:rPr lang="sv-SE" sz="2400" dirty="0"/>
                        <a:t>3</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9</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551058484"/>
                  </a:ext>
                </a:extLst>
              </a:tr>
              <a:tr h="514587">
                <a:tc>
                  <a:txBody>
                    <a:bodyPr/>
                    <a:lstStyle/>
                    <a:p>
                      <a:pPr algn="ctr"/>
                      <a:r>
                        <a:rPr lang="sv-SE" sz="2400" dirty="0"/>
                        <a:t>2011</a:t>
                      </a:r>
                      <a:endParaRPr lang="en-GB" sz="2400" dirty="0"/>
                    </a:p>
                  </a:txBody>
                  <a:tcPr marL="101827" marR="101827" marT="50913" marB="50913"/>
                </a:tc>
                <a:tc>
                  <a:txBody>
                    <a:bodyPr/>
                    <a:lstStyle/>
                    <a:p>
                      <a:pPr algn="ctr"/>
                      <a:r>
                        <a:rPr lang="sv-SE" sz="2400" dirty="0"/>
                        <a:t>5</a:t>
                      </a:r>
                      <a:endParaRPr lang="en-GB" sz="2400" dirty="0"/>
                    </a:p>
                  </a:txBody>
                  <a:tcPr marL="101827" marR="101827" marT="50913" marB="50913"/>
                </a:tc>
                <a:tc>
                  <a:txBody>
                    <a:bodyPr/>
                    <a:lstStyle/>
                    <a:p>
                      <a:pPr algn="ctr"/>
                      <a:r>
                        <a:rPr lang="sv-SE" sz="2400" dirty="0"/>
                        <a:t>2</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4</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extLst>
                  <a:ext uri="{0D108BD9-81ED-4DB2-BD59-A6C34878D82A}">
                    <a16:rowId xmlns:a16="http://schemas.microsoft.com/office/drawing/2014/main" val="3043018234"/>
                  </a:ext>
                </a:extLst>
              </a:tr>
              <a:tr h="514587">
                <a:tc>
                  <a:txBody>
                    <a:bodyPr/>
                    <a:lstStyle/>
                    <a:p>
                      <a:pPr algn="ctr"/>
                      <a:r>
                        <a:rPr lang="sv-SE" sz="2400" dirty="0"/>
                        <a:t>2010</a:t>
                      </a:r>
                      <a:endParaRPr lang="en-GB" sz="2400" dirty="0"/>
                    </a:p>
                  </a:txBody>
                  <a:tcPr marL="101827" marR="101827" marT="50913" marB="50913"/>
                </a:tc>
                <a:tc>
                  <a:txBody>
                    <a:bodyPr/>
                    <a:lstStyle/>
                    <a:p>
                      <a:pPr algn="ctr"/>
                      <a:r>
                        <a:rPr lang="sv-SE" sz="2400" dirty="0"/>
                        <a:t>1</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tc>
                  <a:txBody>
                    <a:bodyPr/>
                    <a:lstStyle/>
                    <a:p>
                      <a:pPr algn="ctr"/>
                      <a:r>
                        <a:rPr lang="sv-SE" sz="2400" dirty="0"/>
                        <a:t>0</a:t>
                      </a:r>
                      <a:endParaRPr lang="en-GB" sz="2400" dirty="0"/>
                    </a:p>
                  </a:txBody>
                  <a:tcPr marL="101827" marR="101827" marT="50913" marB="50913"/>
                </a:tc>
                <a:extLst>
                  <a:ext uri="{0D108BD9-81ED-4DB2-BD59-A6C34878D82A}">
                    <a16:rowId xmlns:a16="http://schemas.microsoft.com/office/drawing/2014/main" val="3118991432"/>
                  </a:ext>
                </a:extLst>
              </a:tr>
            </a:tbl>
          </a:graphicData>
        </a:graphic>
      </p:graphicFrame>
      <p:sp>
        <p:nvSpPr>
          <p:cNvPr id="2" name="textruta 1">
            <a:extLst>
              <a:ext uri="{FF2B5EF4-FFF2-40B4-BE49-F238E27FC236}">
                <a16:creationId xmlns:a16="http://schemas.microsoft.com/office/drawing/2014/main" id="{3A467069-ABFE-D810-C0EB-DE243D4A5DDF}"/>
              </a:ext>
            </a:extLst>
          </p:cNvPr>
          <p:cNvSpPr txBox="1"/>
          <p:nvPr/>
        </p:nvSpPr>
        <p:spPr>
          <a:xfrm>
            <a:off x="450377" y="10177240"/>
            <a:ext cx="5273431" cy="461665"/>
          </a:xfrm>
          <a:prstGeom prst="rect">
            <a:avLst/>
          </a:prstGeom>
          <a:noFill/>
        </p:spPr>
        <p:txBody>
          <a:bodyPr wrap="none" rtlCol="0">
            <a:spAutoFit/>
          </a:bodyPr>
          <a:lstStyle/>
          <a:p>
            <a:r>
              <a:rPr lang="sv-SE" sz="2400" dirty="0"/>
              <a:t>* Data </a:t>
            </a:r>
            <a:r>
              <a:rPr lang="sv-SE" sz="2400" dirty="0" err="1"/>
              <a:t>describe</a:t>
            </a:r>
            <a:r>
              <a:rPr lang="sv-SE" sz="2400" dirty="0"/>
              <a:t> the status of 6 </a:t>
            </a:r>
            <a:r>
              <a:rPr lang="sv-SE" sz="2400" dirty="0" err="1"/>
              <a:t>July</a:t>
            </a:r>
            <a:r>
              <a:rPr lang="sv-SE" sz="2400" dirty="0"/>
              <a:t> 2023.</a:t>
            </a:r>
            <a:endParaRPr lang="en-GB" sz="2400" dirty="0"/>
          </a:p>
        </p:txBody>
      </p:sp>
    </p:spTree>
    <p:extLst>
      <p:ext uri="{BB962C8B-B14F-4D97-AF65-F5344CB8AC3E}">
        <p14:creationId xmlns:p14="http://schemas.microsoft.com/office/powerpoint/2010/main" val="2411517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ktangel: rundade hörn 11">
            <a:extLst>
              <a:ext uri="{FF2B5EF4-FFF2-40B4-BE49-F238E27FC236}">
                <a16:creationId xmlns:a16="http://schemas.microsoft.com/office/drawing/2014/main" id="{93CA2110-FE42-9A4C-298E-820F9476D6E6}"/>
              </a:ext>
              <a:ext uri="{C183D7F6-B498-43B3-948B-1728B52AA6E4}">
                <adec:decorative xmlns:adec="http://schemas.microsoft.com/office/drawing/2017/decorative" val="1"/>
              </a:ext>
            </a:extLst>
          </p:cNvPr>
          <p:cNvSpPr/>
          <p:nvPr/>
        </p:nvSpPr>
        <p:spPr>
          <a:xfrm>
            <a:off x="748624" y="8189730"/>
            <a:ext cx="13331270" cy="197602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ktangel: rundade hörn 10">
            <a:extLst>
              <a:ext uri="{FF2B5EF4-FFF2-40B4-BE49-F238E27FC236}">
                <a16:creationId xmlns:a16="http://schemas.microsoft.com/office/drawing/2014/main" id="{BFB4153A-D2CD-4B95-0287-18A87C863432}"/>
              </a:ext>
              <a:ext uri="{C183D7F6-B498-43B3-948B-1728B52AA6E4}">
                <adec:decorative xmlns:adec="http://schemas.microsoft.com/office/drawing/2017/decorative" val="1"/>
              </a:ext>
            </a:extLst>
          </p:cNvPr>
          <p:cNvSpPr/>
          <p:nvPr/>
        </p:nvSpPr>
        <p:spPr>
          <a:xfrm>
            <a:off x="748624" y="6020346"/>
            <a:ext cx="13331270" cy="197602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ktangel: rundade hörn 9">
            <a:extLst>
              <a:ext uri="{FF2B5EF4-FFF2-40B4-BE49-F238E27FC236}">
                <a16:creationId xmlns:a16="http://schemas.microsoft.com/office/drawing/2014/main" id="{93231DD9-0BCC-82D4-E8FF-C2D0C5C390B0}"/>
              </a:ext>
              <a:ext uri="{C183D7F6-B498-43B3-948B-1728B52AA6E4}">
                <adec:decorative xmlns:adec="http://schemas.microsoft.com/office/drawing/2017/decorative" val="1"/>
              </a:ext>
            </a:extLst>
          </p:cNvPr>
          <p:cNvSpPr/>
          <p:nvPr/>
        </p:nvSpPr>
        <p:spPr>
          <a:xfrm>
            <a:off x="748624" y="3850962"/>
            <a:ext cx="13331270" cy="197602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ktangel: rundade hörn 8">
            <a:extLst>
              <a:ext uri="{FF2B5EF4-FFF2-40B4-BE49-F238E27FC236}">
                <a16:creationId xmlns:a16="http://schemas.microsoft.com/office/drawing/2014/main" id="{A7CF4408-4E48-3D83-2108-3499AA120612}"/>
              </a:ext>
              <a:ext uri="{C183D7F6-B498-43B3-948B-1728B52AA6E4}">
                <adec:decorative xmlns:adec="http://schemas.microsoft.com/office/drawing/2017/decorative" val="1"/>
              </a:ext>
            </a:extLst>
          </p:cNvPr>
          <p:cNvSpPr/>
          <p:nvPr/>
        </p:nvSpPr>
        <p:spPr>
          <a:xfrm>
            <a:off x="748625" y="1681579"/>
            <a:ext cx="13331270" cy="1976021"/>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ubrik 1">
            <a:extLst>
              <a:ext uri="{FF2B5EF4-FFF2-40B4-BE49-F238E27FC236}">
                <a16:creationId xmlns:a16="http://schemas.microsoft.com/office/drawing/2014/main" id="{BFEC901E-906D-525C-EFC3-0AA204724A32}"/>
              </a:ext>
            </a:extLst>
          </p:cNvPr>
          <p:cNvSpPr>
            <a:spLocks noGrp="1"/>
          </p:cNvSpPr>
          <p:nvPr>
            <p:ph type="title"/>
          </p:nvPr>
        </p:nvSpPr>
        <p:spPr>
          <a:xfrm>
            <a:off x="1039455" y="218368"/>
            <a:ext cx="13040439" cy="1347537"/>
          </a:xfrm>
        </p:spPr>
        <p:txBody>
          <a:bodyPr>
            <a:normAutofit/>
          </a:bodyPr>
          <a:lstStyle/>
          <a:p>
            <a:r>
              <a:rPr lang="sv-SE" sz="4800" dirty="0"/>
              <a:t>FAIR </a:t>
            </a:r>
            <a:r>
              <a:rPr lang="sv-SE" sz="4800" dirty="0" err="1"/>
              <a:t>guiding</a:t>
            </a:r>
            <a:r>
              <a:rPr lang="sv-SE" sz="4800" dirty="0"/>
              <a:t> </a:t>
            </a:r>
            <a:r>
              <a:rPr lang="sv-SE" sz="4800" dirty="0" err="1"/>
              <a:t>principles</a:t>
            </a:r>
            <a:r>
              <a:rPr lang="sv-SE" sz="4800" dirty="0"/>
              <a:t> by Force11 [1, 2]</a:t>
            </a:r>
            <a:endParaRPr lang="en-GB" sz="4800" dirty="0"/>
          </a:p>
        </p:txBody>
      </p:sp>
      <p:sp>
        <p:nvSpPr>
          <p:cNvPr id="3" name="textruta 2">
            <a:extLst>
              <a:ext uri="{FF2B5EF4-FFF2-40B4-BE49-F238E27FC236}">
                <a16:creationId xmlns:a16="http://schemas.microsoft.com/office/drawing/2014/main" id="{D20D1269-59EC-5365-F88B-D74C29D11F3B}"/>
              </a:ext>
            </a:extLst>
          </p:cNvPr>
          <p:cNvSpPr txBox="1"/>
          <p:nvPr/>
        </p:nvSpPr>
        <p:spPr>
          <a:xfrm>
            <a:off x="1039455" y="1681579"/>
            <a:ext cx="13331270" cy="8586966"/>
          </a:xfrm>
          <a:prstGeom prst="rect">
            <a:avLst/>
          </a:prstGeom>
          <a:noFill/>
        </p:spPr>
        <p:txBody>
          <a:bodyPr wrap="square">
            <a:spAutoFit/>
          </a:bodyPr>
          <a:lstStyle/>
          <a:p>
            <a:r>
              <a:rPr lang="en-GB" sz="2400" b="1" dirty="0"/>
              <a:t>To be Findable:</a:t>
            </a:r>
          </a:p>
          <a:p>
            <a:r>
              <a:rPr lang="en-GB" sz="2400" dirty="0"/>
              <a:t>F1. (meta)data are assigned a globally unique and eternally persistent identifier. </a:t>
            </a:r>
          </a:p>
          <a:p>
            <a:r>
              <a:rPr lang="en-GB" sz="2400" dirty="0"/>
              <a:t>F2. data are described with rich metadata.</a:t>
            </a:r>
          </a:p>
          <a:p>
            <a:r>
              <a:rPr lang="en-GB" sz="2400" dirty="0"/>
              <a:t>F3. (meta)data are registered or indexed in a searchable resource.</a:t>
            </a:r>
          </a:p>
          <a:p>
            <a:r>
              <a:rPr lang="en-GB" sz="2400" dirty="0"/>
              <a:t>F4. metadata specify the data identifier.</a:t>
            </a:r>
          </a:p>
          <a:p>
            <a:endParaRPr lang="en-GB" sz="2400" dirty="0"/>
          </a:p>
          <a:p>
            <a:r>
              <a:rPr lang="en-GB" sz="2400" b="1" dirty="0"/>
              <a:t>To be Accessible:</a:t>
            </a:r>
          </a:p>
          <a:p>
            <a:r>
              <a:rPr lang="en-GB" sz="2400" dirty="0"/>
              <a:t>A1  (meta)data are retrievable by their identifier using a standardized communications protocol.</a:t>
            </a:r>
          </a:p>
          <a:p>
            <a:r>
              <a:rPr lang="en-GB" sz="2400" dirty="0"/>
              <a:t>A1.1 the protocol is open, free, and universally implementable.</a:t>
            </a:r>
          </a:p>
          <a:p>
            <a:r>
              <a:rPr lang="en-GB" sz="2400" dirty="0"/>
              <a:t>A1.2 the protocol allows for an authentication and authorization procedure, where necessary.</a:t>
            </a:r>
          </a:p>
          <a:p>
            <a:r>
              <a:rPr lang="en-GB" sz="2400" dirty="0"/>
              <a:t>A2 metadata are accessible, even when the data are no longer available.</a:t>
            </a:r>
          </a:p>
          <a:p>
            <a:endParaRPr lang="en-GB" sz="2400" dirty="0"/>
          </a:p>
          <a:p>
            <a:r>
              <a:rPr lang="en-GB" sz="2400" b="1" dirty="0"/>
              <a:t>To be Interoperable:</a:t>
            </a:r>
          </a:p>
          <a:p>
            <a:r>
              <a:rPr lang="en-GB" sz="2400" dirty="0"/>
              <a:t>I1. (meta)data use a formal, accessible, shared, and broadly applicable language for knowledge representation.</a:t>
            </a:r>
          </a:p>
          <a:p>
            <a:r>
              <a:rPr lang="en-GB" sz="2400" dirty="0"/>
              <a:t>I2. (meta)data use vocabularies that follow FAIR principles.</a:t>
            </a:r>
          </a:p>
          <a:p>
            <a:r>
              <a:rPr lang="en-GB" sz="2400" dirty="0"/>
              <a:t>I3. (meta)data include qualified references to other (meta)data.</a:t>
            </a:r>
          </a:p>
          <a:p>
            <a:endParaRPr lang="en-GB" sz="2400" dirty="0"/>
          </a:p>
          <a:p>
            <a:r>
              <a:rPr lang="en-GB" sz="2400" b="1" dirty="0"/>
              <a:t>To be Re-usable:</a:t>
            </a:r>
          </a:p>
          <a:p>
            <a:r>
              <a:rPr lang="en-GB" sz="2400" dirty="0"/>
              <a:t>R1. (meta)data have a plurality of accurate and relevant attributes.</a:t>
            </a:r>
          </a:p>
          <a:p>
            <a:r>
              <a:rPr lang="en-GB" sz="2400" dirty="0"/>
              <a:t>R1.1. (meta)data are released with a clear and accessible data usage license.</a:t>
            </a:r>
          </a:p>
          <a:p>
            <a:r>
              <a:rPr lang="en-GB" sz="2400" dirty="0"/>
              <a:t>R1.2. (meta)data are associated with their provenance.</a:t>
            </a:r>
          </a:p>
          <a:p>
            <a:r>
              <a:rPr lang="en-GB" sz="2400" dirty="0"/>
              <a:t>R1.3. (meta)data meet domain-relevant community standards.</a:t>
            </a:r>
          </a:p>
        </p:txBody>
      </p:sp>
    </p:spTree>
    <p:extLst>
      <p:ext uri="{BB962C8B-B14F-4D97-AF65-F5344CB8AC3E}">
        <p14:creationId xmlns:p14="http://schemas.microsoft.com/office/powerpoint/2010/main" val="936047934"/>
      </p:ext>
    </p:extLst>
  </p:cSld>
  <p:clrMapOvr>
    <a:masterClrMapping/>
  </p:clrMapOvr>
</p:sld>
</file>

<file path=ppt/theme/theme1.xml><?xml version="1.0" encoding="utf-8"?>
<a:theme xmlns:a="http://schemas.openxmlformats.org/drawingml/2006/main" name="Office-tema">
  <a:themeElements>
    <a:clrScheme name="Office-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563</TotalTime>
  <Words>1421</Words>
  <Application>Microsoft Office PowerPoint</Application>
  <PresentationFormat>Anpassad</PresentationFormat>
  <Paragraphs>176</Paragraphs>
  <Slides>8</Slides>
  <Notes>0</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8</vt:i4>
      </vt:variant>
    </vt:vector>
  </HeadingPairs>
  <TitlesOfParts>
    <vt:vector size="13" baseType="lpstr">
      <vt:lpstr>Arial</vt:lpstr>
      <vt:lpstr>Calibri</vt:lpstr>
      <vt:lpstr>Calibri Light</vt:lpstr>
      <vt:lpstr>Times New Roman</vt:lpstr>
      <vt:lpstr>Office-tema</vt:lpstr>
      <vt:lpstr>Advantages of a data repository for publishing supplementary data in research articles</vt:lpstr>
      <vt:lpstr>Poster  abstract</vt:lpstr>
      <vt:lpstr>Figure 1: Most recent CBCS publications are open access publications and many have a data availability statement. </vt:lpstr>
      <vt:lpstr>Figure 2: Many CBCS publications have supplementary data without a PID.</vt:lpstr>
      <vt:lpstr>Advantages of a data repository for giving access to research data</vt:lpstr>
      <vt:lpstr>FAIR-principles in Figshare [4]</vt:lpstr>
      <vt:lpstr>Table 1. Properties of CBCS publications*</vt:lpstr>
      <vt:lpstr>FAIR guiding principles by Force11 [1, 2]</vt:lpstr>
    </vt:vector>
  </TitlesOfParts>
  <Company>ITS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Advantages of a data repository for publishing supplementary data in research articles</dc:title>
  <dc:creator>Thomas Kieselbach</dc:creator>
  <cp:keywords>scholarly publishing; chemical biology; supplementary data; persistent identifier; FAIR data;</cp:keywords>
  <cp:lastModifiedBy>Thomas Kieselbach</cp:lastModifiedBy>
  <cp:revision>62</cp:revision>
  <dcterms:created xsi:type="dcterms:W3CDTF">2023-07-06T17:08:33Z</dcterms:created>
  <dcterms:modified xsi:type="dcterms:W3CDTF">2023-08-23T11:56:47Z</dcterms:modified>
</cp:coreProperties>
</file>