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5119350" cy="106918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 varScale="1">
        <p:scale>
          <a:sx n="47" d="100"/>
          <a:sy n="47" d="100"/>
        </p:scale>
        <p:origin x="2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hskih04\Documents\ThK\Submission_to_SciLifeLab_Data_Centre\Data_for_Poster\Figure_2_CBCS_publications_until_2023_07_05_supplementary_data_and_PID_for_supplementary_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Many CBCS publications contain supplementary data that have no persistent identifier (PID)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Publications!$B$1</c:f>
              <c:strCache>
                <c:ptCount val="1"/>
                <c:pt idx="0">
                  <c:v>All CBCS publications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Publications!$A$2:$A$15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Publications!$B$2:$B$15</c:f>
              <c:numCache>
                <c:formatCode>General</c:formatCode>
                <c:ptCount val="14"/>
                <c:pt idx="0">
                  <c:v>2</c:v>
                </c:pt>
                <c:pt idx="1">
                  <c:v>9</c:v>
                </c:pt>
                <c:pt idx="2">
                  <c:v>18</c:v>
                </c:pt>
                <c:pt idx="3">
                  <c:v>15</c:v>
                </c:pt>
                <c:pt idx="4">
                  <c:v>10</c:v>
                </c:pt>
                <c:pt idx="5">
                  <c:v>22</c:v>
                </c:pt>
                <c:pt idx="6">
                  <c:v>18</c:v>
                </c:pt>
                <c:pt idx="7">
                  <c:v>22</c:v>
                </c:pt>
                <c:pt idx="8">
                  <c:v>10</c:v>
                </c:pt>
                <c:pt idx="9">
                  <c:v>25</c:v>
                </c:pt>
                <c:pt idx="10">
                  <c:v>17</c:v>
                </c:pt>
                <c:pt idx="11">
                  <c:v>14</c:v>
                </c:pt>
                <c:pt idx="12">
                  <c:v>5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2-44E3-9A38-B274B7D614FB}"/>
            </c:ext>
          </c:extLst>
        </c:ser>
        <c:ser>
          <c:idx val="1"/>
          <c:order val="1"/>
          <c:tx>
            <c:strRef>
              <c:f>Publications!$E$1</c:f>
              <c:strCache>
                <c:ptCount val="1"/>
                <c:pt idx="0">
                  <c:v>with supplementary data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Publications!$A$2:$A$15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Publications!$E$2:$E$15</c:f>
              <c:numCache>
                <c:formatCode>General</c:formatCode>
                <c:ptCount val="14"/>
                <c:pt idx="0">
                  <c:v>1</c:v>
                </c:pt>
                <c:pt idx="1">
                  <c:v>7</c:v>
                </c:pt>
                <c:pt idx="2">
                  <c:v>15</c:v>
                </c:pt>
                <c:pt idx="3">
                  <c:v>13</c:v>
                </c:pt>
                <c:pt idx="4">
                  <c:v>10</c:v>
                </c:pt>
                <c:pt idx="5">
                  <c:v>19</c:v>
                </c:pt>
                <c:pt idx="6">
                  <c:v>16</c:v>
                </c:pt>
                <c:pt idx="7">
                  <c:v>15</c:v>
                </c:pt>
                <c:pt idx="8">
                  <c:v>8</c:v>
                </c:pt>
                <c:pt idx="9">
                  <c:v>21</c:v>
                </c:pt>
                <c:pt idx="10">
                  <c:v>9</c:v>
                </c:pt>
                <c:pt idx="11">
                  <c:v>9</c:v>
                </c:pt>
                <c:pt idx="12">
                  <c:v>4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52-44E3-9A38-B274B7D614FB}"/>
            </c:ext>
          </c:extLst>
        </c:ser>
        <c:ser>
          <c:idx val="2"/>
          <c:order val="2"/>
          <c:tx>
            <c:strRef>
              <c:f>Publications!$F$1</c:f>
              <c:strCache>
                <c:ptCount val="1"/>
                <c:pt idx="0">
                  <c:v>with PID for supplementary data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Publications!$A$2:$A$15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Publications!$F$2:$F$15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52-44E3-9A38-B274B7D614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1039807"/>
        <c:axId val="561040767"/>
      </c:barChart>
      <c:catAx>
        <c:axId val="56103980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040767"/>
        <c:crosses val="autoZero"/>
        <c:auto val="1"/>
        <c:lblAlgn val="ctr"/>
        <c:lblOffset val="100"/>
        <c:noMultiLvlLbl val="0"/>
      </c:catAx>
      <c:valAx>
        <c:axId val="561040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 publications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10398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2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2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07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0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07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22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0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0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92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52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83AA8B-9210-F325-3D62-E5AC417D3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455" y="496384"/>
            <a:ext cx="13540145" cy="1468105"/>
          </a:xfrm>
        </p:spPr>
        <p:txBody>
          <a:bodyPr>
            <a:normAutofit/>
          </a:bodyPr>
          <a:lstStyle/>
          <a:p>
            <a:r>
              <a:rPr lang="sv-SE" sz="4800" dirty="0" err="1"/>
              <a:t>Figure</a:t>
            </a:r>
            <a:r>
              <a:rPr lang="sv-SE" sz="4800" dirty="0"/>
              <a:t> 2: </a:t>
            </a:r>
            <a:r>
              <a:rPr lang="sv-SE" sz="4800" dirty="0" err="1"/>
              <a:t>Many</a:t>
            </a:r>
            <a:r>
              <a:rPr lang="sv-SE" sz="4800" dirty="0"/>
              <a:t> CBSC </a:t>
            </a:r>
            <a:r>
              <a:rPr lang="sv-SE" sz="4800" dirty="0" err="1"/>
              <a:t>publications</a:t>
            </a:r>
            <a:r>
              <a:rPr lang="sv-SE" sz="4800" dirty="0"/>
              <a:t> </a:t>
            </a:r>
            <a:r>
              <a:rPr lang="sv-SE" sz="4800" dirty="0" err="1"/>
              <a:t>have</a:t>
            </a:r>
            <a:r>
              <a:rPr lang="sv-SE" sz="4800" dirty="0"/>
              <a:t> </a:t>
            </a:r>
            <a:r>
              <a:rPr lang="sv-SE" sz="4800" dirty="0" err="1"/>
              <a:t>supplementary</a:t>
            </a:r>
            <a:r>
              <a:rPr lang="sv-SE" sz="4800" dirty="0"/>
              <a:t> data </a:t>
            </a:r>
            <a:r>
              <a:rPr lang="sv-SE" sz="4800" dirty="0" err="1"/>
              <a:t>without</a:t>
            </a:r>
            <a:r>
              <a:rPr lang="sv-SE" sz="4800" dirty="0"/>
              <a:t> a PID. </a:t>
            </a:r>
            <a:endParaRPr lang="en-GB" sz="48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44BFF20-7B88-B314-53BB-A2D1BA8CB1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863272"/>
              </p:ext>
            </p:extLst>
          </p:nvPr>
        </p:nvGraphicFramePr>
        <p:xfrm>
          <a:off x="1391675" y="2065695"/>
          <a:ext cx="12336000" cy="740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5107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419</TotalTime>
  <Words>31</Words>
  <Application>Microsoft Office PowerPoint</Application>
  <PresentationFormat>Anpassad</PresentationFormat>
  <Paragraphs>4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Figure 2: Many CBSC publications have supplementary data without a PID. </vt:lpstr>
    </vt:vector>
  </TitlesOfParts>
  <Company>ITS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2: Many CBSC publications have supplementary data without a PID. </dc:title>
  <dc:creator>Thomas Kieselbach</dc:creator>
  <cp:lastModifiedBy>Thomas Kieselbach</cp:lastModifiedBy>
  <cp:revision>37</cp:revision>
  <dcterms:created xsi:type="dcterms:W3CDTF">2023-07-06T17:08:33Z</dcterms:created>
  <dcterms:modified xsi:type="dcterms:W3CDTF">2023-08-17T13:33:01Z</dcterms:modified>
</cp:coreProperties>
</file>