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15119350" cy="106918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>
      <p:cViewPr varScale="1">
        <p:scale>
          <a:sx n="47" d="100"/>
          <a:sy n="47" d="100"/>
        </p:scale>
        <p:origin x="12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CBCS publications with open access and a data availability statement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All CBCS publications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Blad1!$A$2:$A$15</c:f>
              <c:strCache>
                <c:ptCount val="14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  <c:pt idx="7">
                  <c:v>2016</c:v>
                </c:pt>
                <c:pt idx="8">
                  <c:v>2015</c:v>
                </c:pt>
                <c:pt idx="9">
                  <c:v>2014</c:v>
                </c:pt>
                <c:pt idx="10">
                  <c:v>2013</c:v>
                </c:pt>
                <c:pt idx="11">
                  <c:v>2012</c:v>
                </c:pt>
                <c:pt idx="12">
                  <c:v>2011</c:v>
                </c:pt>
                <c:pt idx="13">
                  <c:v>2010</c:v>
                </c:pt>
              </c:strCache>
            </c:strRef>
          </c:cat>
          <c:val>
            <c:numRef>
              <c:f>Blad1!$B$2:$B$15</c:f>
              <c:numCache>
                <c:formatCode>General</c:formatCode>
                <c:ptCount val="14"/>
                <c:pt idx="0">
                  <c:v>2</c:v>
                </c:pt>
                <c:pt idx="1">
                  <c:v>9</c:v>
                </c:pt>
                <c:pt idx="2">
                  <c:v>18</c:v>
                </c:pt>
                <c:pt idx="3">
                  <c:v>15</c:v>
                </c:pt>
                <c:pt idx="4">
                  <c:v>10</c:v>
                </c:pt>
                <c:pt idx="5">
                  <c:v>22</c:v>
                </c:pt>
                <c:pt idx="6">
                  <c:v>18</c:v>
                </c:pt>
                <c:pt idx="7">
                  <c:v>22</c:v>
                </c:pt>
                <c:pt idx="8">
                  <c:v>10</c:v>
                </c:pt>
                <c:pt idx="9">
                  <c:v>25</c:v>
                </c:pt>
                <c:pt idx="10">
                  <c:v>17</c:v>
                </c:pt>
                <c:pt idx="11">
                  <c:v>14</c:v>
                </c:pt>
                <c:pt idx="12">
                  <c:v>5</c:v>
                </c:pt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6E-4C0A-B53D-B4C007D6998B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with open access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Blad1!$A$2:$A$15</c:f>
              <c:strCache>
                <c:ptCount val="14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  <c:pt idx="7">
                  <c:v>2016</c:v>
                </c:pt>
                <c:pt idx="8">
                  <c:v>2015</c:v>
                </c:pt>
                <c:pt idx="9">
                  <c:v>2014</c:v>
                </c:pt>
                <c:pt idx="10">
                  <c:v>2013</c:v>
                </c:pt>
                <c:pt idx="11">
                  <c:v>2012</c:v>
                </c:pt>
                <c:pt idx="12">
                  <c:v>2011</c:v>
                </c:pt>
                <c:pt idx="13">
                  <c:v>2010</c:v>
                </c:pt>
              </c:strCache>
            </c:strRef>
          </c:cat>
          <c:val>
            <c:numRef>
              <c:f>Blad1!$C$2:$C$15</c:f>
              <c:numCache>
                <c:formatCode>General</c:formatCode>
                <c:ptCount val="14"/>
                <c:pt idx="0">
                  <c:v>2</c:v>
                </c:pt>
                <c:pt idx="1">
                  <c:v>8</c:v>
                </c:pt>
                <c:pt idx="2">
                  <c:v>17</c:v>
                </c:pt>
                <c:pt idx="3">
                  <c:v>10</c:v>
                </c:pt>
                <c:pt idx="4">
                  <c:v>7</c:v>
                </c:pt>
                <c:pt idx="5">
                  <c:v>16</c:v>
                </c:pt>
                <c:pt idx="6">
                  <c:v>6</c:v>
                </c:pt>
                <c:pt idx="7">
                  <c:v>9</c:v>
                </c:pt>
                <c:pt idx="8">
                  <c:v>5</c:v>
                </c:pt>
                <c:pt idx="9">
                  <c:v>6</c:v>
                </c:pt>
                <c:pt idx="10">
                  <c:v>2</c:v>
                </c:pt>
                <c:pt idx="11">
                  <c:v>3</c:v>
                </c:pt>
                <c:pt idx="12">
                  <c:v>2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6E-4C0A-B53D-B4C007D6998B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with data availability statement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Blad1!$A$2:$A$15</c:f>
              <c:strCache>
                <c:ptCount val="14"/>
                <c:pt idx="0">
                  <c:v>2023</c:v>
                </c:pt>
                <c:pt idx="1">
                  <c:v>2022</c:v>
                </c:pt>
                <c:pt idx="2">
                  <c:v>2021</c:v>
                </c:pt>
                <c:pt idx="3">
                  <c:v>2020</c:v>
                </c:pt>
                <c:pt idx="4">
                  <c:v>2019</c:v>
                </c:pt>
                <c:pt idx="5">
                  <c:v>2018</c:v>
                </c:pt>
                <c:pt idx="6">
                  <c:v>2017</c:v>
                </c:pt>
                <c:pt idx="7">
                  <c:v>2016</c:v>
                </c:pt>
                <c:pt idx="8">
                  <c:v>2015</c:v>
                </c:pt>
                <c:pt idx="9">
                  <c:v>2014</c:v>
                </c:pt>
                <c:pt idx="10">
                  <c:v>2013</c:v>
                </c:pt>
                <c:pt idx="11">
                  <c:v>2012</c:v>
                </c:pt>
                <c:pt idx="12">
                  <c:v>2011</c:v>
                </c:pt>
                <c:pt idx="13">
                  <c:v>2010</c:v>
                </c:pt>
              </c:strCache>
            </c:strRef>
          </c:cat>
          <c:val>
            <c:numRef>
              <c:f>Blad1!$D$2:$D$15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9</c:v>
                </c:pt>
                <c:pt idx="3">
                  <c:v>7</c:v>
                </c:pt>
                <c:pt idx="4">
                  <c:v>3</c:v>
                </c:pt>
                <c:pt idx="5">
                  <c:v>9</c:v>
                </c:pt>
                <c:pt idx="6">
                  <c:v>2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6E-4C0A-B53D-B4C007D69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0857743"/>
        <c:axId val="520856783"/>
      </c:barChart>
      <c:catAx>
        <c:axId val="52085774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56783"/>
        <c:crosses val="autoZero"/>
        <c:auto val="1"/>
        <c:lblAlgn val="ctr"/>
        <c:lblOffset val="100"/>
        <c:noMultiLvlLbl val="0"/>
      </c:catAx>
      <c:valAx>
        <c:axId val="5208567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publications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577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020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921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07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40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078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225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407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90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928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52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9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8F41B-DAF7-41F4-B3C8-ACECF433B599}" type="datetimeFigureOut">
              <a:rPr lang="en-GB" smtClean="0"/>
              <a:t>17/08/2023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6D8F1-8AEF-4B3E-BCB1-B1C9D3B2E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9A90B57-0971-F2CA-1F65-ED5CAC263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0" y="174279"/>
            <a:ext cx="14243049" cy="2066589"/>
          </a:xfrm>
        </p:spPr>
        <p:txBody>
          <a:bodyPr>
            <a:noAutofit/>
          </a:bodyPr>
          <a:lstStyle/>
          <a:p>
            <a:r>
              <a:rPr lang="sv-SE" sz="4800" b="1" dirty="0" err="1"/>
              <a:t>Figure</a:t>
            </a:r>
            <a:r>
              <a:rPr lang="sv-SE" sz="4800" b="1" dirty="0"/>
              <a:t> 1: </a:t>
            </a:r>
            <a:r>
              <a:rPr lang="sv-SE" sz="4800" dirty="0"/>
              <a:t>Most recent CBCS </a:t>
            </a:r>
            <a:r>
              <a:rPr lang="sv-SE" sz="4800" dirty="0" err="1"/>
              <a:t>publications</a:t>
            </a:r>
            <a:r>
              <a:rPr lang="sv-SE" sz="4800" dirty="0"/>
              <a:t> </a:t>
            </a:r>
            <a:r>
              <a:rPr lang="sv-SE" sz="4800" dirty="0" err="1"/>
              <a:t>are</a:t>
            </a:r>
            <a:r>
              <a:rPr lang="sv-SE" sz="4800" dirty="0"/>
              <a:t> </a:t>
            </a:r>
            <a:r>
              <a:rPr lang="sv-SE" sz="4800" dirty="0" err="1"/>
              <a:t>open</a:t>
            </a:r>
            <a:r>
              <a:rPr lang="sv-SE" sz="4800" dirty="0"/>
              <a:t> access </a:t>
            </a:r>
            <a:r>
              <a:rPr lang="sv-SE" sz="4800" dirty="0" err="1"/>
              <a:t>publications</a:t>
            </a:r>
            <a:r>
              <a:rPr lang="sv-SE" sz="4800" dirty="0"/>
              <a:t> and </a:t>
            </a:r>
            <a:r>
              <a:rPr lang="sv-SE" sz="4800" dirty="0" err="1"/>
              <a:t>many</a:t>
            </a:r>
            <a:r>
              <a:rPr lang="sv-SE" sz="4800" dirty="0"/>
              <a:t> </a:t>
            </a:r>
            <a:r>
              <a:rPr lang="sv-SE" sz="4800" dirty="0" err="1"/>
              <a:t>have</a:t>
            </a:r>
            <a:r>
              <a:rPr lang="sv-SE" sz="4800" dirty="0"/>
              <a:t> a data </a:t>
            </a:r>
            <a:r>
              <a:rPr lang="sv-SE" sz="4800" dirty="0" err="1"/>
              <a:t>availability</a:t>
            </a:r>
            <a:r>
              <a:rPr lang="sv-SE" sz="4800" dirty="0"/>
              <a:t> </a:t>
            </a:r>
            <a:r>
              <a:rPr lang="sv-SE" sz="4800" dirty="0" err="1"/>
              <a:t>statement</a:t>
            </a:r>
            <a:r>
              <a:rPr lang="sv-SE" sz="4800" dirty="0"/>
              <a:t>. </a:t>
            </a:r>
            <a:endParaRPr lang="en-GB" sz="4800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8376D6D-A7FB-BB72-3BA4-3774AD9386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787534"/>
              </p:ext>
            </p:extLst>
          </p:nvPr>
        </p:nvGraphicFramePr>
        <p:xfrm>
          <a:off x="1391137" y="2090740"/>
          <a:ext cx="12337077" cy="7402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9575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423</TotalTime>
  <Words>33</Words>
  <Application>Microsoft Office PowerPoint</Application>
  <PresentationFormat>Anpassad</PresentationFormat>
  <Paragraphs>4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Figure 1: Most recent CBCS publications are open access publications and many have a data availability statement. </vt:lpstr>
    </vt:vector>
  </TitlesOfParts>
  <Company>ITS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1. Most recent CBSC publications are open access publications and many have a data availability statement. </dc:title>
  <dc:creator>Thomas Kieselbach</dc:creator>
  <cp:lastModifiedBy>Thomas Kieselbach</cp:lastModifiedBy>
  <cp:revision>40</cp:revision>
  <dcterms:created xsi:type="dcterms:W3CDTF">2023-07-06T17:08:33Z</dcterms:created>
  <dcterms:modified xsi:type="dcterms:W3CDTF">2023-08-17T13:33:53Z</dcterms:modified>
</cp:coreProperties>
</file>