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4"/>
  </p:notesMasterIdLst>
  <p:sldIdLst>
    <p:sldId id="256" r:id="rId2"/>
    <p:sldId id="2038388499" r:id="rId3"/>
    <p:sldId id="2038388507" r:id="rId4"/>
    <p:sldId id="2038388519" r:id="rId5"/>
    <p:sldId id="2038388540" r:id="rId6"/>
    <p:sldId id="292" r:id="rId7"/>
    <p:sldId id="293" r:id="rId8"/>
    <p:sldId id="294" r:id="rId9"/>
    <p:sldId id="261" r:id="rId10"/>
    <p:sldId id="265" r:id="rId11"/>
    <p:sldId id="2038388539" r:id="rId12"/>
    <p:sldId id="2038388547" r:id="rId13"/>
    <p:sldId id="2038388542" r:id="rId14"/>
    <p:sldId id="2038388516" r:id="rId15"/>
    <p:sldId id="258" r:id="rId16"/>
    <p:sldId id="283" r:id="rId17"/>
    <p:sldId id="2038388548" r:id="rId18"/>
    <p:sldId id="2856" r:id="rId19"/>
    <p:sldId id="2858" r:id="rId20"/>
    <p:sldId id="2038388534" r:id="rId21"/>
    <p:sldId id="288" r:id="rId22"/>
    <p:sldId id="2038388545" r:id="rId23"/>
    <p:sldId id="276" r:id="rId24"/>
    <p:sldId id="290" r:id="rId25"/>
    <p:sldId id="2038388535" r:id="rId26"/>
    <p:sldId id="259" r:id="rId27"/>
    <p:sldId id="2038388518" r:id="rId28"/>
    <p:sldId id="260" r:id="rId29"/>
    <p:sldId id="2038388512" r:id="rId30"/>
    <p:sldId id="273" r:id="rId31"/>
    <p:sldId id="2038388544" r:id="rId32"/>
    <p:sldId id="275" r:id="rId33"/>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42093"/>
    <a:srgbClr val="FF2F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596"/>
    <p:restoredTop sz="96087"/>
  </p:normalViewPr>
  <p:slideViewPr>
    <p:cSldViewPr snapToGrid="0">
      <p:cViewPr varScale="1">
        <p:scale>
          <a:sx n="104" d="100"/>
          <a:sy n="104" d="100"/>
        </p:scale>
        <p:origin x="208" y="432"/>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v-SE" dirty="0"/>
          </a:p>
        </p:txBody>
      </p:sp>
      <p:sp>
        <p:nvSpPr>
          <p:cNvPr id="3" name="Platshållare fö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B4B235-26C2-B744-A7B5-E57B1DF30422}" type="datetimeFigureOut">
              <a:rPr lang="sv-SE" smtClean="0"/>
              <a:t>2023-07-14</a:t>
            </a:fld>
            <a:endParaRPr lang="sv-SE" dirty="0"/>
          </a:p>
        </p:txBody>
      </p:sp>
      <p:sp>
        <p:nvSpPr>
          <p:cNvPr id="4" name="Platshållare för bildobjekt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v-SE" dirty="0"/>
          </a:p>
        </p:txBody>
      </p:sp>
      <p:sp>
        <p:nvSpPr>
          <p:cNvPr id="5" name="Platshållare för anteckninga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6" name="Platshållare för sidfo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v-SE" dirty="0"/>
          </a:p>
        </p:txBody>
      </p:sp>
      <p:sp>
        <p:nvSpPr>
          <p:cNvPr id="7" name="Platshållare för bild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AA2D76B-A00F-D046-9B6F-5DFDC266B618}" type="slidenum">
              <a:rPr lang="sv-SE" smtClean="0"/>
              <a:t>‹#›</a:t>
            </a:fld>
            <a:endParaRPr lang="sv-SE" dirty="0"/>
          </a:p>
        </p:txBody>
      </p:sp>
    </p:spTree>
    <p:extLst>
      <p:ext uri="{BB962C8B-B14F-4D97-AF65-F5344CB8AC3E}">
        <p14:creationId xmlns:p14="http://schemas.microsoft.com/office/powerpoint/2010/main" val="23080003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Tjänster för team science</a:t>
            </a:r>
          </a:p>
        </p:txBody>
      </p:sp>
      <p:sp>
        <p:nvSpPr>
          <p:cNvPr id="4" name="Platshållare för bildnummer 3"/>
          <p:cNvSpPr>
            <a:spLocks noGrp="1"/>
          </p:cNvSpPr>
          <p:nvPr>
            <p:ph type="sldNum" sz="quarter" idx="5"/>
          </p:nvPr>
        </p:nvSpPr>
        <p:spPr/>
        <p:txBody>
          <a:bodyPr/>
          <a:lstStyle/>
          <a:p>
            <a:pPr>
              <a:defRPr/>
            </a:pPr>
            <a:fld id="{78D0FD2D-3E45-0940-A23D-63246C15EF6C}" type="slidenum">
              <a:rPr lang="sv-SE" smtClean="0"/>
              <a:t>6</a:t>
            </a:fld>
            <a:endParaRPr lang="sv-SE" dirty="0"/>
          </a:p>
        </p:txBody>
      </p:sp>
    </p:spTree>
    <p:extLst>
      <p:ext uri="{BB962C8B-B14F-4D97-AF65-F5344CB8AC3E}">
        <p14:creationId xmlns:p14="http://schemas.microsoft.com/office/powerpoint/2010/main" val="11727101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2"/>
        <p:cNvGrpSpPr/>
        <p:nvPr/>
      </p:nvGrpSpPr>
      <p:grpSpPr>
        <a:xfrm>
          <a:off x="0" y="0"/>
          <a:ext cx="0" cy="0"/>
          <a:chOff x="0" y="0"/>
          <a:chExt cx="0" cy="0"/>
        </a:xfrm>
      </p:grpSpPr>
      <p:sp>
        <p:nvSpPr>
          <p:cNvPr id="823" name="Google Shape;823;g1a7b49760d0_0_0:notes"/>
          <p:cNvSpPr>
            <a:spLocks noGrp="1" noRot="1" noChangeAspect="1"/>
          </p:cNvSpPr>
          <p:nvPr>
            <p:ph type="sldImg" idx="2"/>
          </p:nvPr>
        </p:nvSpPr>
        <p:spPr>
          <a:xfrm>
            <a:off x="3810000" y="514350"/>
            <a:ext cx="4573588" cy="25717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4" name="Google Shape;824;g1a7b49760d0_0_0:notes"/>
          <p:cNvSpPr txBox="1">
            <a:spLocks noGrp="1"/>
          </p:cNvSpPr>
          <p:nvPr>
            <p:ph type="body" idx="1"/>
          </p:nvPr>
        </p:nvSpPr>
        <p:spPr>
          <a:xfrm>
            <a:off x="1219200" y="3257550"/>
            <a:ext cx="9753600" cy="3086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150" dirty="0">
                <a:solidFill>
                  <a:srgbClr val="1D1C1D"/>
                </a:solidFill>
                <a:highlight>
                  <a:srgbClr val="F8F8F8"/>
                </a:highlight>
                <a:latin typeface="Arial"/>
                <a:ea typeface="Arial"/>
                <a:cs typeface="Arial"/>
                <a:sym typeface="Arial"/>
              </a:rPr>
              <a:t>S</a:t>
            </a:r>
            <a:endParaRPr sz="1150" dirty="0">
              <a:solidFill>
                <a:srgbClr val="1D1C1D"/>
              </a:solidFill>
              <a:highlight>
                <a:srgbClr val="F8F8F8"/>
              </a:highlight>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US" sz="1100" dirty="0">
                <a:latin typeface="Arial"/>
                <a:ea typeface="Arial"/>
                <a:cs typeface="Arial"/>
                <a:sym typeface="Arial"/>
              </a:rPr>
              <a:t>The DateCentre supports the nf-core community by contributing to the nf-core tools, including the website which make it easier for researchers to write high quality pipelines. If you’re interested in using an nf-core pipeline or writing/contributing to one, please refer to the training material online and sign up to the upcoming training event in march </a:t>
            </a:r>
            <a:endParaRPr sz="1100" dirty="0">
              <a:latin typeface="Arial"/>
              <a:ea typeface="Arial"/>
              <a:cs typeface="Arial"/>
              <a:sym typeface="Arial"/>
            </a:endParaRPr>
          </a:p>
          <a:p>
            <a:pPr marL="0" lvl="0" indent="0" algn="l" rtl="0">
              <a:spcBef>
                <a:spcPts val="0"/>
              </a:spcBef>
              <a:spcAft>
                <a:spcPts val="0"/>
              </a:spcAft>
              <a:buNone/>
            </a:pPr>
            <a:endParaRPr sz="1150" dirty="0">
              <a:solidFill>
                <a:srgbClr val="1D1C1D"/>
              </a:solidFill>
              <a:highlight>
                <a:srgbClr val="F8F8F8"/>
              </a:highlight>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7"/>
        <p:cNvGrpSpPr/>
        <p:nvPr/>
      </p:nvGrpSpPr>
      <p:grpSpPr>
        <a:xfrm>
          <a:off x="0" y="0"/>
          <a:ext cx="0" cy="0"/>
          <a:chOff x="0" y="0"/>
          <a:chExt cx="0" cy="0"/>
        </a:xfrm>
      </p:grpSpPr>
      <p:sp>
        <p:nvSpPr>
          <p:cNvPr id="678" name="Google Shape;678;g19a6b8ca7c0_0_144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latin typeface="Arial"/>
                <a:ea typeface="Arial"/>
                <a:cs typeface="Arial"/>
                <a:sym typeface="Arial"/>
              </a:rPr>
              <a:t>B</a:t>
            </a:r>
            <a:endParaRPr dirty="0">
              <a:latin typeface="Arial"/>
              <a:ea typeface="Arial"/>
              <a:cs typeface="Arial"/>
              <a:sym typeface="Arial"/>
            </a:endParaRPr>
          </a:p>
          <a:p>
            <a:pPr marL="0" lvl="0" indent="0" algn="l" rtl="0">
              <a:spcBef>
                <a:spcPts val="0"/>
              </a:spcBef>
              <a:spcAft>
                <a:spcPts val="0"/>
              </a:spcAft>
              <a:buNone/>
            </a:pPr>
            <a:endParaRPr dirty="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US" sz="1100" dirty="0">
                <a:latin typeface="Arial"/>
                <a:ea typeface="Arial"/>
                <a:cs typeface="Arial"/>
                <a:sym typeface="Arial"/>
              </a:rPr>
              <a:t>Together we work towards promoting FAIR, open science, and good data practises throughout the data lifecycle</a:t>
            </a:r>
            <a:endParaRPr sz="1100" dirty="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endParaRPr sz="1100" dirty="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US" sz="1100" dirty="0">
                <a:latin typeface="Arial"/>
                <a:ea typeface="Arial"/>
                <a:cs typeface="Arial"/>
                <a:sym typeface="Arial"/>
              </a:rPr>
              <a:t>and  increasing the scientific impact of research data by providing services and resources for data management and IT as well as lowering the barriers to bioinformatics support making it more accessible for all researchers to tap into the expertise available on a wide range of topics. </a:t>
            </a:r>
            <a:endParaRPr dirty="0">
              <a:latin typeface="Arial"/>
              <a:ea typeface="Arial"/>
              <a:cs typeface="Arial"/>
              <a:sym typeface="Arial"/>
            </a:endParaRPr>
          </a:p>
        </p:txBody>
      </p:sp>
      <p:sp>
        <p:nvSpPr>
          <p:cNvPr id="679" name="Google Shape;679;g19a6b8ca7c0_0_14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2"/>
        <p:cNvGrpSpPr/>
        <p:nvPr/>
      </p:nvGrpSpPr>
      <p:grpSpPr>
        <a:xfrm>
          <a:off x="0" y="0"/>
          <a:ext cx="0" cy="0"/>
          <a:chOff x="0" y="0"/>
          <a:chExt cx="0" cy="0"/>
        </a:xfrm>
      </p:grpSpPr>
      <p:sp>
        <p:nvSpPr>
          <p:cNvPr id="733" name="Google Shape;733;g1a0be171e25_0_107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4" name="Google Shape;734;g1a0be171e25_0_107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dirty="0">
                <a:solidFill>
                  <a:srgbClr val="212529"/>
                </a:solidFill>
                <a:highlight>
                  <a:srgbClr val="FFFFFF"/>
                </a:highlight>
                <a:latin typeface="Lato"/>
                <a:ea typeface="Lato"/>
                <a:cs typeface="Lato"/>
                <a:sym typeface="Lato"/>
              </a:rPr>
              <a:t>S&amp; B </a:t>
            </a:r>
            <a:endParaRPr dirty="0">
              <a:solidFill>
                <a:srgbClr val="212529"/>
              </a:solidFill>
              <a:highlight>
                <a:srgbClr val="FFFFFF"/>
              </a:highlight>
              <a:latin typeface="Lato"/>
              <a:ea typeface="Lato"/>
              <a:cs typeface="Lato"/>
              <a:sym typeface="Lato"/>
            </a:endParaRPr>
          </a:p>
          <a:p>
            <a:pPr marL="0" lvl="0" indent="0" algn="l" rtl="0">
              <a:lnSpc>
                <a:spcPct val="115000"/>
              </a:lnSpc>
              <a:spcBef>
                <a:spcPts val="1200"/>
              </a:spcBef>
              <a:spcAft>
                <a:spcPts val="0"/>
              </a:spcAft>
              <a:buClr>
                <a:schemeClr val="dk1"/>
              </a:buClr>
              <a:buSzPts val="1100"/>
              <a:buFont typeface="Arial"/>
              <a:buNone/>
            </a:pPr>
            <a:r>
              <a:rPr lang="en-US" sz="1100" dirty="0">
                <a:latin typeface="Arial"/>
                <a:ea typeface="Arial"/>
                <a:cs typeface="Arial"/>
                <a:sym typeface="Arial"/>
              </a:rPr>
              <a:t>Managing research data starts at the very beginning. Make a plan for your data and how it will be handled during and after the project before you start your research. </a:t>
            </a:r>
            <a:endParaRPr sz="1100" dirty="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endParaRPr sz="1100" dirty="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US" sz="1100" dirty="0">
                <a:latin typeface="Arial"/>
                <a:ea typeface="Arial"/>
                <a:cs typeface="Arial"/>
                <a:sym typeface="Arial"/>
              </a:rPr>
              <a:t>Document this process in a data management plan. This way, you can think ahead about any problems that might come up with how the data is handled, such as how much it might cost to store, whether the data needs to be made anonymous, etc. </a:t>
            </a:r>
            <a:endParaRPr sz="1100" dirty="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endParaRPr sz="1100" dirty="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US" sz="1100" dirty="0">
                <a:latin typeface="Arial"/>
                <a:ea typeface="Arial"/>
                <a:cs typeface="Arial"/>
                <a:sym typeface="Arial"/>
              </a:rPr>
              <a:t>In other words, a DMP is like a checklist to go through when planning for a new project and at the scilifelab, we offer a tool to help you create one DSW. We also offer bioinformatics and RDM support drop-ins to help you fill it in. </a:t>
            </a:r>
            <a:endParaRPr sz="1100" dirty="0">
              <a:latin typeface="Arial"/>
              <a:ea typeface="Arial"/>
              <a:cs typeface="Arial"/>
              <a:sym typeface="Arial"/>
            </a:endParaRPr>
          </a:p>
          <a:p>
            <a:pPr marL="0" lvl="0" indent="0" algn="l" rtl="0">
              <a:lnSpc>
                <a:spcPct val="115000"/>
              </a:lnSpc>
              <a:spcBef>
                <a:spcPts val="0"/>
              </a:spcBef>
              <a:spcAft>
                <a:spcPts val="1200"/>
              </a:spcAft>
              <a:buClr>
                <a:schemeClr val="dk1"/>
              </a:buClr>
              <a:buSzPts val="1100"/>
              <a:buFont typeface="Arial"/>
              <a:buNone/>
            </a:pPr>
            <a:endParaRPr dirty="0">
              <a:solidFill>
                <a:srgbClr val="212529"/>
              </a:solidFill>
              <a:highlight>
                <a:srgbClr val="FFFFFF"/>
              </a:highlight>
              <a:latin typeface="Lato"/>
              <a:ea typeface="Lato"/>
              <a:cs typeface="Lato"/>
              <a:sym typeface="Lato"/>
            </a:endParaRPr>
          </a:p>
        </p:txBody>
      </p:sp>
      <p:sp>
        <p:nvSpPr>
          <p:cNvPr id="735" name="Google Shape;735;g1a0be171e25_0_107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10</a:t>
            </a:fld>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8AA2D76B-A00F-D046-9B6F-5DFDC266B618}" type="slidenum">
              <a:rPr lang="sv-SE" smtClean="0"/>
              <a:t>14</a:t>
            </a:fld>
            <a:endParaRPr lang="sv-SE" dirty="0"/>
          </a:p>
        </p:txBody>
      </p:sp>
    </p:spTree>
    <p:extLst>
      <p:ext uri="{BB962C8B-B14F-4D97-AF65-F5344CB8AC3E}">
        <p14:creationId xmlns:p14="http://schemas.microsoft.com/office/powerpoint/2010/main" val="144913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en-GB" dirty="0"/>
          </a:p>
        </p:txBody>
      </p:sp>
      <p:sp>
        <p:nvSpPr>
          <p:cNvPr id="4" name="Platshållare för bildnummer 3"/>
          <p:cNvSpPr>
            <a:spLocks noGrp="1"/>
          </p:cNvSpPr>
          <p:nvPr>
            <p:ph type="sldNum" sz="quarter" idx="5"/>
          </p:nvPr>
        </p:nvSpPr>
        <p:spPr/>
        <p:txBody>
          <a:bodyPr/>
          <a:lstStyle/>
          <a:p>
            <a:fld id="{DA3BA1A2-6287-9245-9FC9-020813467484}" type="slidenum">
              <a:rPr lang="en-SE" smtClean="0"/>
              <a:t>17</a:t>
            </a:fld>
            <a:endParaRPr lang="en-SE"/>
          </a:p>
        </p:txBody>
      </p:sp>
    </p:spTree>
    <p:extLst>
      <p:ext uri="{BB962C8B-B14F-4D97-AF65-F5344CB8AC3E}">
        <p14:creationId xmlns:p14="http://schemas.microsoft.com/office/powerpoint/2010/main" val="38528709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Platshållare för bildnummer 3"/>
          <p:cNvSpPr>
            <a:spLocks noGrp="1"/>
          </p:cNvSpPr>
          <p:nvPr>
            <p:ph type="sldNum" sz="quarter" idx="5"/>
          </p:nvPr>
        </p:nvSpPr>
        <p:spPr/>
        <p:txBody>
          <a:bodyPr/>
          <a:lstStyle/>
          <a:p>
            <a:fld id="{DA3BA1A2-6287-9245-9FC9-020813467484}" type="slidenum">
              <a:rPr lang="en-SE" smtClean="0"/>
              <a:t>18</a:t>
            </a:fld>
            <a:endParaRPr lang="en-SE"/>
          </a:p>
        </p:txBody>
      </p:sp>
    </p:spTree>
    <p:extLst>
      <p:ext uri="{BB962C8B-B14F-4D97-AF65-F5344CB8AC3E}">
        <p14:creationId xmlns:p14="http://schemas.microsoft.com/office/powerpoint/2010/main" val="27682609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en-GB" dirty="0"/>
          </a:p>
        </p:txBody>
      </p:sp>
      <p:sp>
        <p:nvSpPr>
          <p:cNvPr id="4" name="Platshållare för bildnummer 3"/>
          <p:cNvSpPr>
            <a:spLocks noGrp="1"/>
          </p:cNvSpPr>
          <p:nvPr>
            <p:ph type="sldNum" sz="quarter" idx="5"/>
          </p:nvPr>
        </p:nvSpPr>
        <p:spPr/>
        <p:txBody>
          <a:bodyPr/>
          <a:lstStyle/>
          <a:p>
            <a:fld id="{DA3BA1A2-6287-9245-9FC9-020813467484}" type="slidenum">
              <a:rPr lang="en-SE" smtClean="0"/>
              <a:t>19</a:t>
            </a:fld>
            <a:endParaRPr lang="en-SE"/>
          </a:p>
        </p:txBody>
      </p:sp>
    </p:spTree>
    <p:extLst>
      <p:ext uri="{BB962C8B-B14F-4D97-AF65-F5344CB8AC3E}">
        <p14:creationId xmlns:p14="http://schemas.microsoft.com/office/powerpoint/2010/main" val="38560967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9"/>
        <p:cNvGrpSpPr/>
        <p:nvPr/>
      </p:nvGrpSpPr>
      <p:grpSpPr>
        <a:xfrm>
          <a:off x="0" y="0"/>
          <a:ext cx="0" cy="0"/>
          <a:chOff x="0" y="0"/>
          <a:chExt cx="0" cy="0"/>
        </a:xfrm>
      </p:grpSpPr>
      <p:sp>
        <p:nvSpPr>
          <p:cNvPr id="860" name="Google Shape;860;g19a6b8ca7c0_0_1640:notes"/>
          <p:cNvSpPr txBox="1">
            <a:spLocks noGrp="1"/>
          </p:cNvSpPr>
          <p:nvPr>
            <p:ph type="body" idx="1"/>
          </p:nvPr>
        </p:nvSpPr>
        <p:spPr>
          <a:xfrm>
            <a:off x="1219200" y="3257550"/>
            <a:ext cx="9753600" cy="3086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B</a:t>
            </a:r>
            <a:endParaRPr dirty="0"/>
          </a:p>
          <a:p>
            <a:pPr marL="0" lvl="0" indent="0" algn="l" rtl="0">
              <a:lnSpc>
                <a:spcPct val="115000"/>
              </a:lnSpc>
              <a:spcBef>
                <a:spcPts val="0"/>
              </a:spcBef>
              <a:spcAft>
                <a:spcPts val="0"/>
              </a:spcAft>
              <a:buClr>
                <a:schemeClr val="dk1"/>
              </a:buClr>
              <a:buSzPts val="1100"/>
              <a:buFont typeface="Arial"/>
              <a:buNone/>
            </a:pPr>
            <a:r>
              <a:rPr lang="en-US" sz="1100" dirty="0">
                <a:latin typeface="Arial"/>
                <a:ea typeface="Arial"/>
                <a:cs typeface="Arial"/>
                <a:sym typeface="Arial"/>
              </a:rPr>
              <a:t>For computational environments, we are in the process of setting up compute and storage access across multiple facilities. </a:t>
            </a:r>
            <a:endParaRPr sz="1100" dirty="0">
              <a:latin typeface="Arial"/>
              <a:ea typeface="Arial"/>
              <a:cs typeface="Arial"/>
              <a:sym typeface="Arial"/>
            </a:endParaRPr>
          </a:p>
          <a:p>
            <a:pPr marL="0" lvl="0" indent="0" algn="l" rtl="0">
              <a:spcBef>
                <a:spcPts val="0"/>
              </a:spcBef>
              <a:spcAft>
                <a:spcPts val="0"/>
              </a:spcAft>
              <a:buNone/>
            </a:pPr>
            <a:endParaRPr dirty="0"/>
          </a:p>
        </p:txBody>
      </p:sp>
      <p:sp>
        <p:nvSpPr>
          <p:cNvPr id="861" name="Google Shape;861;g19a6b8ca7c0_0_1640:notes"/>
          <p:cNvSpPr>
            <a:spLocks noGrp="1" noRot="1" noChangeAspect="1"/>
          </p:cNvSpPr>
          <p:nvPr>
            <p:ph type="sldImg" idx="2"/>
          </p:nvPr>
        </p:nvSpPr>
        <p:spPr>
          <a:xfrm>
            <a:off x="3810000" y="514350"/>
            <a:ext cx="4573588"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Infrastrukturens leverand av data och resultat till sina användare</a:t>
            </a:r>
          </a:p>
        </p:txBody>
      </p:sp>
      <p:sp>
        <p:nvSpPr>
          <p:cNvPr id="4" name="Platshållare för bildnummer 3"/>
          <p:cNvSpPr>
            <a:spLocks noGrp="1"/>
          </p:cNvSpPr>
          <p:nvPr>
            <p:ph type="sldNum" sz="quarter" idx="5"/>
          </p:nvPr>
        </p:nvSpPr>
        <p:spPr/>
        <p:txBody>
          <a:bodyPr/>
          <a:lstStyle/>
          <a:p>
            <a:pPr>
              <a:defRPr/>
            </a:pPr>
            <a:fld id="{78D0FD2D-3E45-0940-A23D-63246C15EF6C}" type="slidenum">
              <a:rPr lang="sv-SE" smtClean="0"/>
              <a:t>24</a:t>
            </a:fld>
            <a:endParaRPr lang="sv-SE" dirty="0"/>
          </a:p>
        </p:txBody>
      </p:sp>
    </p:spTree>
    <p:extLst>
      <p:ext uri="{BB962C8B-B14F-4D97-AF65-F5344CB8AC3E}">
        <p14:creationId xmlns:p14="http://schemas.microsoft.com/office/powerpoint/2010/main" val="11851038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Rubrikbi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A1759D1D-D18D-3868-DABF-61FA20503A1E}"/>
              </a:ext>
            </a:extLst>
          </p:cNvPr>
          <p:cNvSpPr>
            <a:spLocks noGrp="1"/>
          </p:cNvSpPr>
          <p:nvPr>
            <p:ph type="ctrTitle"/>
          </p:nvPr>
        </p:nvSpPr>
        <p:spPr>
          <a:xfrm>
            <a:off x="1524000" y="1122363"/>
            <a:ext cx="9144000" cy="2387600"/>
          </a:xfrm>
        </p:spPr>
        <p:txBody>
          <a:bodyPr anchor="b"/>
          <a:lstStyle>
            <a:lvl1pPr algn="ctr">
              <a:defRPr sz="6000"/>
            </a:lvl1pPr>
          </a:lstStyle>
          <a:p>
            <a:r>
              <a:rPr lang="sv-SE"/>
              <a:t>Klicka här för att ändra mall för rubrikformat</a:t>
            </a:r>
          </a:p>
        </p:txBody>
      </p:sp>
      <p:sp>
        <p:nvSpPr>
          <p:cNvPr id="3" name="Underrubrik 2">
            <a:extLst>
              <a:ext uri="{FF2B5EF4-FFF2-40B4-BE49-F238E27FC236}">
                <a16:creationId xmlns:a16="http://schemas.microsoft.com/office/drawing/2014/main" id="{71E09E7C-9C61-0E6A-EE63-2A96E21A325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här för att ändra mall för underrubrikformat</a:t>
            </a:r>
          </a:p>
        </p:txBody>
      </p:sp>
      <p:sp>
        <p:nvSpPr>
          <p:cNvPr id="4" name="Platshållare för datum 3">
            <a:extLst>
              <a:ext uri="{FF2B5EF4-FFF2-40B4-BE49-F238E27FC236}">
                <a16:creationId xmlns:a16="http://schemas.microsoft.com/office/drawing/2014/main" id="{C21903CB-D4D4-A7C1-8B82-D8C59BA06F65}"/>
              </a:ext>
            </a:extLst>
          </p:cNvPr>
          <p:cNvSpPr>
            <a:spLocks noGrp="1"/>
          </p:cNvSpPr>
          <p:nvPr>
            <p:ph type="dt" sz="half" idx="10"/>
          </p:nvPr>
        </p:nvSpPr>
        <p:spPr/>
        <p:txBody>
          <a:bodyPr/>
          <a:lstStyle/>
          <a:p>
            <a:fld id="{A6AA338B-BB38-6D4E-9424-65E8A5E6F40F}" type="datetimeFigureOut">
              <a:rPr lang="sv-SE" smtClean="0"/>
              <a:t>2023-07-14</a:t>
            </a:fld>
            <a:endParaRPr lang="sv-SE" dirty="0"/>
          </a:p>
        </p:txBody>
      </p:sp>
      <p:sp>
        <p:nvSpPr>
          <p:cNvPr id="5" name="Platshållare för sidfot 4">
            <a:extLst>
              <a:ext uri="{FF2B5EF4-FFF2-40B4-BE49-F238E27FC236}">
                <a16:creationId xmlns:a16="http://schemas.microsoft.com/office/drawing/2014/main" id="{9A232913-1253-3EF1-C4FC-4972E16600BE}"/>
              </a:ext>
            </a:extLst>
          </p:cNvPr>
          <p:cNvSpPr>
            <a:spLocks noGrp="1"/>
          </p:cNvSpPr>
          <p:nvPr>
            <p:ph type="ftr" sz="quarter" idx="11"/>
          </p:nvPr>
        </p:nvSpPr>
        <p:spPr/>
        <p:txBody>
          <a:bodyPr/>
          <a:lstStyle/>
          <a:p>
            <a:endParaRPr lang="sv-SE" dirty="0"/>
          </a:p>
        </p:txBody>
      </p:sp>
      <p:sp>
        <p:nvSpPr>
          <p:cNvPr id="6" name="Platshållare för bildnummer 5">
            <a:extLst>
              <a:ext uri="{FF2B5EF4-FFF2-40B4-BE49-F238E27FC236}">
                <a16:creationId xmlns:a16="http://schemas.microsoft.com/office/drawing/2014/main" id="{CC19AFD9-A913-9337-F3AC-67EA8FE6E02C}"/>
              </a:ext>
            </a:extLst>
          </p:cNvPr>
          <p:cNvSpPr>
            <a:spLocks noGrp="1"/>
          </p:cNvSpPr>
          <p:nvPr>
            <p:ph type="sldNum" sz="quarter" idx="12"/>
          </p:nvPr>
        </p:nvSpPr>
        <p:spPr/>
        <p:txBody>
          <a:bodyPr/>
          <a:lstStyle/>
          <a:p>
            <a:fld id="{03243878-53D8-DD4E-B5CA-29B3D49DA6E2}" type="slidenum">
              <a:rPr lang="sv-SE" smtClean="0"/>
              <a:t>‹#›</a:t>
            </a:fld>
            <a:endParaRPr lang="sv-SE" dirty="0"/>
          </a:p>
        </p:txBody>
      </p:sp>
    </p:spTree>
    <p:extLst>
      <p:ext uri="{BB962C8B-B14F-4D97-AF65-F5344CB8AC3E}">
        <p14:creationId xmlns:p14="http://schemas.microsoft.com/office/powerpoint/2010/main" val="9694049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Rubrik och lodrät 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E1845879-70B8-00AA-8742-43B640AD4AF7}"/>
              </a:ext>
            </a:extLst>
          </p:cNvPr>
          <p:cNvSpPr>
            <a:spLocks noGrp="1"/>
          </p:cNvSpPr>
          <p:nvPr>
            <p:ph type="title"/>
          </p:nvPr>
        </p:nvSpPr>
        <p:spPr/>
        <p:txBody>
          <a:bodyPr/>
          <a:lstStyle/>
          <a:p>
            <a:r>
              <a:rPr lang="sv-SE"/>
              <a:t>Klicka här för att ändra mall för rubrikformat</a:t>
            </a:r>
          </a:p>
        </p:txBody>
      </p:sp>
      <p:sp>
        <p:nvSpPr>
          <p:cNvPr id="3" name="Platshållare för lodrät text 2">
            <a:extLst>
              <a:ext uri="{FF2B5EF4-FFF2-40B4-BE49-F238E27FC236}">
                <a16:creationId xmlns:a16="http://schemas.microsoft.com/office/drawing/2014/main" id="{5D814439-290E-A1C5-CA25-EBF4AE22D92C}"/>
              </a:ext>
            </a:extLst>
          </p:cNvPr>
          <p:cNvSpPr>
            <a:spLocks noGrp="1"/>
          </p:cNvSpPr>
          <p:nvPr>
            <p:ph type="body" orient="vert" idx="1"/>
          </p:nvPr>
        </p:nvSpPr>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D272735F-8AFB-54AA-A9D5-488618314239}"/>
              </a:ext>
            </a:extLst>
          </p:cNvPr>
          <p:cNvSpPr>
            <a:spLocks noGrp="1"/>
          </p:cNvSpPr>
          <p:nvPr>
            <p:ph type="dt" sz="half" idx="10"/>
          </p:nvPr>
        </p:nvSpPr>
        <p:spPr/>
        <p:txBody>
          <a:bodyPr/>
          <a:lstStyle/>
          <a:p>
            <a:fld id="{A6AA338B-BB38-6D4E-9424-65E8A5E6F40F}" type="datetimeFigureOut">
              <a:rPr lang="sv-SE" smtClean="0"/>
              <a:t>2023-07-14</a:t>
            </a:fld>
            <a:endParaRPr lang="sv-SE" dirty="0"/>
          </a:p>
        </p:txBody>
      </p:sp>
      <p:sp>
        <p:nvSpPr>
          <p:cNvPr id="5" name="Platshållare för sidfot 4">
            <a:extLst>
              <a:ext uri="{FF2B5EF4-FFF2-40B4-BE49-F238E27FC236}">
                <a16:creationId xmlns:a16="http://schemas.microsoft.com/office/drawing/2014/main" id="{CFCAFE69-A304-59F6-9222-9EF57C9F0249}"/>
              </a:ext>
            </a:extLst>
          </p:cNvPr>
          <p:cNvSpPr>
            <a:spLocks noGrp="1"/>
          </p:cNvSpPr>
          <p:nvPr>
            <p:ph type="ftr" sz="quarter" idx="11"/>
          </p:nvPr>
        </p:nvSpPr>
        <p:spPr/>
        <p:txBody>
          <a:bodyPr/>
          <a:lstStyle/>
          <a:p>
            <a:endParaRPr lang="sv-SE" dirty="0"/>
          </a:p>
        </p:txBody>
      </p:sp>
      <p:sp>
        <p:nvSpPr>
          <p:cNvPr id="6" name="Platshållare för bildnummer 5">
            <a:extLst>
              <a:ext uri="{FF2B5EF4-FFF2-40B4-BE49-F238E27FC236}">
                <a16:creationId xmlns:a16="http://schemas.microsoft.com/office/drawing/2014/main" id="{6784098B-EAF7-E093-A36B-D32D91869071}"/>
              </a:ext>
            </a:extLst>
          </p:cNvPr>
          <p:cNvSpPr>
            <a:spLocks noGrp="1"/>
          </p:cNvSpPr>
          <p:nvPr>
            <p:ph type="sldNum" sz="quarter" idx="12"/>
          </p:nvPr>
        </p:nvSpPr>
        <p:spPr/>
        <p:txBody>
          <a:bodyPr/>
          <a:lstStyle/>
          <a:p>
            <a:fld id="{03243878-53D8-DD4E-B5CA-29B3D49DA6E2}" type="slidenum">
              <a:rPr lang="sv-SE" smtClean="0"/>
              <a:t>‹#›</a:t>
            </a:fld>
            <a:endParaRPr lang="sv-SE" dirty="0"/>
          </a:p>
        </p:txBody>
      </p:sp>
    </p:spTree>
    <p:extLst>
      <p:ext uri="{BB962C8B-B14F-4D97-AF65-F5344CB8AC3E}">
        <p14:creationId xmlns:p14="http://schemas.microsoft.com/office/powerpoint/2010/main" val="12362233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ät rubrik och text">
    <p:spTree>
      <p:nvGrpSpPr>
        <p:cNvPr id="1" name=""/>
        <p:cNvGrpSpPr/>
        <p:nvPr/>
      </p:nvGrpSpPr>
      <p:grpSpPr>
        <a:xfrm>
          <a:off x="0" y="0"/>
          <a:ext cx="0" cy="0"/>
          <a:chOff x="0" y="0"/>
          <a:chExt cx="0" cy="0"/>
        </a:xfrm>
      </p:grpSpPr>
      <p:sp>
        <p:nvSpPr>
          <p:cNvPr id="2" name="Lodrät rubrik 1">
            <a:extLst>
              <a:ext uri="{FF2B5EF4-FFF2-40B4-BE49-F238E27FC236}">
                <a16:creationId xmlns:a16="http://schemas.microsoft.com/office/drawing/2014/main" id="{215B698C-A068-DE0B-C712-02EDCB92E770}"/>
              </a:ext>
            </a:extLst>
          </p:cNvPr>
          <p:cNvSpPr>
            <a:spLocks noGrp="1"/>
          </p:cNvSpPr>
          <p:nvPr>
            <p:ph type="title" orient="vert"/>
          </p:nvPr>
        </p:nvSpPr>
        <p:spPr>
          <a:xfrm>
            <a:off x="8724900" y="365125"/>
            <a:ext cx="2628900" cy="5811838"/>
          </a:xfrm>
        </p:spPr>
        <p:txBody>
          <a:bodyPr vert="eaVert"/>
          <a:lstStyle/>
          <a:p>
            <a:r>
              <a:rPr lang="sv-SE"/>
              <a:t>Klicka här för att ändra mall för rubrikformat</a:t>
            </a:r>
          </a:p>
        </p:txBody>
      </p:sp>
      <p:sp>
        <p:nvSpPr>
          <p:cNvPr id="3" name="Platshållare för lodrät text 2">
            <a:extLst>
              <a:ext uri="{FF2B5EF4-FFF2-40B4-BE49-F238E27FC236}">
                <a16:creationId xmlns:a16="http://schemas.microsoft.com/office/drawing/2014/main" id="{2C7B124C-ACB6-5076-11E8-28D524D0642A}"/>
              </a:ext>
            </a:extLst>
          </p:cNvPr>
          <p:cNvSpPr>
            <a:spLocks noGrp="1"/>
          </p:cNvSpPr>
          <p:nvPr>
            <p:ph type="body" orient="vert" idx="1"/>
          </p:nvPr>
        </p:nvSpPr>
        <p:spPr>
          <a:xfrm>
            <a:off x="838200" y="365125"/>
            <a:ext cx="7734300" cy="5811838"/>
          </a:xfrm>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FE446BE2-EF52-5DBF-483A-CA95E03B73C1}"/>
              </a:ext>
            </a:extLst>
          </p:cNvPr>
          <p:cNvSpPr>
            <a:spLocks noGrp="1"/>
          </p:cNvSpPr>
          <p:nvPr>
            <p:ph type="dt" sz="half" idx="10"/>
          </p:nvPr>
        </p:nvSpPr>
        <p:spPr/>
        <p:txBody>
          <a:bodyPr/>
          <a:lstStyle/>
          <a:p>
            <a:fld id="{A6AA338B-BB38-6D4E-9424-65E8A5E6F40F}" type="datetimeFigureOut">
              <a:rPr lang="sv-SE" smtClean="0"/>
              <a:t>2023-07-14</a:t>
            </a:fld>
            <a:endParaRPr lang="sv-SE" dirty="0"/>
          </a:p>
        </p:txBody>
      </p:sp>
      <p:sp>
        <p:nvSpPr>
          <p:cNvPr id="5" name="Platshållare för sidfot 4">
            <a:extLst>
              <a:ext uri="{FF2B5EF4-FFF2-40B4-BE49-F238E27FC236}">
                <a16:creationId xmlns:a16="http://schemas.microsoft.com/office/drawing/2014/main" id="{8049D39E-9D71-DA91-4663-EC37187FF9D4}"/>
              </a:ext>
            </a:extLst>
          </p:cNvPr>
          <p:cNvSpPr>
            <a:spLocks noGrp="1"/>
          </p:cNvSpPr>
          <p:nvPr>
            <p:ph type="ftr" sz="quarter" idx="11"/>
          </p:nvPr>
        </p:nvSpPr>
        <p:spPr/>
        <p:txBody>
          <a:bodyPr/>
          <a:lstStyle/>
          <a:p>
            <a:endParaRPr lang="sv-SE" dirty="0"/>
          </a:p>
        </p:txBody>
      </p:sp>
      <p:sp>
        <p:nvSpPr>
          <p:cNvPr id="6" name="Platshållare för bildnummer 5">
            <a:extLst>
              <a:ext uri="{FF2B5EF4-FFF2-40B4-BE49-F238E27FC236}">
                <a16:creationId xmlns:a16="http://schemas.microsoft.com/office/drawing/2014/main" id="{BC3B7D34-8A54-4351-245A-47650339CE8C}"/>
              </a:ext>
            </a:extLst>
          </p:cNvPr>
          <p:cNvSpPr>
            <a:spLocks noGrp="1"/>
          </p:cNvSpPr>
          <p:nvPr>
            <p:ph type="sldNum" sz="quarter" idx="12"/>
          </p:nvPr>
        </p:nvSpPr>
        <p:spPr/>
        <p:txBody>
          <a:bodyPr/>
          <a:lstStyle/>
          <a:p>
            <a:fld id="{03243878-53D8-DD4E-B5CA-29B3D49DA6E2}" type="slidenum">
              <a:rPr lang="sv-SE" smtClean="0"/>
              <a:t>‹#›</a:t>
            </a:fld>
            <a:endParaRPr lang="sv-SE" dirty="0"/>
          </a:p>
        </p:txBody>
      </p:sp>
    </p:spTree>
    <p:extLst>
      <p:ext uri="{BB962C8B-B14F-4D97-AF65-F5344CB8AC3E}">
        <p14:creationId xmlns:p14="http://schemas.microsoft.com/office/powerpoint/2010/main" val="18383402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userDrawn="1">
  <p:cSld name="One column">
    <p:spTree>
      <p:nvGrpSpPr>
        <p:cNvPr id="1" name=""/>
        <p:cNvGrpSpPr/>
        <p:nvPr/>
      </p:nvGrpSpPr>
      <p:grpSpPr bwMode="auto">
        <a:xfrm>
          <a:off x="0" y="0"/>
          <a:ext cx="0" cy="0"/>
          <a:chOff x="0" y="0"/>
          <a:chExt cx="0" cy="0"/>
        </a:xfrm>
      </p:grpSpPr>
      <p:sp>
        <p:nvSpPr>
          <p:cNvPr id="102" name="Body Level One…"/>
          <p:cNvSpPr txBox="1">
            <a:spLocks noGrp="1"/>
          </p:cNvSpPr>
          <p:nvPr>
            <p:ph type="body" idx="1"/>
          </p:nvPr>
        </p:nvSpPr>
        <p:spPr bwMode="auto">
          <a:xfrm>
            <a:off x="838200" y="1486801"/>
            <a:ext cx="10515600" cy="4690163"/>
          </a:xfrm>
          <a:prstGeom prst="rect">
            <a:avLst/>
          </a:prstGeom>
        </p:spPr>
        <p:txBody>
          <a:bodyPr/>
          <a:lstStyle/>
          <a:p>
            <a:pPr>
              <a:defRPr/>
            </a:pPr>
            <a:r>
              <a:t>Body Level One</a:t>
            </a:r>
          </a:p>
          <a:p>
            <a:pPr lvl="1">
              <a:defRPr/>
            </a:pPr>
            <a:r>
              <a:t>Body Level Two</a:t>
            </a:r>
          </a:p>
          <a:p>
            <a:pPr lvl="2">
              <a:defRPr/>
            </a:pPr>
            <a:r>
              <a:t>Body Level Three</a:t>
            </a:r>
          </a:p>
          <a:p>
            <a:pPr lvl="3">
              <a:defRPr/>
            </a:pPr>
            <a:r>
              <a:t>Body Level Four</a:t>
            </a:r>
          </a:p>
          <a:p>
            <a:pPr lvl="4">
              <a:defRPr/>
            </a:pPr>
            <a:r>
              <a:t>Body Level Five</a:t>
            </a:r>
          </a:p>
        </p:txBody>
      </p:sp>
      <p:sp>
        <p:nvSpPr>
          <p:cNvPr id="103" name="Title Text"/>
          <p:cNvSpPr txBox="1">
            <a:spLocks noGrp="1"/>
          </p:cNvSpPr>
          <p:nvPr>
            <p:ph type="title"/>
          </p:nvPr>
        </p:nvSpPr>
        <p:spPr bwMode="auto">
          <a:xfrm>
            <a:off x="838200" y="365125"/>
            <a:ext cx="9538252" cy="830130"/>
          </a:xfrm>
          <a:prstGeom prst="rect">
            <a:avLst/>
          </a:prstGeom>
        </p:spPr>
        <p:txBody>
          <a:bodyPr/>
          <a:lstStyle/>
          <a:p>
            <a:pPr>
              <a:defRPr/>
            </a:pPr>
            <a:r>
              <a:t>Title Text</a:t>
            </a:r>
          </a:p>
        </p:txBody>
      </p:sp>
      <p:pic>
        <p:nvPicPr>
          <p:cNvPr id="104" name="Picture 24" descr="Picture 24"/>
          <p:cNvPicPr>
            <a:picLocks noChangeAspect="1"/>
          </p:cNvPicPr>
          <p:nvPr/>
        </p:nvPicPr>
        <p:blipFill>
          <a:blip r:embed="rId2"/>
          <a:stretch/>
        </p:blipFill>
        <p:spPr bwMode="auto">
          <a:xfrm>
            <a:off x="10914881" y="365125"/>
            <a:ext cx="877837" cy="830129"/>
          </a:xfrm>
          <a:prstGeom prst="rect">
            <a:avLst/>
          </a:prstGeom>
          <a:ln w="12700">
            <a:miter lim="400000"/>
          </a:ln>
        </p:spPr>
      </p:pic>
      <p:sp>
        <p:nvSpPr>
          <p:cNvPr id="105" name="Straight Connector 25"/>
          <p:cNvSpPr/>
          <p:nvPr/>
        </p:nvSpPr>
        <p:spPr bwMode="auto">
          <a:xfrm>
            <a:off x="828260" y="1221757"/>
            <a:ext cx="10515601" cy="1"/>
          </a:xfrm>
          <a:prstGeom prst="line">
            <a:avLst/>
          </a:prstGeom>
          <a:ln w="12700">
            <a:solidFill>
              <a:schemeClr val="accent1"/>
            </a:solidFill>
            <a:miter/>
          </a:ln>
        </p:spPr>
        <p:txBody>
          <a:bodyPr lIns="45719" rIns="45719"/>
          <a:lstStyle/>
          <a:p>
            <a:pPr>
              <a:defRPr/>
            </a:pPr>
            <a:endParaRPr dirty="0"/>
          </a:p>
        </p:txBody>
      </p:sp>
      <p:sp>
        <p:nvSpPr>
          <p:cNvPr id="106" name="Slide Number"/>
          <p:cNvSpPr txBox="1">
            <a:spLocks noGrp="1"/>
          </p:cNvSpPr>
          <p:nvPr>
            <p:ph type="sldNum" sz="quarter" idx="2"/>
          </p:nvPr>
        </p:nvSpPr>
        <p:spPr bwMode="auto">
          <a:prstGeom prst="rect">
            <a:avLst/>
          </a:prstGeom>
        </p:spPr>
        <p:txBody>
          <a:bodyPr/>
          <a:lstStyle/>
          <a:p>
            <a:pPr>
              <a:defRPr/>
            </a:pPr>
            <a:fld id="{86CB4B4D-7CA3-9044-876B-883B54F8677D}" type="slidenum">
              <a:rPr/>
              <a:t>‹#›</a:t>
            </a:fld>
            <a:endParaRPr dirty="0"/>
          </a:p>
        </p:txBody>
      </p:sp>
    </p:spTree>
    <p:extLst>
      <p:ext uri="{BB962C8B-B14F-4D97-AF65-F5344CB8AC3E}">
        <p14:creationId xmlns:p14="http://schemas.microsoft.com/office/powerpoint/2010/main" val="32212430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userDrawn="1">
  <p:cSld name="1_One column_with picture_no bullet points">
    <p:spTree>
      <p:nvGrpSpPr>
        <p:cNvPr id="1" name=""/>
        <p:cNvGrpSpPr/>
        <p:nvPr/>
      </p:nvGrpSpPr>
      <p:grpSpPr bwMode="auto">
        <a:xfrm>
          <a:off x="0" y="0"/>
          <a:ext cx="0" cy="0"/>
          <a:chOff x="0" y="0"/>
          <a:chExt cx="0" cy="0"/>
        </a:xfrm>
      </p:grpSpPr>
      <p:sp>
        <p:nvSpPr>
          <p:cNvPr id="232" name="Body Level One…"/>
          <p:cNvSpPr txBox="1">
            <a:spLocks noGrp="1"/>
          </p:cNvSpPr>
          <p:nvPr>
            <p:ph type="body" sz="half" idx="1"/>
          </p:nvPr>
        </p:nvSpPr>
        <p:spPr bwMode="auto">
          <a:xfrm>
            <a:off x="838200" y="1590263"/>
            <a:ext cx="3803247" cy="4586700"/>
          </a:xfrm>
          <a:prstGeom prst="rect">
            <a:avLst/>
          </a:prstGeom>
        </p:spPr>
        <p:txBody>
          <a:bodyPr/>
          <a:lstStyle>
            <a:lvl1pPr marL="0" indent="0">
              <a:buSzTx/>
              <a:buFontTx/>
              <a:buNone/>
            </a:lvl1pPr>
            <a:lvl2pPr marL="0" indent="0">
              <a:buSzTx/>
              <a:buFontTx/>
              <a:buNone/>
            </a:lvl2pPr>
            <a:lvl3pPr marL="0" indent="0">
              <a:buSzTx/>
              <a:buFontTx/>
              <a:buNone/>
            </a:lvl3pPr>
            <a:lvl4pPr marL="0" indent="0">
              <a:buSzTx/>
              <a:buFontTx/>
              <a:buNone/>
            </a:lvl4pPr>
            <a:lvl5pPr marL="0" indent="0">
              <a:buSzTx/>
              <a:buFontTx/>
              <a:buNone/>
            </a:lvl5pPr>
          </a:lstStyle>
          <a:p>
            <a:pPr>
              <a:defRPr/>
            </a:pPr>
            <a:r>
              <a:t>Body Level One</a:t>
            </a:r>
          </a:p>
          <a:p>
            <a:pPr lvl="1">
              <a:defRPr/>
            </a:pPr>
            <a:r>
              <a:t>Body Level Two</a:t>
            </a:r>
          </a:p>
          <a:p>
            <a:pPr lvl="2">
              <a:defRPr/>
            </a:pPr>
            <a:r>
              <a:t>Body Level Three</a:t>
            </a:r>
          </a:p>
          <a:p>
            <a:pPr lvl="3">
              <a:defRPr/>
            </a:pPr>
            <a:r>
              <a:t>Body Level Four</a:t>
            </a:r>
          </a:p>
          <a:p>
            <a:pPr lvl="4">
              <a:defRPr/>
            </a:pPr>
            <a:r>
              <a:t>Body Level Five</a:t>
            </a:r>
          </a:p>
        </p:txBody>
      </p:sp>
      <p:sp>
        <p:nvSpPr>
          <p:cNvPr id="233" name="Picture Placeholder 2"/>
          <p:cNvSpPr>
            <a:spLocks noGrp="1"/>
          </p:cNvSpPr>
          <p:nvPr>
            <p:ph type="pic" sz="half" idx="21"/>
          </p:nvPr>
        </p:nvSpPr>
        <p:spPr bwMode="auto">
          <a:xfrm>
            <a:off x="4849791" y="1590262"/>
            <a:ext cx="6504010" cy="4586700"/>
          </a:xfrm>
          <a:prstGeom prst="rect">
            <a:avLst/>
          </a:prstGeom>
        </p:spPr>
        <p:txBody>
          <a:bodyPr lIns="91439" rIns="91439">
            <a:noAutofit/>
          </a:bodyPr>
          <a:lstStyle/>
          <a:p>
            <a:pPr>
              <a:defRPr/>
            </a:pPr>
            <a:endParaRPr dirty="0"/>
          </a:p>
        </p:txBody>
      </p:sp>
      <p:sp>
        <p:nvSpPr>
          <p:cNvPr id="234" name="Title Text"/>
          <p:cNvSpPr txBox="1">
            <a:spLocks noGrp="1"/>
          </p:cNvSpPr>
          <p:nvPr>
            <p:ph type="title"/>
          </p:nvPr>
        </p:nvSpPr>
        <p:spPr bwMode="auto">
          <a:xfrm>
            <a:off x="838200" y="365125"/>
            <a:ext cx="9538252" cy="830131"/>
          </a:xfrm>
          <a:prstGeom prst="rect">
            <a:avLst/>
          </a:prstGeom>
        </p:spPr>
        <p:txBody>
          <a:bodyPr/>
          <a:lstStyle/>
          <a:p>
            <a:pPr>
              <a:defRPr/>
            </a:pPr>
            <a:r>
              <a:t>Title Text</a:t>
            </a:r>
          </a:p>
        </p:txBody>
      </p:sp>
      <p:sp>
        <p:nvSpPr>
          <p:cNvPr id="235" name="Straight Connector 18"/>
          <p:cNvSpPr/>
          <p:nvPr/>
        </p:nvSpPr>
        <p:spPr bwMode="auto">
          <a:xfrm>
            <a:off x="828259" y="1221757"/>
            <a:ext cx="10515604" cy="1"/>
          </a:xfrm>
          <a:prstGeom prst="line">
            <a:avLst/>
          </a:prstGeom>
          <a:ln w="12700">
            <a:solidFill>
              <a:schemeClr val="accent1"/>
            </a:solidFill>
            <a:miter/>
          </a:ln>
        </p:spPr>
        <p:txBody>
          <a:bodyPr lIns="45719" rIns="45719"/>
          <a:lstStyle/>
          <a:p>
            <a:pPr>
              <a:defRPr/>
            </a:pPr>
            <a:endParaRPr dirty="0"/>
          </a:p>
        </p:txBody>
      </p:sp>
      <p:pic>
        <p:nvPicPr>
          <p:cNvPr id="236" name="Picture 19" descr="Picture 19"/>
          <p:cNvPicPr>
            <a:picLocks noChangeAspect="1"/>
          </p:cNvPicPr>
          <p:nvPr/>
        </p:nvPicPr>
        <p:blipFill>
          <a:blip r:embed="rId2"/>
          <a:stretch/>
        </p:blipFill>
        <p:spPr bwMode="auto">
          <a:xfrm>
            <a:off x="10914881" y="365125"/>
            <a:ext cx="877838" cy="830129"/>
          </a:xfrm>
          <a:prstGeom prst="rect">
            <a:avLst/>
          </a:prstGeom>
          <a:ln w="12700">
            <a:miter lim="400000"/>
          </a:ln>
        </p:spPr>
      </p:pic>
      <p:sp>
        <p:nvSpPr>
          <p:cNvPr id="237" name="Slide Number"/>
          <p:cNvSpPr txBox="1">
            <a:spLocks noGrp="1"/>
          </p:cNvSpPr>
          <p:nvPr>
            <p:ph type="sldNum" sz="quarter" idx="2"/>
          </p:nvPr>
        </p:nvSpPr>
        <p:spPr bwMode="auto">
          <a:prstGeom prst="rect">
            <a:avLst/>
          </a:prstGeom>
        </p:spPr>
        <p:txBody>
          <a:bodyPr/>
          <a:lstStyle/>
          <a:p>
            <a:pPr>
              <a:defRPr/>
            </a:pPr>
            <a:fld id="{86CB4B4D-7CA3-9044-876B-883B54F8677D}" type="slidenum">
              <a:rPr/>
              <a:t>‹#›</a:t>
            </a:fld>
            <a:endParaRPr dirty="0"/>
          </a:p>
        </p:txBody>
      </p:sp>
    </p:spTree>
    <p:extLst>
      <p:ext uri="{BB962C8B-B14F-4D97-AF65-F5344CB8AC3E}">
        <p14:creationId xmlns:p14="http://schemas.microsoft.com/office/powerpoint/2010/main" val="25869324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PhAnim="0" userDrawn="1">
  <p:cSld name="Title_lined">
    <p:spTree>
      <p:nvGrpSpPr>
        <p:cNvPr id="1" name=""/>
        <p:cNvGrpSpPr/>
        <p:nvPr/>
      </p:nvGrpSpPr>
      <p:grpSpPr bwMode="auto">
        <a:xfrm>
          <a:off x="0" y="0"/>
          <a:ext cx="0" cy="0"/>
          <a:chOff x="0" y="0"/>
          <a:chExt cx="0" cy="0"/>
        </a:xfrm>
      </p:grpSpPr>
      <p:sp>
        <p:nvSpPr>
          <p:cNvPr id="4" name="Date Placeholder 3"/>
          <p:cNvSpPr>
            <a:spLocks noGrp="1"/>
          </p:cNvSpPr>
          <p:nvPr>
            <p:ph type="dt" sz="half" idx="10"/>
          </p:nvPr>
        </p:nvSpPr>
        <p:spPr bwMode="auto"/>
        <p:txBody>
          <a:bodyPr/>
          <a:lstStyle/>
          <a:p>
            <a:pPr>
              <a:defRPr/>
            </a:pPr>
            <a:fld id="{2DA12E28-72A1-0F4C-8F9C-C47B6568D220}" type="datetimeFigureOut">
              <a:rPr lang="sv-SE"/>
              <a:t>2023-07-14</a:t>
            </a:fld>
            <a:endParaRPr dirty="0"/>
          </a:p>
        </p:txBody>
      </p:sp>
      <p:sp>
        <p:nvSpPr>
          <p:cNvPr id="5" name="Footer Placeholder 4"/>
          <p:cNvSpPr>
            <a:spLocks noGrp="1"/>
          </p:cNvSpPr>
          <p:nvPr>
            <p:ph type="ftr" sz="quarter" idx="11"/>
          </p:nvPr>
        </p:nvSpPr>
        <p:spPr bwMode="auto"/>
        <p:txBody>
          <a:bodyPr/>
          <a:lstStyle/>
          <a:p>
            <a:pPr>
              <a:defRPr/>
            </a:pPr>
            <a:endParaRPr dirty="0"/>
          </a:p>
        </p:txBody>
      </p:sp>
      <p:sp>
        <p:nvSpPr>
          <p:cNvPr id="6" name="Slide Number Placeholder 5"/>
          <p:cNvSpPr>
            <a:spLocks noGrp="1"/>
          </p:cNvSpPr>
          <p:nvPr>
            <p:ph type="sldNum" sz="quarter" idx="12"/>
          </p:nvPr>
        </p:nvSpPr>
        <p:spPr bwMode="auto"/>
        <p:txBody>
          <a:bodyPr/>
          <a:lstStyle/>
          <a:p>
            <a:pPr>
              <a:defRPr/>
            </a:pPr>
            <a:fld id="{35221EB6-9A4B-514E-B577-5DABAA360181}" type="slidenum">
              <a:rPr/>
              <a:t>‹#›</a:t>
            </a:fld>
            <a:endParaRPr dirty="0"/>
          </a:p>
        </p:txBody>
      </p:sp>
      <p:sp>
        <p:nvSpPr>
          <p:cNvPr id="13" name="Title 1"/>
          <p:cNvSpPr>
            <a:spLocks noGrp="1"/>
          </p:cNvSpPr>
          <p:nvPr>
            <p:ph type="title"/>
          </p:nvPr>
        </p:nvSpPr>
        <p:spPr bwMode="auto">
          <a:xfrm>
            <a:off x="828261" y="1663451"/>
            <a:ext cx="10515600" cy="871406"/>
          </a:xfrm>
        </p:spPr>
        <p:txBody>
          <a:bodyPr anchor="b">
            <a:noAutofit/>
          </a:bodyPr>
          <a:lstStyle>
            <a:lvl1pPr>
              <a:defRPr sz="3800"/>
            </a:lvl1pPr>
          </a:lstStyle>
          <a:p>
            <a:pPr>
              <a:defRPr/>
            </a:pPr>
            <a:r>
              <a:rPr lang="en-GB"/>
              <a:t>Click to edit Master title style</a:t>
            </a:r>
            <a:endParaRPr/>
          </a:p>
        </p:txBody>
      </p:sp>
      <p:sp>
        <p:nvSpPr>
          <p:cNvPr id="14" name="Text Placeholder 3"/>
          <p:cNvSpPr>
            <a:spLocks noGrp="1"/>
          </p:cNvSpPr>
          <p:nvPr>
            <p:ph type="body" sz="half" idx="2"/>
          </p:nvPr>
        </p:nvSpPr>
        <p:spPr bwMode="auto">
          <a:xfrm>
            <a:off x="828259" y="2583004"/>
            <a:ext cx="10515599" cy="495859"/>
          </a:xfrm>
        </p:spPr>
        <p:txBody>
          <a:bodyPr>
            <a:normAutofit/>
          </a:bodyPr>
          <a:lstStyle>
            <a:lvl1pPr marL="0" indent="0">
              <a:buFont typeface="Arial"/>
              <a:buNone/>
              <a:defRPr sz="2400">
                <a:solidFill>
                  <a:schemeClr val="accent6">
                    <a:lumMod val="5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defRPr/>
            </a:pPr>
            <a:r>
              <a:rPr lang="en-GB"/>
              <a:t>Click to edit Master text styles</a:t>
            </a:r>
            <a:endParaRPr/>
          </a:p>
        </p:txBody>
      </p:sp>
      <p:pic>
        <p:nvPicPr>
          <p:cNvPr id="16" name="Picture 15" descr="A close up of a logo&#10;&#10;Description automatically generated"/>
          <p:cNvPicPr>
            <a:picLocks noChangeAspect="1"/>
          </p:cNvPicPr>
          <p:nvPr userDrawn="1"/>
        </p:nvPicPr>
        <p:blipFill>
          <a:blip r:embed="rId2"/>
          <a:stretch/>
        </p:blipFill>
        <p:spPr bwMode="auto">
          <a:xfrm>
            <a:off x="778709" y="486408"/>
            <a:ext cx="3605531" cy="783426"/>
          </a:xfrm>
          <a:prstGeom prst="rect">
            <a:avLst/>
          </a:prstGeom>
        </p:spPr>
      </p:pic>
      <p:cxnSp>
        <p:nvCxnSpPr>
          <p:cNvPr id="17" name="Straight Connector 16"/>
          <p:cNvCxnSpPr>
            <a:cxnSpLocks/>
          </p:cNvCxnSpPr>
          <p:nvPr userDrawn="1"/>
        </p:nvCxnSpPr>
        <p:spPr bwMode="auto">
          <a:xfrm flipH="1">
            <a:off x="0" y="6811702"/>
            <a:ext cx="12192000" cy="0"/>
          </a:xfrm>
          <a:prstGeom prst="line">
            <a:avLst/>
          </a:prstGeom>
          <a:ln w="101600"/>
        </p:spPr>
        <p:style>
          <a:lnRef idx="1">
            <a:schemeClr val="accent1"/>
          </a:lnRef>
          <a:fillRef idx="0">
            <a:schemeClr val="accent1"/>
          </a:fillRef>
          <a:effectRef idx="0">
            <a:schemeClr val="accent1"/>
          </a:effectRef>
          <a:fontRef idx="minor">
            <a:schemeClr val="tx1"/>
          </a:fontRef>
        </p:style>
      </p:cxnSp>
      <p:cxnSp>
        <p:nvCxnSpPr>
          <p:cNvPr id="18" name="Straight Connector 17"/>
          <p:cNvCxnSpPr>
            <a:cxnSpLocks/>
          </p:cNvCxnSpPr>
          <p:nvPr userDrawn="1"/>
        </p:nvCxnSpPr>
        <p:spPr bwMode="auto">
          <a:xfrm>
            <a:off x="778709" y="1476403"/>
            <a:ext cx="10515600"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56037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Agenda_with picture">
  <p:cSld name="Agenda_with picture">
    <p:spTree>
      <p:nvGrpSpPr>
        <p:cNvPr id="1" name="Shape 209"/>
        <p:cNvGrpSpPr/>
        <p:nvPr/>
      </p:nvGrpSpPr>
      <p:grpSpPr>
        <a:xfrm>
          <a:off x="0" y="0"/>
          <a:ext cx="0" cy="0"/>
          <a:chOff x="0" y="0"/>
          <a:chExt cx="0" cy="0"/>
        </a:xfrm>
      </p:grpSpPr>
      <p:sp>
        <p:nvSpPr>
          <p:cNvPr id="210" name="Google Shape;210;p24"/>
          <p:cNvSpPr txBox="1">
            <a:spLocks noGrp="1"/>
          </p:cNvSpPr>
          <p:nvPr>
            <p:ph type="title"/>
          </p:nvPr>
        </p:nvSpPr>
        <p:spPr>
          <a:xfrm>
            <a:off x="6097588" y="1195253"/>
            <a:ext cx="5256300" cy="9177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rgbClr val="171616"/>
              </a:buClr>
              <a:buSzPts val="3200"/>
              <a:buFont typeface="Arial"/>
              <a:buNone/>
              <a:defRPr sz="3200"/>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211" name="Google Shape;211;p24"/>
          <p:cNvSpPr>
            <a:spLocks noGrp="1"/>
          </p:cNvSpPr>
          <p:nvPr>
            <p:ph type="pic" idx="2"/>
          </p:nvPr>
        </p:nvSpPr>
        <p:spPr>
          <a:xfrm>
            <a:off x="0" y="0"/>
            <a:ext cx="5223900" cy="6858000"/>
          </a:xfrm>
          <a:prstGeom prst="rect">
            <a:avLst/>
          </a:prstGeom>
          <a:solidFill>
            <a:schemeClr val="accent5"/>
          </a:solidFill>
          <a:ln>
            <a:noFill/>
          </a:ln>
        </p:spPr>
      </p:sp>
      <p:sp>
        <p:nvSpPr>
          <p:cNvPr id="212" name="Google Shape;212;p24"/>
          <p:cNvSpPr txBox="1">
            <a:spLocks noGrp="1"/>
          </p:cNvSpPr>
          <p:nvPr>
            <p:ph type="body" idx="1"/>
          </p:nvPr>
        </p:nvSpPr>
        <p:spPr>
          <a:xfrm>
            <a:off x="6097588" y="2226365"/>
            <a:ext cx="5256300" cy="3774000"/>
          </a:xfrm>
          <a:prstGeom prst="rect">
            <a:avLst/>
          </a:prstGeom>
          <a:noFill/>
          <a:ln>
            <a:noFill/>
          </a:ln>
        </p:spPr>
        <p:txBody>
          <a:bodyPr spcFirstLastPara="1" wrap="square" lIns="91425" tIns="45700" rIns="91425" bIns="45700" anchor="t" anchorCtr="0">
            <a:normAutofit/>
          </a:bodyPr>
          <a:lstStyle>
            <a:lvl1pPr marL="457200" lvl="0" indent="-374650" algn="l" rtl="0">
              <a:lnSpc>
                <a:spcPct val="90000"/>
              </a:lnSpc>
              <a:spcBef>
                <a:spcPts val="1100"/>
              </a:spcBef>
              <a:spcAft>
                <a:spcPts val="0"/>
              </a:spcAft>
              <a:buClr>
                <a:srgbClr val="171616"/>
              </a:buClr>
              <a:buSzPts val="2300"/>
              <a:buFont typeface="Arial"/>
              <a:buChar char="•"/>
              <a:defRPr sz="2300"/>
            </a:lvl1pPr>
            <a:lvl2pPr marL="914400" lvl="1" indent="-228600" algn="l" rtl="0">
              <a:lnSpc>
                <a:spcPct val="90000"/>
              </a:lnSpc>
              <a:spcBef>
                <a:spcPts val="500"/>
              </a:spcBef>
              <a:spcAft>
                <a:spcPts val="0"/>
              </a:spcAft>
              <a:buClr>
                <a:srgbClr val="171616"/>
              </a:buClr>
              <a:buSzPts val="1500"/>
              <a:buNone/>
              <a:defRPr sz="1500"/>
            </a:lvl2pPr>
            <a:lvl3pPr marL="1371600" lvl="2" indent="-228600" algn="l" rtl="0">
              <a:lnSpc>
                <a:spcPct val="90000"/>
              </a:lnSpc>
              <a:spcBef>
                <a:spcPts val="500"/>
              </a:spcBef>
              <a:spcAft>
                <a:spcPts val="0"/>
              </a:spcAft>
              <a:buClr>
                <a:srgbClr val="171616"/>
              </a:buClr>
              <a:buSzPts val="1200"/>
              <a:buNone/>
              <a:defRPr sz="1200"/>
            </a:lvl3pPr>
            <a:lvl4pPr marL="1828800" lvl="3" indent="-228600" algn="l" rtl="0">
              <a:lnSpc>
                <a:spcPct val="90000"/>
              </a:lnSpc>
              <a:spcBef>
                <a:spcPts val="500"/>
              </a:spcBef>
              <a:spcAft>
                <a:spcPts val="0"/>
              </a:spcAft>
              <a:buClr>
                <a:srgbClr val="171616"/>
              </a:buClr>
              <a:buSzPts val="1100"/>
              <a:buNone/>
              <a:defRPr sz="1100"/>
            </a:lvl4pPr>
            <a:lvl5pPr marL="2286000" lvl="4" indent="-228600" algn="l" rtl="0">
              <a:lnSpc>
                <a:spcPct val="90000"/>
              </a:lnSpc>
              <a:spcBef>
                <a:spcPts val="500"/>
              </a:spcBef>
              <a:spcAft>
                <a:spcPts val="0"/>
              </a:spcAft>
              <a:buClr>
                <a:srgbClr val="171616"/>
              </a:buClr>
              <a:buSzPts val="1100"/>
              <a:buNone/>
              <a:defRPr sz="1100"/>
            </a:lvl5pPr>
            <a:lvl6pPr marL="2743200" lvl="5" indent="-228600" algn="l" rtl="0">
              <a:lnSpc>
                <a:spcPct val="90000"/>
              </a:lnSpc>
              <a:spcBef>
                <a:spcPts val="500"/>
              </a:spcBef>
              <a:spcAft>
                <a:spcPts val="0"/>
              </a:spcAft>
              <a:buClr>
                <a:schemeClr val="dk1"/>
              </a:buClr>
              <a:buSzPts val="1100"/>
              <a:buNone/>
              <a:defRPr sz="1100"/>
            </a:lvl6pPr>
            <a:lvl7pPr marL="3200400" lvl="6" indent="-228600" algn="l" rtl="0">
              <a:lnSpc>
                <a:spcPct val="90000"/>
              </a:lnSpc>
              <a:spcBef>
                <a:spcPts val="500"/>
              </a:spcBef>
              <a:spcAft>
                <a:spcPts val="0"/>
              </a:spcAft>
              <a:buClr>
                <a:schemeClr val="dk1"/>
              </a:buClr>
              <a:buSzPts val="1100"/>
              <a:buNone/>
              <a:defRPr sz="1100"/>
            </a:lvl7pPr>
            <a:lvl8pPr marL="3657600" lvl="7" indent="-228600" algn="l" rtl="0">
              <a:lnSpc>
                <a:spcPct val="90000"/>
              </a:lnSpc>
              <a:spcBef>
                <a:spcPts val="500"/>
              </a:spcBef>
              <a:spcAft>
                <a:spcPts val="0"/>
              </a:spcAft>
              <a:buClr>
                <a:schemeClr val="dk1"/>
              </a:buClr>
              <a:buSzPts val="1100"/>
              <a:buNone/>
              <a:defRPr sz="1100"/>
            </a:lvl8pPr>
            <a:lvl9pPr marL="4114800" lvl="8" indent="-228600" algn="l" rtl="0">
              <a:lnSpc>
                <a:spcPct val="90000"/>
              </a:lnSpc>
              <a:spcBef>
                <a:spcPts val="500"/>
              </a:spcBef>
              <a:spcAft>
                <a:spcPts val="0"/>
              </a:spcAft>
              <a:buClr>
                <a:schemeClr val="dk1"/>
              </a:buClr>
              <a:buSzPts val="1100"/>
              <a:buNone/>
              <a:defRPr sz="1100"/>
            </a:lvl9pPr>
          </a:lstStyle>
          <a:p>
            <a:endParaRPr/>
          </a:p>
        </p:txBody>
      </p:sp>
      <p:sp>
        <p:nvSpPr>
          <p:cNvPr id="213" name="Google Shape;213;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214" name="Google Shape;214;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215" name="Google Shape;215;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dirty="0"/>
          </a:p>
        </p:txBody>
      </p:sp>
      <p:pic>
        <p:nvPicPr>
          <p:cNvPr id="216" name="Google Shape;216;p24" descr="A picture containing light&#10;&#10;Description automatically generated"/>
          <p:cNvPicPr preferRelativeResize="0"/>
          <p:nvPr/>
        </p:nvPicPr>
        <p:blipFill rotWithShape="1">
          <a:blip r:embed="rId2">
            <a:alphaModFix/>
          </a:blip>
          <a:srcRect/>
          <a:stretch/>
        </p:blipFill>
        <p:spPr>
          <a:xfrm>
            <a:off x="10914882" y="365125"/>
            <a:ext cx="877836" cy="830128"/>
          </a:xfrm>
          <a:prstGeom prst="rect">
            <a:avLst/>
          </a:prstGeom>
          <a:noFill/>
          <a:ln>
            <a:noFill/>
          </a:ln>
        </p:spPr>
      </p:pic>
    </p:spTree>
    <p:extLst>
      <p:ext uri="{BB962C8B-B14F-4D97-AF65-F5344CB8AC3E}">
        <p14:creationId xmlns:p14="http://schemas.microsoft.com/office/powerpoint/2010/main" val="35936600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One column">
  <p:cSld name="1_One column">
    <p:spTree>
      <p:nvGrpSpPr>
        <p:cNvPr id="1" name="Shape 234"/>
        <p:cNvGrpSpPr/>
        <p:nvPr/>
      </p:nvGrpSpPr>
      <p:grpSpPr>
        <a:xfrm>
          <a:off x="0" y="0"/>
          <a:ext cx="0" cy="0"/>
          <a:chOff x="0" y="0"/>
          <a:chExt cx="0" cy="0"/>
        </a:xfrm>
      </p:grpSpPr>
      <p:sp>
        <p:nvSpPr>
          <p:cNvPr id="235" name="Google Shape;235;p27"/>
          <p:cNvSpPr txBox="1">
            <a:spLocks noGrp="1"/>
          </p:cNvSpPr>
          <p:nvPr>
            <p:ph type="body" idx="1"/>
          </p:nvPr>
        </p:nvSpPr>
        <p:spPr>
          <a:xfrm>
            <a:off x="838200" y="1486801"/>
            <a:ext cx="10515600" cy="4690500"/>
          </a:xfrm>
          <a:prstGeom prst="rect">
            <a:avLst/>
          </a:prstGeom>
          <a:noFill/>
          <a:ln>
            <a:noFill/>
          </a:ln>
        </p:spPr>
        <p:txBody>
          <a:bodyPr spcFirstLastPara="1" wrap="square" lIns="91425" tIns="45700" rIns="91425" bIns="45700" anchor="t" anchorCtr="0">
            <a:normAutofit/>
          </a:bodyPr>
          <a:lstStyle>
            <a:lvl1pPr marL="457200" lvl="0" indent="-349250" algn="l" rtl="0">
              <a:lnSpc>
                <a:spcPct val="90000"/>
              </a:lnSpc>
              <a:spcBef>
                <a:spcPts val="1100"/>
              </a:spcBef>
              <a:spcAft>
                <a:spcPts val="0"/>
              </a:spcAft>
              <a:buClr>
                <a:srgbClr val="171616"/>
              </a:buClr>
              <a:buSzPts val="1900"/>
              <a:buChar char="•"/>
              <a:defRPr/>
            </a:lvl1pPr>
            <a:lvl2pPr marL="914400" lvl="1" indent="-349250" algn="l" rtl="0">
              <a:lnSpc>
                <a:spcPct val="90000"/>
              </a:lnSpc>
              <a:spcBef>
                <a:spcPts val="500"/>
              </a:spcBef>
              <a:spcAft>
                <a:spcPts val="0"/>
              </a:spcAft>
              <a:buClr>
                <a:srgbClr val="171616"/>
              </a:buClr>
              <a:buSzPts val="1900"/>
              <a:buChar char="•"/>
              <a:defRPr/>
            </a:lvl2pPr>
            <a:lvl3pPr marL="1371600" lvl="2" indent="-349250" algn="l" rtl="0">
              <a:lnSpc>
                <a:spcPct val="90000"/>
              </a:lnSpc>
              <a:spcBef>
                <a:spcPts val="500"/>
              </a:spcBef>
              <a:spcAft>
                <a:spcPts val="0"/>
              </a:spcAft>
              <a:buClr>
                <a:srgbClr val="171616"/>
              </a:buClr>
              <a:buSzPts val="1900"/>
              <a:buChar char="•"/>
              <a:defRPr/>
            </a:lvl3pPr>
            <a:lvl4pPr marL="1828800" lvl="3" indent="-349250" algn="l" rtl="0">
              <a:lnSpc>
                <a:spcPct val="90000"/>
              </a:lnSpc>
              <a:spcBef>
                <a:spcPts val="500"/>
              </a:spcBef>
              <a:spcAft>
                <a:spcPts val="0"/>
              </a:spcAft>
              <a:buClr>
                <a:srgbClr val="171616"/>
              </a:buClr>
              <a:buSzPts val="1900"/>
              <a:buChar char="•"/>
              <a:defRPr/>
            </a:lvl4pPr>
            <a:lvl5pPr marL="2286000" lvl="4" indent="-349250" algn="l" rtl="0">
              <a:lnSpc>
                <a:spcPct val="90000"/>
              </a:lnSpc>
              <a:spcBef>
                <a:spcPts val="500"/>
              </a:spcBef>
              <a:spcAft>
                <a:spcPts val="0"/>
              </a:spcAft>
              <a:buClr>
                <a:srgbClr val="171616"/>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sp>
        <p:nvSpPr>
          <p:cNvPr id="236" name="Google Shape;236;p2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237" name="Google Shape;237;p2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238" name="Google Shape;238;p2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dirty="0"/>
          </a:p>
        </p:txBody>
      </p:sp>
      <p:sp>
        <p:nvSpPr>
          <p:cNvPr id="239" name="Google Shape;239;p27"/>
          <p:cNvSpPr txBox="1">
            <a:spLocks noGrp="1"/>
          </p:cNvSpPr>
          <p:nvPr>
            <p:ph type="title"/>
          </p:nvPr>
        </p:nvSpPr>
        <p:spPr>
          <a:xfrm>
            <a:off x="838200" y="365126"/>
            <a:ext cx="9538500" cy="8301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rgbClr val="171616"/>
              </a:buClr>
              <a:buSzPts val="19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pic>
        <p:nvPicPr>
          <p:cNvPr id="240" name="Google Shape;240;p27" descr="A picture containing light&#10;&#10;Description automatically generated"/>
          <p:cNvPicPr preferRelativeResize="0"/>
          <p:nvPr/>
        </p:nvPicPr>
        <p:blipFill rotWithShape="1">
          <a:blip r:embed="rId2">
            <a:alphaModFix/>
          </a:blip>
          <a:srcRect/>
          <a:stretch/>
        </p:blipFill>
        <p:spPr>
          <a:xfrm>
            <a:off x="10914882" y="365125"/>
            <a:ext cx="877836" cy="830128"/>
          </a:xfrm>
          <a:prstGeom prst="rect">
            <a:avLst/>
          </a:prstGeom>
          <a:noFill/>
          <a:ln>
            <a:noFill/>
          </a:ln>
        </p:spPr>
      </p:pic>
      <p:cxnSp>
        <p:nvCxnSpPr>
          <p:cNvPr id="241" name="Google Shape;241;p27"/>
          <p:cNvCxnSpPr/>
          <p:nvPr/>
        </p:nvCxnSpPr>
        <p:spPr>
          <a:xfrm>
            <a:off x="828261" y="1221757"/>
            <a:ext cx="10515600" cy="0"/>
          </a:xfrm>
          <a:prstGeom prst="straightConnector1">
            <a:avLst/>
          </a:prstGeom>
          <a:noFill/>
          <a:ln w="12700"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9820427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Rubrik och innehåll">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53AB916D-F93F-3AFD-3A49-E4F1983E4815}"/>
              </a:ext>
            </a:extLst>
          </p:cNvPr>
          <p:cNvSpPr>
            <a:spLocks noGrp="1"/>
          </p:cNvSpPr>
          <p:nvPr>
            <p:ph type="title"/>
          </p:nvPr>
        </p:nvSpPr>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76FF92BF-B9F2-B6DB-F653-7C94B70E8906}"/>
              </a:ext>
            </a:extLst>
          </p:cNvPr>
          <p:cNvSpPr>
            <a:spLocks noGrp="1"/>
          </p:cNvSpPr>
          <p:nvPr>
            <p:ph idx="1"/>
          </p:nvPr>
        </p:nvSpPr>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F0D7AF91-F76F-B77C-E971-DA6305821BB4}"/>
              </a:ext>
            </a:extLst>
          </p:cNvPr>
          <p:cNvSpPr>
            <a:spLocks noGrp="1"/>
          </p:cNvSpPr>
          <p:nvPr>
            <p:ph type="dt" sz="half" idx="10"/>
          </p:nvPr>
        </p:nvSpPr>
        <p:spPr/>
        <p:txBody>
          <a:bodyPr/>
          <a:lstStyle/>
          <a:p>
            <a:fld id="{A6AA338B-BB38-6D4E-9424-65E8A5E6F40F}" type="datetimeFigureOut">
              <a:rPr lang="sv-SE" smtClean="0"/>
              <a:t>2023-07-14</a:t>
            </a:fld>
            <a:endParaRPr lang="sv-SE" dirty="0"/>
          </a:p>
        </p:txBody>
      </p:sp>
      <p:sp>
        <p:nvSpPr>
          <p:cNvPr id="5" name="Platshållare för sidfot 4">
            <a:extLst>
              <a:ext uri="{FF2B5EF4-FFF2-40B4-BE49-F238E27FC236}">
                <a16:creationId xmlns:a16="http://schemas.microsoft.com/office/drawing/2014/main" id="{4C3CBEAC-DC4D-C72A-F272-A8088083E9C2}"/>
              </a:ext>
            </a:extLst>
          </p:cNvPr>
          <p:cNvSpPr>
            <a:spLocks noGrp="1"/>
          </p:cNvSpPr>
          <p:nvPr>
            <p:ph type="ftr" sz="quarter" idx="11"/>
          </p:nvPr>
        </p:nvSpPr>
        <p:spPr/>
        <p:txBody>
          <a:bodyPr/>
          <a:lstStyle/>
          <a:p>
            <a:endParaRPr lang="sv-SE" dirty="0"/>
          </a:p>
        </p:txBody>
      </p:sp>
      <p:sp>
        <p:nvSpPr>
          <p:cNvPr id="6" name="Platshållare för bildnummer 5">
            <a:extLst>
              <a:ext uri="{FF2B5EF4-FFF2-40B4-BE49-F238E27FC236}">
                <a16:creationId xmlns:a16="http://schemas.microsoft.com/office/drawing/2014/main" id="{7427DC7B-3C09-3EF9-EB9C-6995DF802F55}"/>
              </a:ext>
            </a:extLst>
          </p:cNvPr>
          <p:cNvSpPr>
            <a:spLocks noGrp="1"/>
          </p:cNvSpPr>
          <p:nvPr>
            <p:ph type="sldNum" sz="quarter" idx="12"/>
          </p:nvPr>
        </p:nvSpPr>
        <p:spPr/>
        <p:txBody>
          <a:bodyPr/>
          <a:lstStyle/>
          <a:p>
            <a:fld id="{03243878-53D8-DD4E-B5CA-29B3D49DA6E2}" type="slidenum">
              <a:rPr lang="sv-SE" smtClean="0"/>
              <a:t>‹#›</a:t>
            </a:fld>
            <a:endParaRPr lang="sv-SE" dirty="0"/>
          </a:p>
        </p:txBody>
      </p:sp>
    </p:spTree>
    <p:extLst>
      <p:ext uri="{BB962C8B-B14F-4D97-AF65-F5344CB8AC3E}">
        <p14:creationId xmlns:p14="http://schemas.microsoft.com/office/powerpoint/2010/main" val="442821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vsnitts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283AF547-E448-5813-4F4D-E0F085368BB1}"/>
              </a:ext>
            </a:extLst>
          </p:cNvPr>
          <p:cNvSpPr>
            <a:spLocks noGrp="1"/>
          </p:cNvSpPr>
          <p:nvPr>
            <p:ph type="title"/>
          </p:nvPr>
        </p:nvSpPr>
        <p:spPr>
          <a:xfrm>
            <a:off x="831850" y="1709738"/>
            <a:ext cx="10515600" cy="2852737"/>
          </a:xfrm>
        </p:spPr>
        <p:txBody>
          <a:bodyPr anchor="b"/>
          <a:lstStyle>
            <a:lvl1pPr>
              <a:defRPr sz="6000"/>
            </a:lvl1pPr>
          </a:lstStyle>
          <a:p>
            <a:r>
              <a:rPr lang="sv-SE"/>
              <a:t>Klicka här för att ändra mall för rubrikformat</a:t>
            </a:r>
          </a:p>
        </p:txBody>
      </p:sp>
      <p:sp>
        <p:nvSpPr>
          <p:cNvPr id="3" name="Platshållare för text 2">
            <a:extLst>
              <a:ext uri="{FF2B5EF4-FFF2-40B4-BE49-F238E27FC236}">
                <a16:creationId xmlns:a16="http://schemas.microsoft.com/office/drawing/2014/main" id="{CF126513-9634-2182-F87E-5DC4C5A8332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v-SE"/>
              <a:t>Klicka här för att ändra format på bakgrundstexten</a:t>
            </a:r>
          </a:p>
        </p:txBody>
      </p:sp>
      <p:sp>
        <p:nvSpPr>
          <p:cNvPr id="4" name="Platshållare för datum 3">
            <a:extLst>
              <a:ext uri="{FF2B5EF4-FFF2-40B4-BE49-F238E27FC236}">
                <a16:creationId xmlns:a16="http://schemas.microsoft.com/office/drawing/2014/main" id="{D994625B-000D-CE61-14EB-146FB62503CC}"/>
              </a:ext>
            </a:extLst>
          </p:cNvPr>
          <p:cNvSpPr>
            <a:spLocks noGrp="1"/>
          </p:cNvSpPr>
          <p:nvPr>
            <p:ph type="dt" sz="half" idx="10"/>
          </p:nvPr>
        </p:nvSpPr>
        <p:spPr/>
        <p:txBody>
          <a:bodyPr/>
          <a:lstStyle/>
          <a:p>
            <a:fld id="{A6AA338B-BB38-6D4E-9424-65E8A5E6F40F}" type="datetimeFigureOut">
              <a:rPr lang="sv-SE" smtClean="0"/>
              <a:t>2023-07-14</a:t>
            </a:fld>
            <a:endParaRPr lang="sv-SE" dirty="0"/>
          </a:p>
        </p:txBody>
      </p:sp>
      <p:sp>
        <p:nvSpPr>
          <p:cNvPr id="5" name="Platshållare för sidfot 4">
            <a:extLst>
              <a:ext uri="{FF2B5EF4-FFF2-40B4-BE49-F238E27FC236}">
                <a16:creationId xmlns:a16="http://schemas.microsoft.com/office/drawing/2014/main" id="{5CB10BF2-9447-155E-64AE-F858B30630EA}"/>
              </a:ext>
            </a:extLst>
          </p:cNvPr>
          <p:cNvSpPr>
            <a:spLocks noGrp="1"/>
          </p:cNvSpPr>
          <p:nvPr>
            <p:ph type="ftr" sz="quarter" idx="11"/>
          </p:nvPr>
        </p:nvSpPr>
        <p:spPr/>
        <p:txBody>
          <a:bodyPr/>
          <a:lstStyle/>
          <a:p>
            <a:endParaRPr lang="sv-SE" dirty="0"/>
          </a:p>
        </p:txBody>
      </p:sp>
      <p:sp>
        <p:nvSpPr>
          <p:cNvPr id="6" name="Platshållare för bildnummer 5">
            <a:extLst>
              <a:ext uri="{FF2B5EF4-FFF2-40B4-BE49-F238E27FC236}">
                <a16:creationId xmlns:a16="http://schemas.microsoft.com/office/drawing/2014/main" id="{B5F6B2CC-C7F7-82FC-447E-B3B3EB475F78}"/>
              </a:ext>
            </a:extLst>
          </p:cNvPr>
          <p:cNvSpPr>
            <a:spLocks noGrp="1"/>
          </p:cNvSpPr>
          <p:nvPr>
            <p:ph type="sldNum" sz="quarter" idx="12"/>
          </p:nvPr>
        </p:nvSpPr>
        <p:spPr/>
        <p:txBody>
          <a:bodyPr/>
          <a:lstStyle/>
          <a:p>
            <a:fld id="{03243878-53D8-DD4E-B5CA-29B3D49DA6E2}" type="slidenum">
              <a:rPr lang="sv-SE" smtClean="0"/>
              <a:t>‹#›</a:t>
            </a:fld>
            <a:endParaRPr lang="sv-SE" dirty="0"/>
          </a:p>
        </p:txBody>
      </p:sp>
    </p:spTree>
    <p:extLst>
      <p:ext uri="{BB962C8B-B14F-4D97-AF65-F5344CB8AC3E}">
        <p14:creationId xmlns:p14="http://schemas.microsoft.com/office/powerpoint/2010/main" val="39806872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vå delar">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8FFE9053-16C5-8376-29C6-DD8CCCDE73A3}"/>
              </a:ext>
            </a:extLst>
          </p:cNvPr>
          <p:cNvSpPr>
            <a:spLocks noGrp="1"/>
          </p:cNvSpPr>
          <p:nvPr>
            <p:ph type="title"/>
          </p:nvPr>
        </p:nvSpPr>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816D74A2-BCB0-45E7-7BF7-13244066D967}"/>
              </a:ext>
            </a:extLst>
          </p:cNvPr>
          <p:cNvSpPr>
            <a:spLocks noGrp="1"/>
          </p:cNvSpPr>
          <p:nvPr>
            <p:ph sz="half" idx="1"/>
          </p:nvPr>
        </p:nvSpPr>
        <p:spPr>
          <a:xfrm>
            <a:off x="838200" y="1825625"/>
            <a:ext cx="5181600" cy="435133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innehåll 3">
            <a:extLst>
              <a:ext uri="{FF2B5EF4-FFF2-40B4-BE49-F238E27FC236}">
                <a16:creationId xmlns:a16="http://schemas.microsoft.com/office/drawing/2014/main" id="{CC4A1A3B-48E6-2143-8B39-FE6920195BFF}"/>
              </a:ext>
            </a:extLst>
          </p:cNvPr>
          <p:cNvSpPr>
            <a:spLocks noGrp="1"/>
          </p:cNvSpPr>
          <p:nvPr>
            <p:ph sz="half" idx="2"/>
          </p:nvPr>
        </p:nvSpPr>
        <p:spPr>
          <a:xfrm>
            <a:off x="6172200" y="1825625"/>
            <a:ext cx="5181600" cy="435133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datum 4">
            <a:extLst>
              <a:ext uri="{FF2B5EF4-FFF2-40B4-BE49-F238E27FC236}">
                <a16:creationId xmlns:a16="http://schemas.microsoft.com/office/drawing/2014/main" id="{DD8BDB9E-53E1-ED09-A9F5-BF580704F759}"/>
              </a:ext>
            </a:extLst>
          </p:cNvPr>
          <p:cNvSpPr>
            <a:spLocks noGrp="1"/>
          </p:cNvSpPr>
          <p:nvPr>
            <p:ph type="dt" sz="half" idx="10"/>
          </p:nvPr>
        </p:nvSpPr>
        <p:spPr/>
        <p:txBody>
          <a:bodyPr/>
          <a:lstStyle/>
          <a:p>
            <a:fld id="{A6AA338B-BB38-6D4E-9424-65E8A5E6F40F}" type="datetimeFigureOut">
              <a:rPr lang="sv-SE" smtClean="0"/>
              <a:t>2023-07-14</a:t>
            </a:fld>
            <a:endParaRPr lang="sv-SE" dirty="0"/>
          </a:p>
        </p:txBody>
      </p:sp>
      <p:sp>
        <p:nvSpPr>
          <p:cNvPr id="6" name="Platshållare för sidfot 5">
            <a:extLst>
              <a:ext uri="{FF2B5EF4-FFF2-40B4-BE49-F238E27FC236}">
                <a16:creationId xmlns:a16="http://schemas.microsoft.com/office/drawing/2014/main" id="{38215026-27B6-5CF0-18C7-B4DB683DF89C}"/>
              </a:ext>
            </a:extLst>
          </p:cNvPr>
          <p:cNvSpPr>
            <a:spLocks noGrp="1"/>
          </p:cNvSpPr>
          <p:nvPr>
            <p:ph type="ftr" sz="quarter" idx="11"/>
          </p:nvPr>
        </p:nvSpPr>
        <p:spPr/>
        <p:txBody>
          <a:bodyPr/>
          <a:lstStyle/>
          <a:p>
            <a:endParaRPr lang="sv-SE" dirty="0"/>
          </a:p>
        </p:txBody>
      </p:sp>
      <p:sp>
        <p:nvSpPr>
          <p:cNvPr id="7" name="Platshållare för bildnummer 6">
            <a:extLst>
              <a:ext uri="{FF2B5EF4-FFF2-40B4-BE49-F238E27FC236}">
                <a16:creationId xmlns:a16="http://schemas.microsoft.com/office/drawing/2014/main" id="{1AE0FCBC-EBC0-E5BA-76F8-2EDACE4379A1}"/>
              </a:ext>
            </a:extLst>
          </p:cNvPr>
          <p:cNvSpPr>
            <a:spLocks noGrp="1"/>
          </p:cNvSpPr>
          <p:nvPr>
            <p:ph type="sldNum" sz="quarter" idx="12"/>
          </p:nvPr>
        </p:nvSpPr>
        <p:spPr/>
        <p:txBody>
          <a:bodyPr/>
          <a:lstStyle/>
          <a:p>
            <a:fld id="{03243878-53D8-DD4E-B5CA-29B3D49DA6E2}" type="slidenum">
              <a:rPr lang="sv-SE" smtClean="0"/>
              <a:t>‹#›</a:t>
            </a:fld>
            <a:endParaRPr lang="sv-SE" dirty="0"/>
          </a:p>
        </p:txBody>
      </p:sp>
    </p:spTree>
    <p:extLst>
      <p:ext uri="{BB962C8B-B14F-4D97-AF65-F5344CB8AC3E}">
        <p14:creationId xmlns:p14="http://schemas.microsoft.com/office/powerpoint/2010/main" val="7159056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Jämförelse">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66FFED13-5A72-C0E9-EE49-C4897BF7A9E6}"/>
              </a:ext>
            </a:extLst>
          </p:cNvPr>
          <p:cNvSpPr>
            <a:spLocks noGrp="1"/>
          </p:cNvSpPr>
          <p:nvPr>
            <p:ph type="title"/>
          </p:nvPr>
        </p:nvSpPr>
        <p:spPr>
          <a:xfrm>
            <a:off x="839788" y="365125"/>
            <a:ext cx="10515600" cy="1325563"/>
          </a:xfrm>
        </p:spPr>
        <p:txBody>
          <a:bodyPr/>
          <a:lstStyle/>
          <a:p>
            <a:r>
              <a:rPr lang="sv-SE"/>
              <a:t>Klicka här för att ändra mall för rubrikformat</a:t>
            </a:r>
          </a:p>
        </p:txBody>
      </p:sp>
      <p:sp>
        <p:nvSpPr>
          <p:cNvPr id="3" name="Platshållare för text 2">
            <a:extLst>
              <a:ext uri="{FF2B5EF4-FFF2-40B4-BE49-F238E27FC236}">
                <a16:creationId xmlns:a16="http://schemas.microsoft.com/office/drawing/2014/main" id="{C61C379D-D99C-A278-087C-0930A0CF8C0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4" name="Platshållare för innehåll 3">
            <a:extLst>
              <a:ext uri="{FF2B5EF4-FFF2-40B4-BE49-F238E27FC236}">
                <a16:creationId xmlns:a16="http://schemas.microsoft.com/office/drawing/2014/main" id="{3AE7E448-978E-49BB-AB50-09D3023CC243}"/>
              </a:ext>
            </a:extLst>
          </p:cNvPr>
          <p:cNvSpPr>
            <a:spLocks noGrp="1"/>
          </p:cNvSpPr>
          <p:nvPr>
            <p:ph sz="half" idx="2"/>
          </p:nvPr>
        </p:nvSpPr>
        <p:spPr>
          <a:xfrm>
            <a:off x="839788" y="2505075"/>
            <a:ext cx="5157787" cy="368458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text 4">
            <a:extLst>
              <a:ext uri="{FF2B5EF4-FFF2-40B4-BE49-F238E27FC236}">
                <a16:creationId xmlns:a16="http://schemas.microsoft.com/office/drawing/2014/main" id="{11F6654D-0DE8-5FD1-1AFF-426FC93FBD2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6" name="Platshållare för innehåll 5">
            <a:extLst>
              <a:ext uri="{FF2B5EF4-FFF2-40B4-BE49-F238E27FC236}">
                <a16:creationId xmlns:a16="http://schemas.microsoft.com/office/drawing/2014/main" id="{FC4ED6C2-3CA0-BDC6-73CD-C3DD0A87D4DA}"/>
              </a:ext>
            </a:extLst>
          </p:cNvPr>
          <p:cNvSpPr>
            <a:spLocks noGrp="1"/>
          </p:cNvSpPr>
          <p:nvPr>
            <p:ph sz="quarter" idx="4"/>
          </p:nvPr>
        </p:nvSpPr>
        <p:spPr>
          <a:xfrm>
            <a:off x="6172200" y="2505075"/>
            <a:ext cx="5183188" cy="368458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7" name="Platshållare för datum 6">
            <a:extLst>
              <a:ext uri="{FF2B5EF4-FFF2-40B4-BE49-F238E27FC236}">
                <a16:creationId xmlns:a16="http://schemas.microsoft.com/office/drawing/2014/main" id="{7BEFB89E-2F8D-64BB-F328-963F41ACD5B1}"/>
              </a:ext>
            </a:extLst>
          </p:cNvPr>
          <p:cNvSpPr>
            <a:spLocks noGrp="1"/>
          </p:cNvSpPr>
          <p:nvPr>
            <p:ph type="dt" sz="half" idx="10"/>
          </p:nvPr>
        </p:nvSpPr>
        <p:spPr/>
        <p:txBody>
          <a:bodyPr/>
          <a:lstStyle/>
          <a:p>
            <a:fld id="{A6AA338B-BB38-6D4E-9424-65E8A5E6F40F}" type="datetimeFigureOut">
              <a:rPr lang="sv-SE" smtClean="0"/>
              <a:t>2023-07-14</a:t>
            </a:fld>
            <a:endParaRPr lang="sv-SE" dirty="0"/>
          </a:p>
        </p:txBody>
      </p:sp>
      <p:sp>
        <p:nvSpPr>
          <p:cNvPr id="8" name="Platshållare för sidfot 7">
            <a:extLst>
              <a:ext uri="{FF2B5EF4-FFF2-40B4-BE49-F238E27FC236}">
                <a16:creationId xmlns:a16="http://schemas.microsoft.com/office/drawing/2014/main" id="{6B9E4D45-5801-01F2-83AD-E9D346C1A34F}"/>
              </a:ext>
            </a:extLst>
          </p:cNvPr>
          <p:cNvSpPr>
            <a:spLocks noGrp="1"/>
          </p:cNvSpPr>
          <p:nvPr>
            <p:ph type="ftr" sz="quarter" idx="11"/>
          </p:nvPr>
        </p:nvSpPr>
        <p:spPr/>
        <p:txBody>
          <a:bodyPr/>
          <a:lstStyle/>
          <a:p>
            <a:endParaRPr lang="sv-SE" dirty="0"/>
          </a:p>
        </p:txBody>
      </p:sp>
      <p:sp>
        <p:nvSpPr>
          <p:cNvPr id="9" name="Platshållare för bildnummer 8">
            <a:extLst>
              <a:ext uri="{FF2B5EF4-FFF2-40B4-BE49-F238E27FC236}">
                <a16:creationId xmlns:a16="http://schemas.microsoft.com/office/drawing/2014/main" id="{09D7678D-D1A2-BEB1-6A19-C1DECD158E9F}"/>
              </a:ext>
            </a:extLst>
          </p:cNvPr>
          <p:cNvSpPr>
            <a:spLocks noGrp="1"/>
          </p:cNvSpPr>
          <p:nvPr>
            <p:ph type="sldNum" sz="quarter" idx="12"/>
          </p:nvPr>
        </p:nvSpPr>
        <p:spPr/>
        <p:txBody>
          <a:bodyPr/>
          <a:lstStyle/>
          <a:p>
            <a:fld id="{03243878-53D8-DD4E-B5CA-29B3D49DA6E2}" type="slidenum">
              <a:rPr lang="sv-SE" smtClean="0"/>
              <a:t>‹#›</a:t>
            </a:fld>
            <a:endParaRPr lang="sv-SE" dirty="0"/>
          </a:p>
        </p:txBody>
      </p:sp>
    </p:spTree>
    <p:extLst>
      <p:ext uri="{BB962C8B-B14F-4D97-AF65-F5344CB8AC3E}">
        <p14:creationId xmlns:p14="http://schemas.microsoft.com/office/powerpoint/2010/main" val="21036249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460C118-D0D3-E2D6-5A7B-771E3A0700CE}"/>
              </a:ext>
            </a:extLst>
          </p:cNvPr>
          <p:cNvSpPr>
            <a:spLocks noGrp="1"/>
          </p:cNvSpPr>
          <p:nvPr>
            <p:ph type="title"/>
          </p:nvPr>
        </p:nvSpPr>
        <p:spPr/>
        <p:txBody>
          <a:bodyPr/>
          <a:lstStyle/>
          <a:p>
            <a:r>
              <a:rPr lang="sv-SE"/>
              <a:t>Klicka här för att ändra mall för rubrikformat</a:t>
            </a:r>
          </a:p>
        </p:txBody>
      </p:sp>
      <p:sp>
        <p:nvSpPr>
          <p:cNvPr id="3" name="Platshållare för datum 2">
            <a:extLst>
              <a:ext uri="{FF2B5EF4-FFF2-40B4-BE49-F238E27FC236}">
                <a16:creationId xmlns:a16="http://schemas.microsoft.com/office/drawing/2014/main" id="{7607A9DF-19B7-0CC7-13B8-79A704E55330}"/>
              </a:ext>
            </a:extLst>
          </p:cNvPr>
          <p:cNvSpPr>
            <a:spLocks noGrp="1"/>
          </p:cNvSpPr>
          <p:nvPr>
            <p:ph type="dt" sz="half" idx="10"/>
          </p:nvPr>
        </p:nvSpPr>
        <p:spPr/>
        <p:txBody>
          <a:bodyPr/>
          <a:lstStyle/>
          <a:p>
            <a:fld id="{A6AA338B-BB38-6D4E-9424-65E8A5E6F40F}" type="datetimeFigureOut">
              <a:rPr lang="sv-SE" smtClean="0"/>
              <a:t>2023-07-14</a:t>
            </a:fld>
            <a:endParaRPr lang="sv-SE" dirty="0"/>
          </a:p>
        </p:txBody>
      </p:sp>
      <p:sp>
        <p:nvSpPr>
          <p:cNvPr id="4" name="Platshållare för sidfot 3">
            <a:extLst>
              <a:ext uri="{FF2B5EF4-FFF2-40B4-BE49-F238E27FC236}">
                <a16:creationId xmlns:a16="http://schemas.microsoft.com/office/drawing/2014/main" id="{E963A954-2E2A-8E6A-EC42-869D2013A860}"/>
              </a:ext>
            </a:extLst>
          </p:cNvPr>
          <p:cNvSpPr>
            <a:spLocks noGrp="1"/>
          </p:cNvSpPr>
          <p:nvPr>
            <p:ph type="ftr" sz="quarter" idx="11"/>
          </p:nvPr>
        </p:nvSpPr>
        <p:spPr/>
        <p:txBody>
          <a:bodyPr/>
          <a:lstStyle/>
          <a:p>
            <a:endParaRPr lang="sv-SE" dirty="0"/>
          </a:p>
        </p:txBody>
      </p:sp>
      <p:sp>
        <p:nvSpPr>
          <p:cNvPr id="5" name="Platshållare för bildnummer 4">
            <a:extLst>
              <a:ext uri="{FF2B5EF4-FFF2-40B4-BE49-F238E27FC236}">
                <a16:creationId xmlns:a16="http://schemas.microsoft.com/office/drawing/2014/main" id="{14AC3E09-243E-E852-AF82-FA470451EA5C}"/>
              </a:ext>
            </a:extLst>
          </p:cNvPr>
          <p:cNvSpPr>
            <a:spLocks noGrp="1"/>
          </p:cNvSpPr>
          <p:nvPr>
            <p:ph type="sldNum" sz="quarter" idx="12"/>
          </p:nvPr>
        </p:nvSpPr>
        <p:spPr/>
        <p:txBody>
          <a:bodyPr/>
          <a:lstStyle/>
          <a:p>
            <a:fld id="{03243878-53D8-DD4E-B5CA-29B3D49DA6E2}" type="slidenum">
              <a:rPr lang="sv-SE" smtClean="0"/>
              <a:t>‹#›</a:t>
            </a:fld>
            <a:endParaRPr lang="sv-SE" dirty="0"/>
          </a:p>
        </p:txBody>
      </p:sp>
    </p:spTree>
    <p:extLst>
      <p:ext uri="{BB962C8B-B14F-4D97-AF65-F5344CB8AC3E}">
        <p14:creationId xmlns:p14="http://schemas.microsoft.com/office/powerpoint/2010/main" val="2836919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tshållare för datum 1">
            <a:extLst>
              <a:ext uri="{FF2B5EF4-FFF2-40B4-BE49-F238E27FC236}">
                <a16:creationId xmlns:a16="http://schemas.microsoft.com/office/drawing/2014/main" id="{8A33604E-983C-DEDA-68B8-8E55A0A424C0}"/>
              </a:ext>
            </a:extLst>
          </p:cNvPr>
          <p:cNvSpPr>
            <a:spLocks noGrp="1"/>
          </p:cNvSpPr>
          <p:nvPr>
            <p:ph type="dt" sz="half" idx="10"/>
          </p:nvPr>
        </p:nvSpPr>
        <p:spPr/>
        <p:txBody>
          <a:bodyPr/>
          <a:lstStyle/>
          <a:p>
            <a:fld id="{A6AA338B-BB38-6D4E-9424-65E8A5E6F40F}" type="datetimeFigureOut">
              <a:rPr lang="sv-SE" smtClean="0"/>
              <a:t>2023-07-14</a:t>
            </a:fld>
            <a:endParaRPr lang="sv-SE" dirty="0"/>
          </a:p>
        </p:txBody>
      </p:sp>
      <p:sp>
        <p:nvSpPr>
          <p:cNvPr id="3" name="Platshållare för sidfot 2">
            <a:extLst>
              <a:ext uri="{FF2B5EF4-FFF2-40B4-BE49-F238E27FC236}">
                <a16:creationId xmlns:a16="http://schemas.microsoft.com/office/drawing/2014/main" id="{B79CC888-89B4-A769-CDA4-422222ACA3EF}"/>
              </a:ext>
            </a:extLst>
          </p:cNvPr>
          <p:cNvSpPr>
            <a:spLocks noGrp="1"/>
          </p:cNvSpPr>
          <p:nvPr>
            <p:ph type="ftr" sz="quarter" idx="11"/>
          </p:nvPr>
        </p:nvSpPr>
        <p:spPr/>
        <p:txBody>
          <a:bodyPr/>
          <a:lstStyle/>
          <a:p>
            <a:endParaRPr lang="sv-SE" dirty="0"/>
          </a:p>
        </p:txBody>
      </p:sp>
      <p:sp>
        <p:nvSpPr>
          <p:cNvPr id="4" name="Platshållare för bildnummer 3">
            <a:extLst>
              <a:ext uri="{FF2B5EF4-FFF2-40B4-BE49-F238E27FC236}">
                <a16:creationId xmlns:a16="http://schemas.microsoft.com/office/drawing/2014/main" id="{3DC21001-F357-52BE-86C5-97BEE12CDDBE}"/>
              </a:ext>
            </a:extLst>
          </p:cNvPr>
          <p:cNvSpPr>
            <a:spLocks noGrp="1"/>
          </p:cNvSpPr>
          <p:nvPr>
            <p:ph type="sldNum" sz="quarter" idx="12"/>
          </p:nvPr>
        </p:nvSpPr>
        <p:spPr/>
        <p:txBody>
          <a:bodyPr/>
          <a:lstStyle/>
          <a:p>
            <a:fld id="{03243878-53D8-DD4E-B5CA-29B3D49DA6E2}" type="slidenum">
              <a:rPr lang="sv-SE" smtClean="0"/>
              <a:t>‹#›</a:t>
            </a:fld>
            <a:endParaRPr lang="sv-SE" dirty="0"/>
          </a:p>
        </p:txBody>
      </p:sp>
    </p:spTree>
    <p:extLst>
      <p:ext uri="{BB962C8B-B14F-4D97-AF65-F5344CB8AC3E}">
        <p14:creationId xmlns:p14="http://schemas.microsoft.com/office/powerpoint/2010/main" val="16040862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ext med bild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C9F55C63-918A-CCCD-A440-A4E0A99459C5}"/>
              </a:ext>
            </a:extLst>
          </p:cNvPr>
          <p:cNvSpPr>
            <a:spLocks noGrp="1"/>
          </p:cNvSpPr>
          <p:nvPr>
            <p:ph type="title"/>
          </p:nvPr>
        </p:nvSpPr>
        <p:spPr>
          <a:xfrm>
            <a:off x="839788" y="457200"/>
            <a:ext cx="3932237" cy="1600200"/>
          </a:xfrm>
        </p:spPr>
        <p:txBody>
          <a:bodyPr anchor="b"/>
          <a:lstStyle>
            <a:lvl1pPr>
              <a:defRPr sz="3200"/>
            </a:lvl1p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4DEFCC1D-798A-901D-0271-2362E49CD0E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text 3">
            <a:extLst>
              <a:ext uri="{FF2B5EF4-FFF2-40B4-BE49-F238E27FC236}">
                <a16:creationId xmlns:a16="http://schemas.microsoft.com/office/drawing/2014/main" id="{D8E6F23B-DD6D-EC1E-30F3-61E77EB7E8B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5" name="Platshållare för datum 4">
            <a:extLst>
              <a:ext uri="{FF2B5EF4-FFF2-40B4-BE49-F238E27FC236}">
                <a16:creationId xmlns:a16="http://schemas.microsoft.com/office/drawing/2014/main" id="{88E1E2F2-0F92-62F3-0372-1213DE8A3584}"/>
              </a:ext>
            </a:extLst>
          </p:cNvPr>
          <p:cNvSpPr>
            <a:spLocks noGrp="1"/>
          </p:cNvSpPr>
          <p:nvPr>
            <p:ph type="dt" sz="half" idx="10"/>
          </p:nvPr>
        </p:nvSpPr>
        <p:spPr/>
        <p:txBody>
          <a:bodyPr/>
          <a:lstStyle/>
          <a:p>
            <a:fld id="{A6AA338B-BB38-6D4E-9424-65E8A5E6F40F}" type="datetimeFigureOut">
              <a:rPr lang="sv-SE" smtClean="0"/>
              <a:t>2023-07-14</a:t>
            </a:fld>
            <a:endParaRPr lang="sv-SE" dirty="0"/>
          </a:p>
        </p:txBody>
      </p:sp>
      <p:sp>
        <p:nvSpPr>
          <p:cNvPr id="6" name="Platshållare för sidfot 5">
            <a:extLst>
              <a:ext uri="{FF2B5EF4-FFF2-40B4-BE49-F238E27FC236}">
                <a16:creationId xmlns:a16="http://schemas.microsoft.com/office/drawing/2014/main" id="{5351D6B3-A1A9-8010-7672-58355B35FA66}"/>
              </a:ext>
            </a:extLst>
          </p:cNvPr>
          <p:cNvSpPr>
            <a:spLocks noGrp="1"/>
          </p:cNvSpPr>
          <p:nvPr>
            <p:ph type="ftr" sz="quarter" idx="11"/>
          </p:nvPr>
        </p:nvSpPr>
        <p:spPr/>
        <p:txBody>
          <a:bodyPr/>
          <a:lstStyle/>
          <a:p>
            <a:endParaRPr lang="sv-SE" dirty="0"/>
          </a:p>
        </p:txBody>
      </p:sp>
      <p:sp>
        <p:nvSpPr>
          <p:cNvPr id="7" name="Platshållare för bildnummer 6">
            <a:extLst>
              <a:ext uri="{FF2B5EF4-FFF2-40B4-BE49-F238E27FC236}">
                <a16:creationId xmlns:a16="http://schemas.microsoft.com/office/drawing/2014/main" id="{62F36B3D-949B-F070-E45F-88676AB7BFC5}"/>
              </a:ext>
            </a:extLst>
          </p:cNvPr>
          <p:cNvSpPr>
            <a:spLocks noGrp="1"/>
          </p:cNvSpPr>
          <p:nvPr>
            <p:ph type="sldNum" sz="quarter" idx="12"/>
          </p:nvPr>
        </p:nvSpPr>
        <p:spPr/>
        <p:txBody>
          <a:bodyPr/>
          <a:lstStyle/>
          <a:p>
            <a:fld id="{03243878-53D8-DD4E-B5CA-29B3D49DA6E2}" type="slidenum">
              <a:rPr lang="sv-SE" smtClean="0"/>
              <a:t>‹#›</a:t>
            </a:fld>
            <a:endParaRPr lang="sv-SE" dirty="0"/>
          </a:p>
        </p:txBody>
      </p:sp>
    </p:spTree>
    <p:extLst>
      <p:ext uri="{BB962C8B-B14F-4D97-AF65-F5344CB8AC3E}">
        <p14:creationId xmlns:p14="http://schemas.microsoft.com/office/powerpoint/2010/main" val="8108712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ed bild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6698A6FE-E4C6-93AE-D117-C582CD7BF59D}"/>
              </a:ext>
            </a:extLst>
          </p:cNvPr>
          <p:cNvSpPr>
            <a:spLocks noGrp="1"/>
          </p:cNvSpPr>
          <p:nvPr>
            <p:ph type="title"/>
          </p:nvPr>
        </p:nvSpPr>
        <p:spPr>
          <a:xfrm>
            <a:off x="839788" y="457200"/>
            <a:ext cx="3932237" cy="1600200"/>
          </a:xfrm>
        </p:spPr>
        <p:txBody>
          <a:bodyPr anchor="b"/>
          <a:lstStyle>
            <a:lvl1pPr>
              <a:defRPr sz="3200"/>
            </a:lvl1pPr>
          </a:lstStyle>
          <a:p>
            <a:r>
              <a:rPr lang="sv-SE"/>
              <a:t>Klicka här för att ändra mall för rubrikformat</a:t>
            </a:r>
          </a:p>
        </p:txBody>
      </p:sp>
      <p:sp>
        <p:nvSpPr>
          <p:cNvPr id="3" name="Platshållare för bild 2">
            <a:extLst>
              <a:ext uri="{FF2B5EF4-FFF2-40B4-BE49-F238E27FC236}">
                <a16:creationId xmlns:a16="http://schemas.microsoft.com/office/drawing/2014/main" id="{BF9F495F-FF6F-4FE5-B72B-E7F932E2D5D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dirty="0"/>
          </a:p>
        </p:txBody>
      </p:sp>
      <p:sp>
        <p:nvSpPr>
          <p:cNvPr id="4" name="Platshållare för text 3">
            <a:extLst>
              <a:ext uri="{FF2B5EF4-FFF2-40B4-BE49-F238E27FC236}">
                <a16:creationId xmlns:a16="http://schemas.microsoft.com/office/drawing/2014/main" id="{563393C3-6639-4A95-262B-72B31F60C76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5" name="Platshållare för datum 4">
            <a:extLst>
              <a:ext uri="{FF2B5EF4-FFF2-40B4-BE49-F238E27FC236}">
                <a16:creationId xmlns:a16="http://schemas.microsoft.com/office/drawing/2014/main" id="{BCC56487-C86C-3D0C-88BA-9A782ECDB864}"/>
              </a:ext>
            </a:extLst>
          </p:cNvPr>
          <p:cNvSpPr>
            <a:spLocks noGrp="1"/>
          </p:cNvSpPr>
          <p:nvPr>
            <p:ph type="dt" sz="half" idx="10"/>
          </p:nvPr>
        </p:nvSpPr>
        <p:spPr/>
        <p:txBody>
          <a:bodyPr/>
          <a:lstStyle/>
          <a:p>
            <a:fld id="{A6AA338B-BB38-6D4E-9424-65E8A5E6F40F}" type="datetimeFigureOut">
              <a:rPr lang="sv-SE" smtClean="0"/>
              <a:t>2023-07-14</a:t>
            </a:fld>
            <a:endParaRPr lang="sv-SE" dirty="0"/>
          </a:p>
        </p:txBody>
      </p:sp>
      <p:sp>
        <p:nvSpPr>
          <p:cNvPr id="6" name="Platshållare för sidfot 5">
            <a:extLst>
              <a:ext uri="{FF2B5EF4-FFF2-40B4-BE49-F238E27FC236}">
                <a16:creationId xmlns:a16="http://schemas.microsoft.com/office/drawing/2014/main" id="{83E3ECC3-E4C2-CCA2-A6F1-80C2EBEEA02E}"/>
              </a:ext>
            </a:extLst>
          </p:cNvPr>
          <p:cNvSpPr>
            <a:spLocks noGrp="1"/>
          </p:cNvSpPr>
          <p:nvPr>
            <p:ph type="ftr" sz="quarter" idx="11"/>
          </p:nvPr>
        </p:nvSpPr>
        <p:spPr/>
        <p:txBody>
          <a:bodyPr/>
          <a:lstStyle/>
          <a:p>
            <a:endParaRPr lang="sv-SE" dirty="0"/>
          </a:p>
        </p:txBody>
      </p:sp>
      <p:sp>
        <p:nvSpPr>
          <p:cNvPr id="7" name="Platshållare för bildnummer 6">
            <a:extLst>
              <a:ext uri="{FF2B5EF4-FFF2-40B4-BE49-F238E27FC236}">
                <a16:creationId xmlns:a16="http://schemas.microsoft.com/office/drawing/2014/main" id="{A6D89091-E743-210F-EAB2-3F57EAB6F72F}"/>
              </a:ext>
            </a:extLst>
          </p:cNvPr>
          <p:cNvSpPr>
            <a:spLocks noGrp="1"/>
          </p:cNvSpPr>
          <p:nvPr>
            <p:ph type="sldNum" sz="quarter" idx="12"/>
          </p:nvPr>
        </p:nvSpPr>
        <p:spPr/>
        <p:txBody>
          <a:bodyPr/>
          <a:lstStyle/>
          <a:p>
            <a:fld id="{03243878-53D8-DD4E-B5CA-29B3D49DA6E2}" type="slidenum">
              <a:rPr lang="sv-SE" smtClean="0"/>
              <a:t>‹#›</a:t>
            </a:fld>
            <a:endParaRPr lang="sv-SE" dirty="0"/>
          </a:p>
        </p:txBody>
      </p:sp>
    </p:spTree>
    <p:extLst>
      <p:ext uri="{BB962C8B-B14F-4D97-AF65-F5344CB8AC3E}">
        <p14:creationId xmlns:p14="http://schemas.microsoft.com/office/powerpoint/2010/main" val="39369410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rubrik 1">
            <a:extLst>
              <a:ext uri="{FF2B5EF4-FFF2-40B4-BE49-F238E27FC236}">
                <a16:creationId xmlns:a16="http://schemas.microsoft.com/office/drawing/2014/main" id="{76C72B27-1D51-234D-D6F5-8223A9D43A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v-SE"/>
              <a:t>Klicka här för att ändra mall för rubrikformat</a:t>
            </a:r>
          </a:p>
        </p:txBody>
      </p:sp>
      <p:sp>
        <p:nvSpPr>
          <p:cNvPr id="3" name="Platshållare för text 2">
            <a:extLst>
              <a:ext uri="{FF2B5EF4-FFF2-40B4-BE49-F238E27FC236}">
                <a16:creationId xmlns:a16="http://schemas.microsoft.com/office/drawing/2014/main" id="{8A79F847-4B53-0A4F-8108-18002CE9D48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0F657DB0-77DC-6FC9-1E67-1AB4453DA1A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AA338B-BB38-6D4E-9424-65E8A5E6F40F}" type="datetimeFigureOut">
              <a:rPr lang="sv-SE" smtClean="0"/>
              <a:t>2023-07-14</a:t>
            </a:fld>
            <a:endParaRPr lang="sv-SE" dirty="0"/>
          </a:p>
        </p:txBody>
      </p:sp>
      <p:sp>
        <p:nvSpPr>
          <p:cNvPr id="5" name="Platshållare för sidfot 4">
            <a:extLst>
              <a:ext uri="{FF2B5EF4-FFF2-40B4-BE49-F238E27FC236}">
                <a16:creationId xmlns:a16="http://schemas.microsoft.com/office/drawing/2014/main" id="{9996C6F9-8390-B0D4-3532-1D8F6BDA68C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dirty="0"/>
          </a:p>
        </p:txBody>
      </p:sp>
      <p:sp>
        <p:nvSpPr>
          <p:cNvPr id="6" name="Platshållare för bildnummer 5">
            <a:extLst>
              <a:ext uri="{FF2B5EF4-FFF2-40B4-BE49-F238E27FC236}">
                <a16:creationId xmlns:a16="http://schemas.microsoft.com/office/drawing/2014/main" id="{516C1EDF-69BF-34C8-9366-4719824A8D2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3243878-53D8-DD4E-B5CA-29B3D49DA6E2}" type="slidenum">
              <a:rPr lang="sv-SE" smtClean="0"/>
              <a:t>‹#›</a:t>
            </a:fld>
            <a:endParaRPr lang="sv-SE" dirty="0"/>
          </a:p>
        </p:txBody>
      </p:sp>
    </p:spTree>
    <p:extLst>
      <p:ext uri="{BB962C8B-B14F-4D97-AF65-F5344CB8AC3E}">
        <p14:creationId xmlns:p14="http://schemas.microsoft.com/office/powerpoint/2010/main" val="36140488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hyperlink" Target="mailto:datacentre@scilifelab.se" TargetMode="Externa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7"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16.xml"/><Relationship Id="rId6" Type="http://schemas.openxmlformats.org/officeDocument/2006/relationships/hyperlink" Target="https://data-guidelines.scilifelab.se/" TargetMode="External"/><Relationship Id="rId5" Type="http://schemas.openxmlformats.org/officeDocument/2006/relationships/hyperlink" Target="https://www.dsw.scilifelab.se/" TargetMode="Externa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hyperlink" Target="https://doi.org/10.17044/scilifelab.c.6336836" TargetMode="External"/><Relationship Id="rId2" Type="http://schemas.openxmlformats.org/officeDocument/2006/relationships/hyperlink" Target="https://www.scilifelab.se/event/meet-a-data-steward/" TargetMode="External"/><Relationship Id="rId1" Type="http://schemas.openxmlformats.org/officeDocument/2006/relationships/slideLayout" Target="../slideLayouts/slideLayout12.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hyperlink" Target="https://doi.org/10.17044/scilifelab.23266088" TargetMode="External"/><Relationship Id="rId4" Type="http://schemas.openxmlformats.org/officeDocument/2006/relationships/hyperlink" Target="https://www.youtube.com/watch?v=G6efHCCbEvs"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data.scilifelab.se" TargetMode="Externa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data.scilifelab.se/" TargetMode="Externa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hyperlink" Target="https://figshare.scilifelab.se/"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www.scilifelab.se/data/repository/" TargetMode="External"/><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hyperlink" Target="https://www.scilifelab.se/data/repository/submission/"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2.xml"/><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hyperlink" Target="mailto:data-management@scilifelab.se" TargetMode="External"/><Relationship Id="rId2" Type="http://schemas.openxmlformats.org/officeDocument/2006/relationships/image" Target="../media/image25.png"/><Relationship Id="rId1" Type="http://schemas.openxmlformats.org/officeDocument/2006/relationships/slideLayout" Target="../slideLayouts/slideLayout1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hyperlink" Target="https://data-guidelines.scilifelab.se/" TargetMode="External"/></Relationships>
</file>

<file path=ppt/slides/_rels/slide21.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9.png"/><Relationship Id="rId7" Type="http://schemas.openxmlformats.org/officeDocument/2006/relationships/hyperlink" Target="https://youtu.be/HY2DVnNGkAs" TargetMode="External"/><Relationship Id="rId2" Type="http://schemas.openxmlformats.org/officeDocument/2006/relationships/image" Target="../media/image28.png"/><Relationship Id="rId1" Type="http://schemas.openxmlformats.org/officeDocument/2006/relationships/slideLayout" Target="../slideLayouts/slideLayout12.xml"/><Relationship Id="rId6" Type="http://schemas.openxmlformats.org/officeDocument/2006/relationships/hyperlink" Target="https://dsw.scilifelab.se/" TargetMode="External"/><Relationship Id="rId5" Type="http://schemas.openxmlformats.org/officeDocument/2006/relationships/image" Target="../media/image31.png"/><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hyperlink" Target="https://data.scilifelab.se/services/hosting/" TargetMode="Externa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16.xml"/><Relationship Id="rId6" Type="http://schemas.openxmlformats.org/officeDocument/2006/relationships/hyperlink" Target="https://data.scilifelab.se/services/e-infrastructure/" TargetMode="External"/><Relationship Id="rId5" Type="http://schemas.openxmlformats.org/officeDocument/2006/relationships/image" Target="../media/image35.jpg"/><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3" Type="http://schemas.openxmlformats.org/officeDocument/2006/relationships/hyperlink" Target="https://delivery.scilifelab.se/" TargetMode="External"/><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3" Type="http://schemas.openxmlformats.org/officeDocument/2006/relationships/hyperlink" Target="https://serve.scilifelab.se/" TargetMode="External"/><Relationship Id="rId2" Type="http://schemas.openxmlformats.org/officeDocument/2006/relationships/image" Target="../media/image37.png"/><Relationship Id="rId1" Type="http://schemas.openxmlformats.org/officeDocument/2006/relationships/slideLayout" Target="../slideLayouts/slideLayout12.xml"/><Relationship Id="rId4" Type="http://schemas.openxmlformats.org/officeDocument/2006/relationships/hyperlink" Target="https://serve.scilifelab.se/user_guide#getaccount"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pandemicpreparednessportal.se/" TargetMode="External"/><Relationship Id="rId2" Type="http://schemas.openxmlformats.org/officeDocument/2006/relationships/image" Target="../media/image38.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3.xml"/><Relationship Id="rId5" Type="http://schemas.openxmlformats.org/officeDocument/2006/relationships/image" Target="../media/image19.png"/><Relationship Id="rId4" Type="http://schemas.openxmlformats.org/officeDocument/2006/relationships/image" Target="../media/image18.png"/></Relationships>
</file>

<file path=ppt/slides/_rels/slide2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hyperlink" Target="https://covid19dataportal.se/about/editorial_committee/" TargetMode="External"/><Relationship Id="rId2" Type="http://schemas.openxmlformats.org/officeDocument/2006/relationships/image" Target="../media/image42.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8" Type="http://schemas.openxmlformats.org/officeDocument/2006/relationships/hyperlink" Target="https://nf-co.re/events/2023/training-march-2023" TargetMode="External"/><Relationship Id="rId3" Type="http://schemas.openxmlformats.org/officeDocument/2006/relationships/image" Target="../media/image43.png"/><Relationship Id="rId7" Type="http://schemas.openxmlformats.org/officeDocument/2006/relationships/hyperlink" Target="https://nf-co.re/docs" TargetMode="External"/><Relationship Id="rId2" Type="http://schemas.openxmlformats.org/officeDocument/2006/relationships/notesSlide" Target="../notesSlides/notesSlide10.xml"/><Relationship Id="rId1" Type="http://schemas.openxmlformats.org/officeDocument/2006/relationships/slideLayout" Target="../slideLayouts/slideLayout16.xml"/><Relationship Id="rId6" Type="http://schemas.openxmlformats.org/officeDocument/2006/relationships/hyperlink" Target="https://doi.org/10.1038/s41587-020-0439-x" TargetMode="External"/><Relationship Id="rId5" Type="http://schemas.openxmlformats.org/officeDocument/2006/relationships/image" Target="../media/image45.png"/><Relationship Id="rId4" Type="http://schemas.openxmlformats.org/officeDocument/2006/relationships/image" Target="../media/image44.png"/></Relationships>
</file>

<file path=ppt/slides/_rels/slide31.xml.rels><?xml version="1.0" encoding="UTF-8" standalone="yes"?>
<Relationships xmlns="http://schemas.openxmlformats.org/package/2006/relationships"><Relationship Id="rId3" Type="http://schemas.openxmlformats.org/officeDocument/2006/relationships/hyperlink" Target="https://www.scilifelab.se/sign-up-to-our-newsletter/" TargetMode="External"/><Relationship Id="rId2" Type="http://schemas.openxmlformats.org/officeDocument/2006/relationships/hyperlink" Target="mailto:datacentre@scilifelab.se" TargetMode="External"/><Relationship Id="rId1" Type="http://schemas.openxmlformats.org/officeDocument/2006/relationships/slideLayout" Target="../slideLayouts/slideLayout1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emf"/></Relationships>
</file>

<file path=ppt/slides/_rels/slide3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g"/><Relationship Id="rId1" Type="http://schemas.openxmlformats.org/officeDocument/2006/relationships/slideLayout" Target="../slideLayouts/slideLayout12.xml"/><Relationship Id="rId5" Type="http://schemas.openxmlformats.org/officeDocument/2006/relationships/image" Target="../media/image52.png"/><Relationship Id="rId4" Type="http://schemas.openxmlformats.org/officeDocument/2006/relationships/image" Target="../media/image51.png"/></Relationships>
</file>

<file path=ppt/slides/_rels/slide4.xml.rels><?xml version="1.0" encoding="UTF-8" standalone="yes"?>
<Relationships xmlns="http://schemas.openxmlformats.org/package/2006/relationships"><Relationship Id="rId3" Type="http://schemas.openxmlformats.org/officeDocument/2006/relationships/hyperlink" Target="http://www.nature.com/articles/sdata201618" TargetMode="External"/><Relationship Id="rId2" Type="http://schemas.openxmlformats.org/officeDocument/2006/relationships/hyperlink" Target="https://www.force11.org/group/fairgroup/fairprinciples" TargetMode="Externa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hyperlink" Target="https://scilifelab.slack.com/"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scilifelab.atlassian.net/" TargetMode="External"/><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hyperlink" Target="https://nextcloud.dckube.scilifelab.se/" TargetMode="Externa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hyperlink" Target="https://rdmkit.elixir-europe.org/" TargetMode="External"/><Relationship Id="rId2" Type="http://schemas.openxmlformats.org/officeDocument/2006/relationships/notesSlide" Target="../notesSlides/notesSlide2.xml"/><Relationship Id="rId1" Type="http://schemas.openxmlformats.org/officeDocument/2006/relationships/slideLayout" Target="../slideLayouts/slideLayout15.xml"/><Relationship Id="rId5" Type="http://schemas.openxmlformats.org/officeDocument/2006/relationships/image" Target="../media/image13.png"/><Relationship Id="rId4" Type="http://schemas.openxmlformats.org/officeDocument/2006/relationships/hyperlink" Target="http://creativecommons.org/licenses/by/4.0/" TargetMode="Externa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983244" y="3193224"/>
            <a:ext cx="10515600" cy="871406"/>
          </a:xfrm>
        </p:spPr>
        <p:txBody>
          <a:bodyPr/>
          <a:lstStyle/>
          <a:p>
            <a:pPr>
              <a:defRPr/>
            </a:pPr>
            <a:r>
              <a:rPr lang="sv-SE" sz="2800" dirty="0"/>
              <a:t> </a:t>
            </a:r>
            <a:br>
              <a:rPr lang="sv-SE" sz="2800" dirty="0"/>
            </a:br>
            <a:br>
              <a:rPr lang="sv-SE" sz="4000" dirty="0">
                <a:latin typeface="Arial" panose="020B0604020202020204" pitchFamily="34" charset="0"/>
                <a:cs typeface="Arial" panose="020B0604020202020204" pitchFamily="34" charset="0"/>
              </a:rPr>
            </a:br>
            <a:r>
              <a:rPr lang="sv-SE" sz="4000" b="1" dirty="0">
                <a:latin typeface="Lato" panose="020F0502020204030203" pitchFamily="34" charset="0"/>
                <a:ea typeface="Lato" panose="020F0502020204030203" pitchFamily="34" charset="0"/>
                <a:cs typeface="Lato" panose="020F0502020204030203" pitchFamily="34" charset="0"/>
              </a:rPr>
              <a:t>Presentation of SciLifeLab Data Centre services and tools</a:t>
            </a:r>
            <a:br>
              <a:rPr lang="sv-SE" sz="4000" b="1" dirty="0">
                <a:latin typeface="Lato" panose="020F0502020204030203" pitchFamily="34" charset="0"/>
                <a:ea typeface="Lato" panose="020F0502020204030203" pitchFamily="34" charset="0"/>
                <a:cs typeface="Lato" panose="020F0502020204030203" pitchFamily="34" charset="0"/>
              </a:rPr>
            </a:br>
            <a:endParaRPr sz="4000" dirty="0">
              <a:latin typeface="Lato" panose="020F0502020204030203" pitchFamily="34" charset="0"/>
              <a:ea typeface="Lato" panose="020F0502020204030203" pitchFamily="34" charset="0"/>
              <a:cs typeface="Lato" panose="020F0502020204030203" pitchFamily="34" charset="0"/>
            </a:endParaRPr>
          </a:p>
        </p:txBody>
      </p:sp>
      <p:sp>
        <p:nvSpPr>
          <p:cNvPr id="3" name="Text Placeholder 2"/>
          <p:cNvSpPr>
            <a:spLocks noGrp="1"/>
          </p:cNvSpPr>
          <p:nvPr>
            <p:ph type="body" sz="half" idx="2"/>
          </p:nvPr>
        </p:nvSpPr>
        <p:spPr bwMode="auto">
          <a:xfrm>
            <a:off x="838200" y="3432629"/>
            <a:ext cx="10515599" cy="3867672"/>
          </a:xfrm>
        </p:spPr>
        <p:txBody>
          <a:bodyPr>
            <a:normAutofit/>
          </a:bodyPr>
          <a:lstStyle/>
          <a:p>
            <a:pPr>
              <a:defRPr/>
            </a:pPr>
            <a:endParaRPr lang="sv-SE" i="1" dirty="0"/>
          </a:p>
          <a:p>
            <a:pPr>
              <a:defRPr/>
            </a:pPr>
            <a:endParaRPr lang="sv-SE" i="1" dirty="0"/>
          </a:p>
          <a:p>
            <a:pPr>
              <a:defRPr/>
            </a:pPr>
            <a:r>
              <a:rPr lang="sv-SE" sz="2000" i="1" dirty="0">
                <a:latin typeface="Lato" panose="020F0502020204030203" pitchFamily="34" charset="0"/>
                <a:ea typeface="Lato" panose="020F0502020204030203" pitchFamily="34" charset="0"/>
                <a:cs typeface="Lato" panose="020F0502020204030203" pitchFamily="34" charset="0"/>
              </a:rPr>
              <a:t>DDLS Fellows 2023</a:t>
            </a:r>
          </a:p>
          <a:p>
            <a:pPr>
              <a:defRPr/>
            </a:pPr>
            <a:r>
              <a:rPr lang="sv-SE" sz="2000" dirty="0">
                <a:latin typeface="Lato" panose="020F0502020204030203" pitchFamily="34" charset="0"/>
                <a:ea typeface="Lato" panose="020F0502020204030203" pitchFamily="34" charset="0"/>
                <a:cs typeface="Lato" panose="020F0502020204030203" pitchFamily="34" charset="0"/>
              </a:rPr>
              <a:t>SciLifeLab Data Centre DM team</a:t>
            </a:r>
          </a:p>
          <a:p>
            <a:pPr>
              <a:defRPr/>
            </a:pPr>
            <a:r>
              <a:rPr lang="sv-SE" sz="2000" dirty="0">
                <a:latin typeface="Lato" panose="020F0502020204030203" pitchFamily="34" charset="0"/>
                <a:ea typeface="Lato" panose="020F0502020204030203" pitchFamily="34" charset="0"/>
                <a:cs typeface="Lato" panose="020F0502020204030203" pitchFamily="34" charset="0"/>
              </a:rPr>
              <a:t>Katarina Öjefors Stark, Anna Asklöf, </a:t>
            </a:r>
          </a:p>
          <a:p>
            <a:pPr>
              <a:defRPr/>
            </a:pPr>
            <a:r>
              <a:rPr lang="sv-SE" sz="2000" dirty="0">
                <a:latin typeface="Lato" panose="020F0502020204030203" pitchFamily="34" charset="0"/>
                <a:ea typeface="Lato" panose="020F0502020204030203" pitchFamily="34" charset="0"/>
                <a:cs typeface="Lato" panose="020F0502020204030203" pitchFamily="34" charset="0"/>
              </a:rPr>
              <a:t>Parul Tewatia, Hanna Kultima</a:t>
            </a:r>
            <a:endParaRPr sz="2000" dirty="0">
              <a:latin typeface="Lato" panose="020F0502020204030203" pitchFamily="34" charset="0"/>
              <a:ea typeface="Lato" panose="020F0502020204030203" pitchFamily="34" charset="0"/>
              <a:cs typeface="Lato" panose="020F0502020204030203" pitchFamily="34" charset="0"/>
            </a:endParaRPr>
          </a:p>
          <a:p>
            <a:pPr>
              <a:defRPr/>
            </a:pPr>
            <a:r>
              <a:rPr lang="sv-SE" sz="2000" u="sng" dirty="0">
                <a:latin typeface="Lato" panose="020F0502020204030203" pitchFamily="34" charset="0"/>
                <a:ea typeface="Lato" panose="020F0502020204030203" pitchFamily="34" charset="0"/>
                <a:cs typeface="Lato" panose="020F0502020204030203" pitchFamily="34" charset="0"/>
                <a:hlinkClick r:id="rId2" tooltip="mailto:datacentre@scilifelab.se"/>
              </a:rPr>
              <a:t>datacentre@scilifelab.se</a:t>
            </a:r>
            <a:br>
              <a:rPr lang="sv-SE" sz="2000" dirty="0">
                <a:latin typeface="Lato" panose="020F0502020204030203" pitchFamily="34" charset="0"/>
                <a:ea typeface="Lato" panose="020F0502020204030203" pitchFamily="34" charset="0"/>
                <a:cs typeface="Lato" panose="020F0502020204030203" pitchFamily="34" charset="0"/>
              </a:rPr>
            </a:br>
            <a:br>
              <a:rPr lang="sv-SE" dirty="0"/>
            </a:br>
            <a:endParaRPr lang="sv-SE" dirty="0"/>
          </a:p>
          <a:p>
            <a:pPr>
              <a:defRPr/>
            </a:pPr>
            <a:endParaRPr lang="sv-SE" dirty="0"/>
          </a:p>
          <a:p>
            <a:pPr>
              <a:defRPr/>
            </a:pPr>
            <a:endParaRPr dirty="0"/>
          </a:p>
        </p:txBody>
      </p:sp>
      <p:pic>
        <p:nvPicPr>
          <p:cNvPr id="4" name="Bildobjekt 3">
            <a:extLst>
              <a:ext uri="{FF2B5EF4-FFF2-40B4-BE49-F238E27FC236}">
                <a16:creationId xmlns:a16="http://schemas.microsoft.com/office/drawing/2014/main" id="{60A056C2-ED94-7265-F9BB-D94FE9C20440}"/>
              </a:ext>
            </a:extLst>
          </p:cNvPr>
          <p:cNvPicPr>
            <a:picLocks noChangeAspect="1"/>
          </p:cNvPicPr>
          <p:nvPr/>
        </p:nvPicPr>
        <p:blipFill>
          <a:blip r:embed="rId3"/>
          <a:stretch/>
        </p:blipFill>
        <p:spPr bwMode="auto">
          <a:xfrm>
            <a:off x="5739232" y="3870811"/>
            <a:ext cx="5904656" cy="2512091"/>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36"/>
        <p:cNvGrpSpPr/>
        <p:nvPr/>
      </p:nvGrpSpPr>
      <p:grpSpPr>
        <a:xfrm>
          <a:off x="0" y="0"/>
          <a:ext cx="0" cy="0"/>
          <a:chOff x="0" y="0"/>
          <a:chExt cx="0" cy="0"/>
        </a:xfrm>
      </p:grpSpPr>
      <p:pic>
        <p:nvPicPr>
          <p:cNvPr id="737" name="Google Shape;737;p75"/>
          <p:cNvPicPr preferRelativeResize="0"/>
          <p:nvPr/>
        </p:nvPicPr>
        <p:blipFill>
          <a:blip r:embed="rId3">
            <a:alphaModFix/>
          </a:blip>
          <a:stretch>
            <a:fillRect/>
          </a:stretch>
        </p:blipFill>
        <p:spPr>
          <a:xfrm>
            <a:off x="130293" y="2015475"/>
            <a:ext cx="4224750" cy="2225800"/>
          </a:xfrm>
          <a:prstGeom prst="rect">
            <a:avLst/>
          </a:prstGeom>
          <a:noFill/>
          <a:ln>
            <a:noFill/>
          </a:ln>
        </p:spPr>
      </p:pic>
      <p:sp>
        <p:nvSpPr>
          <p:cNvPr id="738" name="Google Shape;738;p75"/>
          <p:cNvSpPr txBox="1">
            <a:spLocks noGrp="1"/>
          </p:cNvSpPr>
          <p:nvPr>
            <p:ph type="title"/>
          </p:nvPr>
        </p:nvSpPr>
        <p:spPr>
          <a:xfrm>
            <a:off x="809172" y="265206"/>
            <a:ext cx="10811478" cy="830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SzPts val="990"/>
              <a:buNone/>
            </a:pPr>
            <a:r>
              <a:rPr lang="en-US" sz="4000" dirty="0">
                <a:latin typeface="Lato" panose="020F0502020204030203" pitchFamily="34" charset="0"/>
                <a:ea typeface="Lato" panose="020F0502020204030203" pitchFamily="34" charset="0"/>
                <a:cs typeface="Lato" panose="020F0502020204030203" pitchFamily="34" charset="0"/>
              </a:rPr>
              <a:t>Life cycle support- </a:t>
            </a:r>
            <a:br>
              <a:rPr lang="en-US" sz="4000" dirty="0">
                <a:latin typeface="Lato" panose="020F0502020204030203" pitchFamily="34" charset="0"/>
                <a:ea typeface="Lato" panose="020F0502020204030203" pitchFamily="34" charset="0"/>
                <a:cs typeface="Lato" panose="020F0502020204030203" pitchFamily="34" charset="0"/>
              </a:rPr>
            </a:br>
            <a:r>
              <a:rPr lang="en-US" sz="4000" dirty="0">
                <a:latin typeface="Lato" panose="020F0502020204030203" pitchFamily="34" charset="0"/>
                <a:ea typeface="Lato" panose="020F0502020204030203" pitchFamily="34" charset="0"/>
                <a:cs typeface="Lato" panose="020F0502020204030203" pitchFamily="34" charset="0"/>
              </a:rPr>
              <a:t>Plan for data handling and analysis early!</a:t>
            </a:r>
            <a:endParaRPr sz="4000" dirty="0">
              <a:latin typeface="Lato" panose="020F0502020204030203" pitchFamily="34" charset="0"/>
              <a:ea typeface="Lato" panose="020F0502020204030203" pitchFamily="34" charset="0"/>
              <a:cs typeface="Lato" panose="020F0502020204030203" pitchFamily="34" charset="0"/>
            </a:endParaRPr>
          </a:p>
        </p:txBody>
      </p:sp>
      <p:pic>
        <p:nvPicPr>
          <p:cNvPr id="739" name="Google Shape;739;p75"/>
          <p:cNvPicPr preferRelativeResize="0"/>
          <p:nvPr/>
        </p:nvPicPr>
        <p:blipFill>
          <a:blip r:embed="rId4">
            <a:alphaModFix/>
          </a:blip>
          <a:stretch>
            <a:fillRect/>
          </a:stretch>
        </p:blipFill>
        <p:spPr>
          <a:xfrm>
            <a:off x="4267200" y="1600200"/>
            <a:ext cx="3600000" cy="3600000"/>
          </a:xfrm>
          <a:prstGeom prst="rect">
            <a:avLst/>
          </a:prstGeom>
          <a:noFill/>
          <a:ln>
            <a:noFill/>
          </a:ln>
        </p:spPr>
      </p:pic>
      <p:sp>
        <p:nvSpPr>
          <p:cNvPr id="740" name="Google Shape;740;p75"/>
          <p:cNvSpPr/>
          <p:nvPr/>
        </p:nvSpPr>
        <p:spPr>
          <a:xfrm>
            <a:off x="307725" y="4447500"/>
            <a:ext cx="4352100" cy="2304300"/>
          </a:xfrm>
          <a:prstGeom prst="roundRect">
            <a:avLst>
              <a:gd name="adj" fmla="val 16667"/>
            </a:avLst>
          </a:prstGeom>
          <a:noFill/>
          <a:ln w="28575" cap="flat" cmpd="sng">
            <a:solidFill>
              <a:srgbClr val="F670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p>
          <a:p>
            <a:pPr marL="0" lvl="0" indent="0" algn="l" rtl="0">
              <a:spcBef>
                <a:spcPts val="0"/>
              </a:spcBef>
              <a:spcAft>
                <a:spcPts val="0"/>
              </a:spcAft>
              <a:buNone/>
            </a:pPr>
            <a:r>
              <a:rPr lang="en-US" b="1" dirty="0">
                <a:latin typeface="Lato" panose="020F0502020204030203" pitchFamily="34" charset="0"/>
                <a:ea typeface="Lato" panose="020F0502020204030203" pitchFamily="34" charset="0"/>
                <a:cs typeface="Lato" panose="020F0502020204030203" pitchFamily="34" charset="0"/>
              </a:rPr>
              <a:t>Infrastructure</a:t>
            </a:r>
            <a:r>
              <a:rPr lang="en-US" dirty="0">
                <a:latin typeface="Lato" panose="020F0502020204030203" pitchFamily="34" charset="0"/>
                <a:ea typeface="Lato" panose="020F0502020204030203" pitchFamily="34" charset="0"/>
                <a:cs typeface="Lato" panose="020F0502020204030203" pitchFamily="34" charset="0"/>
              </a:rPr>
              <a:t>: Data Stewardship Wizard </a:t>
            </a:r>
          </a:p>
          <a:p>
            <a:pPr marL="0" lvl="0" indent="0" algn="l" rtl="0">
              <a:spcBef>
                <a:spcPts val="0"/>
              </a:spcBef>
              <a:spcAft>
                <a:spcPts val="0"/>
              </a:spcAft>
              <a:buNone/>
            </a:pPr>
            <a:endParaRPr dirty="0">
              <a:latin typeface="Lato" panose="020F0502020204030203" pitchFamily="34" charset="0"/>
              <a:ea typeface="Lato" panose="020F0502020204030203" pitchFamily="34" charset="0"/>
              <a:cs typeface="Lato" panose="020F0502020204030203" pitchFamily="34" charset="0"/>
            </a:endParaRPr>
          </a:p>
          <a:p>
            <a:pPr marL="0" lvl="0" indent="0" algn="ctr" rtl="0">
              <a:spcBef>
                <a:spcPts val="0"/>
              </a:spcBef>
              <a:spcAft>
                <a:spcPts val="0"/>
              </a:spcAft>
              <a:buNone/>
            </a:pPr>
            <a:r>
              <a:rPr lang="en-US" u="sng" dirty="0">
                <a:solidFill>
                  <a:srgbClr val="0000FF"/>
                </a:solidFill>
                <a:latin typeface="Lato" panose="020F0502020204030203" pitchFamily="34" charset="0"/>
                <a:ea typeface="Lato" panose="020F0502020204030203" pitchFamily="34" charset="0"/>
                <a:cs typeface="Lato" panose="020F0502020204030203" pitchFamily="34" charset="0"/>
                <a:hlinkClick r:id="rId5">
                  <a:extLst>
                    <a:ext uri="{A12FA001-AC4F-418D-AE19-62706E023703}">
                      <ahyp:hlinkClr xmlns:ahyp="http://schemas.microsoft.com/office/drawing/2018/hyperlinkcolor" val="tx"/>
                    </a:ext>
                  </a:extLst>
                </a:hlinkClick>
              </a:rPr>
              <a:t>https://www.dsw.scilifelab.se</a:t>
            </a:r>
            <a:endParaRPr dirty="0">
              <a:latin typeface="Lato" panose="020F0502020204030203" pitchFamily="34" charset="0"/>
              <a:ea typeface="Lato" panose="020F0502020204030203" pitchFamily="34" charset="0"/>
              <a:cs typeface="Lato" panose="020F0502020204030203" pitchFamily="34" charset="0"/>
            </a:endParaRPr>
          </a:p>
          <a:p>
            <a:pPr marL="0" lvl="0" indent="0" algn="l" rtl="0">
              <a:spcBef>
                <a:spcPts val="0"/>
              </a:spcBef>
              <a:spcAft>
                <a:spcPts val="0"/>
              </a:spcAft>
              <a:buNone/>
            </a:pPr>
            <a:endParaRPr dirty="0">
              <a:solidFill>
                <a:schemeClr val="dk1"/>
              </a:solidFill>
              <a:latin typeface="Lato" panose="020F0502020204030203" pitchFamily="34" charset="0"/>
              <a:ea typeface="Lato" panose="020F0502020204030203" pitchFamily="34" charset="0"/>
              <a:cs typeface="Lato" panose="020F0502020204030203" pitchFamily="34" charset="0"/>
            </a:endParaRPr>
          </a:p>
          <a:p>
            <a:pPr marL="0" lvl="0" indent="0" algn="ctr" rtl="0">
              <a:spcBef>
                <a:spcPts val="0"/>
              </a:spcBef>
              <a:spcAft>
                <a:spcPts val="0"/>
              </a:spcAft>
              <a:buNone/>
            </a:pPr>
            <a:r>
              <a:rPr lang="en-US" dirty="0">
                <a:solidFill>
                  <a:schemeClr val="dk1"/>
                </a:solidFill>
                <a:latin typeface="Lato" panose="020F0502020204030203" pitchFamily="34" charset="0"/>
                <a:ea typeface="Lato" panose="020F0502020204030203" pitchFamily="34" charset="0"/>
                <a:cs typeface="Lato" panose="020F0502020204030203" pitchFamily="34" charset="0"/>
              </a:rPr>
              <a:t>A tool to create data management plans based on interactive questionnaires.</a:t>
            </a:r>
            <a:br>
              <a:rPr lang="en-US" dirty="0">
                <a:solidFill>
                  <a:schemeClr val="dk1"/>
                </a:solidFill>
              </a:rPr>
            </a:br>
            <a:endParaRPr dirty="0">
              <a:solidFill>
                <a:schemeClr val="dk1"/>
              </a:solidFill>
            </a:endParaRPr>
          </a:p>
        </p:txBody>
      </p:sp>
      <p:sp>
        <p:nvSpPr>
          <p:cNvPr id="741" name="Google Shape;741;p75"/>
          <p:cNvSpPr/>
          <p:nvPr/>
        </p:nvSpPr>
        <p:spPr>
          <a:xfrm>
            <a:off x="8220151" y="1398519"/>
            <a:ext cx="3400500" cy="2842756"/>
          </a:xfrm>
          <a:prstGeom prst="roundRect">
            <a:avLst>
              <a:gd name="adj" fmla="val 16667"/>
            </a:avLst>
          </a:prstGeom>
          <a:noFill/>
          <a:ln w="28575" cap="flat" cmpd="sng">
            <a:solidFill>
              <a:srgbClr val="F6702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b="1" dirty="0"/>
              <a:t>Bioinformatics</a:t>
            </a:r>
            <a:r>
              <a:rPr lang="en-US" dirty="0"/>
              <a:t> </a:t>
            </a:r>
            <a:endParaRPr dirty="0"/>
          </a:p>
          <a:p>
            <a:pPr marL="457200" lvl="0" indent="-323850" algn="l" rtl="0">
              <a:spcBef>
                <a:spcPts val="0"/>
              </a:spcBef>
              <a:spcAft>
                <a:spcPts val="0"/>
              </a:spcAft>
              <a:buSzPts val="1500"/>
              <a:buChar char="-"/>
            </a:pPr>
            <a:r>
              <a:rPr lang="en-US" dirty="0"/>
              <a:t>Online drop-in every Tuesday at 14.00</a:t>
            </a:r>
            <a:endParaRPr dirty="0"/>
          </a:p>
          <a:p>
            <a:pPr marL="457200" lvl="0" indent="-323850" algn="l" rtl="0">
              <a:spcBef>
                <a:spcPts val="0"/>
              </a:spcBef>
              <a:spcAft>
                <a:spcPts val="0"/>
              </a:spcAft>
              <a:buSzPts val="1500"/>
              <a:buChar char="-"/>
            </a:pPr>
            <a:r>
              <a:rPr lang="en-US" dirty="0"/>
              <a:t>Individual consultations</a:t>
            </a:r>
            <a:endParaRPr dirty="0"/>
          </a:p>
          <a:p>
            <a:pPr marL="0" lvl="0" indent="0" algn="l" rtl="0">
              <a:spcBef>
                <a:spcPts val="0"/>
              </a:spcBef>
              <a:spcAft>
                <a:spcPts val="0"/>
              </a:spcAft>
              <a:buNone/>
            </a:pPr>
            <a:r>
              <a:rPr lang="en-US" b="1" dirty="0"/>
              <a:t>RDM support:</a:t>
            </a:r>
            <a:endParaRPr b="1" dirty="0"/>
          </a:p>
          <a:p>
            <a:pPr marL="457200" lvl="0" indent="-323850" algn="l" rtl="0">
              <a:spcBef>
                <a:spcPts val="0"/>
              </a:spcBef>
              <a:spcAft>
                <a:spcPts val="0"/>
              </a:spcAft>
              <a:buClr>
                <a:schemeClr val="dk1"/>
              </a:buClr>
              <a:buSzPts val="1500"/>
              <a:buChar char="-"/>
            </a:pPr>
            <a:r>
              <a:rPr lang="en-US" dirty="0">
                <a:solidFill>
                  <a:schemeClr val="dk1"/>
                </a:solidFill>
              </a:rPr>
              <a:t>Drop-ins, </a:t>
            </a:r>
            <a:endParaRPr dirty="0">
              <a:solidFill>
                <a:schemeClr val="dk1"/>
              </a:solidFill>
            </a:endParaRPr>
          </a:p>
          <a:p>
            <a:pPr marL="457200" lvl="0" indent="-323850" algn="l" rtl="0">
              <a:spcBef>
                <a:spcPts val="0"/>
              </a:spcBef>
              <a:spcAft>
                <a:spcPts val="0"/>
              </a:spcAft>
              <a:buClr>
                <a:schemeClr val="dk1"/>
              </a:buClr>
              <a:buSzPts val="1500"/>
              <a:buChar char="-"/>
            </a:pPr>
            <a:r>
              <a:rPr lang="en-US" dirty="0">
                <a:solidFill>
                  <a:schemeClr val="dk1"/>
                </a:solidFill>
              </a:rPr>
              <a:t>consultations </a:t>
            </a:r>
            <a:endParaRPr dirty="0">
              <a:solidFill>
                <a:schemeClr val="dk1"/>
              </a:solidFill>
            </a:endParaRPr>
          </a:p>
          <a:p>
            <a:pPr marL="457200" lvl="0" indent="-323850" algn="l" rtl="0">
              <a:spcBef>
                <a:spcPts val="0"/>
              </a:spcBef>
              <a:spcAft>
                <a:spcPts val="0"/>
              </a:spcAft>
              <a:buClr>
                <a:schemeClr val="dk1"/>
              </a:buClr>
              <a:buSzPts val="1500"/>
              <a:buChar char="-"/>
            </a:pPr>
            <a:r>
              <a:rPr lang="en-US" dirty="0">
                <a:solidFill>
                  <a:schemeClr val="dk1"/>
                </a:solidFill>
              </a:rPr>
              <a:t>RDM guidelines</a:t>
            </a:r>
            <a:endParaRPr dirty="0">
              <a:solidFill>
                <a:schemeClr val="dk1"/>
              </a:solidFill>
            </a:endParaRPr>
          </a:p>
          <a:p>
            <a:pPr marL="0" lvl="0" indent="0" algn="ctr" rtl="0">
              <a:spcBef>
                <a:spcPts val="0"/>
              </a:spcBef>
              <a:spcAft>
                <a:spcPts val="0"/>
              </a:spcAft>
              <a:buNone/>
            </a:pPr>
            <a:r>
              <a:rPr lang="en-US" u="sng" dirty="0">
                <a:solidFill>
                  <a:srgbClr val="0000FF"/>
                </a:solidFill>
                <a:hlinkClick r:id="rId6">
                  <a:extLst>
                    <a:ext uri="{A12FA001-AC4F-418D-AE19-62706E023703}">
                      <ahyp:hlinkClr xmlns:ahyp="http://schemas.microsoft.com/office/drawing/2018/hyperlinkcolor" val="tx"/>
                    </a:ext>
                  </a:extLst>
                </a:hlinkClick>
              </a:rPr>
              <a:t>https://data-guidelines.scilifelab.se/</a:t>
            </a:r>
            <a:r>
              <a:rPr lang="en-US" dirty="0">
                <a:solidFill>
                  <a:schemeClr val="dk1"/>
                </a:solidFill>
              </a:rPr>
              <a:t> </a:t>
            </a:r>
            <a:endParaRPr dirty="0">
              <a:solidFill>
                <a:schemeClr val="dk1"/>
              </a:solidFill>
            </a:endParaRPr>
          </a:p>
        </p:txBody>
      </p:sp>
      <p:sp>
        <p:nvSpPr>
          <p:cNvPr id="742" name="Google Shape;742;p75"/>
          <p:cNvSpPr txBox="1"/>
          <p:nvPr/>
        </p:nvSpPr>
        <p:spPr>
          <a:xfrm>
            <a:off x="130293" y="-38006"/>
            <a:ext cx="300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dirty="0"/>
          </a:p>
        </p:txBody>
      </p:sp>
      <p:pic>
        <p:nvPicPr>
          <p:cNvPr id="743" name="Google Shape;743;p75"/>
          <p:cNvPicPr preferRelativeResize="0"/>
          <p:nvPr/>
        </p:nvPicPr>
        <p:blipFill rotWithShape="1">
          <a:blip r:embed="rId7">
            <a:alphaModFix/>
          </a:blip>
          <a:srcRect l="8219" t="7168" r="11901" b="4764"/>
          <a:stretch/>
        </p:blipFill>
        <p:spPr>
          <a:xfrm>
            <a:off x="7717179" y="4447499"/>
            <a:ext cx="2159105" cy="23043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ubrik 1">
            <a:extLst>
              <a:ext uri="{FF2B5EF4-FFF2-40B4-BE49-F238E27FC236}">
                <a16:creationId xmlns:a16="http://schemas.microsoft.com/office/drawing/2014/main" id="{118DCFF2-CA05-57F7-4AC6-20C98E35A982}"/>
              </a:ext>
            </a:extLst>
          </p:cNvPr>
          <p:cNvSpPr>
            <a:spLocks noGrp="1"/>
          </p:cNvSpPr>
          <p:nvPr>
            <p:ph type="title"/>
          </p:nvPr>
        </p:nvSpPr>
        <p:spPr>
          <a:xfrm>
            <a:off x="725542" y="193229"/>
            <a:ext cx="11756915" cy="1325563"/>
          </a:xfrm>
        </p:spPr>
        <p:txBody>
          <a:bodyPr>
            <a:normAutofit/>
          </a:bodyPr>
          <a:lstStyle/>
          <a:p>
            <a:r>
              <a:rPr lang="sv-SE" sz="4000" dirty="0">
                <a:latin typeface="Lato" panose="020F0502020204030203" pitchFamily="34" charset="0"/>
                <a:ea typeface="Lato" panose="020F0502020204030203" pitchFamily="34" charset="0"/>
                <a:cs typeface="Lato" panose="020F0502020204030203" pitchFamily="34" charset="0"/>
              </a:rPr>
              <a:t>Meet a Data steward</a:t>
            </a:r>
            <a:endParaRPr lang="sv-SE" sz="4000" i="1" dirty="0">
              <a:latin typeface="Lato" panose="020F0502020204030203" pitchFamily="34" charset="0"/>
              <a:ea typeface="Lato" panose="020F0502020204030203" pitchFamily="34" charset="0"/>
              <a:cs typeface="Lato" panose="020F0502020204030203" pitchFamily="34" charset="0"/>
            </a:endParaRPr>
          </a:p>
        </p:txBody>
      </p:sp>
      <p:sp>
        <p:nvSpPr>
          <p:cNvPr id="5" name="textruta 4">
            <a:extLst>
              <a:ext uri="{FF2B5EF4-FFF2-40B4-BE49-F238E27FC236}">
                <a16:creationId xmlns:a16="http://schemas.microsoft.com/office/drawing/2014/main" id="{AA4282AF-1DA5-8566-83B2-F4E19F818D6C}"/>
              </a:ext>
            </a:extLst>
          </p:cNvPr>
          <p:cNvSpPr txBox="1"/>
          <p:nvPr/>
        </p:nvSpPr>
        <p:spPr>
          <a:xfrm>
            <a:off x="5346912" y="1827931"/>
            <a:ext cx="6845088" cy="3416320"/>
          </a:xfrm>
          <a:prstGeom prst="rect">
            <a:avLst/>
          </a:prstGeom>
          <a:noFill/>
        </p:spPr>
        <p:txBody>
          <a:bodyPr wrap="square" rtlCol="0">
            <a:spAutoFit/>
          </a:bodyPr>
          <a:lstStyle/>
          <a:p>
            <a:pPr marL="342900" indent="-342900" algn="l" fontAlgn="base">
              <a:buFont typeface="Arial" panose="020B0604020202020204" pitchFamily="34" charset="0"/>
              <a:buChar char="•"/>
            </a:pPr>
            <a:r>
              <a:rPr lang="sv-SE" i="0" dirty="0">
                <a:solidFill>
                  <a:srgbClr val="282828"/>
                </a:solidFill>
                <a:effectLst/>
                <a:latin typeface="Lato" panose="020F0502020204030203" pitchFamily="34" charset="0"/>
                <a:ea typeface="Lato" panose="020F0502020204030203" pitchFamily="34" charset="0"/>
                <a:cs typeface="Lato" panose="020F0502020204030203" pitchFamily="34" charset="0"/>
              </a:rPr>
              <a:t>Join SciLifeLab Data Centre and NBIS for a 15 min mini-lecture</a:t>
            </a:r>
            <a:r>
              <a:rPr lang="sv-SE" dirty="0">
                <a:solidFill>
                  <a:srgbClr val="282828"/>
                </a:solidFill>
                <a:latin typeface="Lato" panose="020F0502020204030203" pitchFamily="34" charset="0"/>
                <a:ea typeface="Lato" panose="020F0502020204030203" pitchFamily="34" charset="0"/>
                <a:cs typeface="Lato" panose="020F0502020204030203" pitchFamily="34" charset="0"/>
              </a:rPr>
              <a:t>, and 45 min </a:t>
            </a:r>
            <a:r>
              <a:rPr lang="sv-SE" i="0" dirty="0">
                <a:solidFill>
                  <a:srgbClr val="282828"/>
                </a:solidFill>
                <a:effectLst/>
                <a:latin typeface="Lato" panose="020F0502020204030203" pitchFamily="34" charset="0"/>
                <a:ea typeface="Lato" panose="020F0502020204030203" pitchFamily="34" charset="0"/>
                <a:cs typeface="Lato" panose="020F0502020204030203" pitchFamily="34" charset="0"/>
              </a:rPr>
              <a:t>Q &amp; A. </a:t>
            </a:r>
          </a:p>
          <a:p>
            <a:pPr algn="l" fontAlgn="base"/>
            <a:endParaRPr lang="sv-SE" i="0" dirty="0">
              <a:solidFill>
                <a:srgbClr val="282828"/>
              </a:solidFill>
              <a:effectLst/>
              <a:latin typeface="Lato" panose="020F0502020204030203" pitchFamily="34" charset="0"/>
              <a:ea typeface="Lato" panose="020F0502020204030203" pitchFamily="34" charset="0"/>
              <a:cs typeface="Lato" panose="020F0502020204030203" pitchFamily="34" charset="0"/>
            </a:endParaRPr>
          </a:p>
          <a:p>
            <a:pPr marL="342900" indent="-342900" algn="l" fontAlgn="base">
              <a:buFont typeface="Arial" panose="020B0604020202020204" pitchFamily="34" charset="0"/>
              <a:buChar char="•"/>
            </a:pPr>
            <a:r>
              <a:rPr lang="sv-SE" i="0" dirty="0">
                <a:solidFill>
                  <a:srgbClr val="282828"/>
                </a:solidFill>
                <a:effectLst/>
                <a:latin typeface="Lato" panose="020F0502020204030203" pitchFamily="34" charset="0"/>
                <a:ea typeface="Lato" panose="020F0502020204030203" pitchFamily="34" charset="0"/>
                <a:cs typeface="Lato" panose="020F0502020204030203" pitchFamily="34" charset="0"/>
              </a:rPr>
              <a:t>Next meeting </a:t>
            </a:r>
            <a:r>
              <a:rPr lang="sv-SE" dirty="0">
                <a:solidFill>
                  <a:srgbClr val="282828"/>
                </a:solidFill>
                <a:latin typeface="Lato" panose="020F0502020204030203" pitchFamily="34" charset="0"/>
                <a:ea typeface="Lato" panose="020F0502020204030203" pitchFamily="34" charset="0"/>
                <a:cs typeface="Lato" panose="020F0502020204030203" pitchFamily="34" charset="0"/>
              </a:rPr>
              <a:t> Sept</a:t>
            </a:r>
            <a:r>
              <a:rPr lang="sv-SE" i="0" dirty="0">
                <a:solidFill>
                  <a:srgbClr val="282828"/>
                </a:solidFill>
                <a:effectLst/>
                <a:latin typeface="Lato" panose="020F0502020204030203" pitchFamily="34" charset="0"/>
                <a:ea typeface="Lato" panose="020F0502020204030203" pitchFamily="34" charset="0"/>
                <a:cs typeface="Lato" panose="020F0502020204030203" pitchFamily="34" charset="0"/>
              </a:rPr>
              <a:t> 19 (</a:t>
            </a:r>
            <a:r>
              <a:rPr lang="sv-SE" dirty="0">
                <a:solidFill>
                  <a:srgbClr val="282828"/>
                </a:solidFill>
                <a:latin typeface="Lato" panose="020F0502020204030203" pitchFamily="34" charset="0"/>
                <a:ea typeface="Lato" panose="020F0502020204030203" pitchFamily="34" charset="0"/>
                <a:cs typeface="Lato" panose="020F0502020204030203" pitchFamily="34" charset="0"/>
              </a:rPr>
              <a:t>hybrid</a:t>
            </a:r>
            <a:r>
              <a:rPr lang="sv-SE" i="0" dirty="0">
                <a:solidFill>
                  <a:srgbClr val="282828"/>
                </a:solidFill>
                <a:effectLst/>
                <a:latin typeface="Lato" panose="020F0502020204030203" pitchFamily="34" charset="0"/>
                <a:ea typeface="Lato" panose="020F0502020204030203" pitchFamily="34" charset="0"/>
                <a:cs typeface="Lato" panose="020F0502020204030203" pitchFamily="34" charset="0"/>
              </a:rPr>
              <a:t>)</a:t>
            </a:r>
          </a:p>
          <a:p>
            <a:pPr algn="l" fontAlgn="base"/>
            <a:endParaRPr lang="sv-SE" i="0" dirty="0">
              <a:solidFill>
                <a:srgbClr val="282828"/>
              </a:solidFill>
              <a:effectLst/>
              <a:latin typeface="Lato" panose="020F0502020204030203" pitchFamily="34" charset="0"/>
              <a:ea typeface="Lato" panose="020F0502020204030203" pitchFamily="34" charset="0"/>
              <a:cs typeface="Lato" panose="020F0502020204030203" pitchFamily="34" charset="0"/>
            </a:endParaRPr>
          </a:p>
          <a:p>
            <a:pPr marL="342900" indent="-342900" algn="l" fontAlgn="base">
              <a:buFont typeface="Arial" panose="020B0604020202020204" pitchFamily="34" charset="0"/>
              <a:buChar char="•"/>
            </a:pPr>
            <a:r>
              <a:rPr lang="sv-SE" i="0" dirty="0">
                <a:solidFill>
                  <a:srgbClr val="282828"/>
                </a:solidFill>
                <a:effectLst/>
                <a:latin typeface="Lato" panose="020F0502020204030203" pitchFamily="34" charset="0"/>
                <a:ea typeface="Lato" panose="020F0502020204030203" pitchFamily="34" charset="0"/>
                <a:cs typeface="Lato" panose="020F0502020204030203" pitchFamily="34" charset="0"/>
              </a:rPr>
              <a:t>More: </a:t>
            </a:r>
            <a:r>
              <a:rPr lang="sv-SE" i="0" dirty="0">
                <a:solidFill>
                  <a:srgbClr val="282828"/>
                </a:solidFill>
                <a:effectLst/>
                <a:latin typeface="Lato" panose="020F0502020204030203" pitchFamily="34" charset="0"/>
                <a:ea typeface="Lato" panose="020F0502020204030203" pitchFamily="34" charset="0"/>
                <a:cs typeface="Lato" panose="020F0502020204030203" pitchFamily="34" charset="0"/>
                <a:hlinkClick r:id="rId2"/>
              </a:rPr>
              <a:t>https://www.scilifelab.se/event/meet-a-data-steward/</a:t>
            </a:r>
            <a:endParaRPr lang="sv-SE" i="0" dirty="0">
              <a:solidFill>
                <a:srgbClr val="282828"/>
              </a:solidFill>
              <a:effectLst/>
              <a:latin typeface="Lato" panose="020F0502020204030203" pitchFamily="34" charset="0"/>
              <a:ea typeface="Lato" panose="020F0502020204030203" pitchFamily="34" charset="0"/>
              <a:cs typeface="Lato" panose="020F0502020204030203" pitchFamily="34" charset="0"/>
            </a:endParaRPr>
          </a:p>
          <a:p>
            <a:pPr algn="l" fontAlgn="base"/>
            <a:endParaRPr lang="sv-SE" i="0" dirty="0">
              <a:solidFill>
                <a:srgbClr val="282828"/>
              </a:solidFill>
              <a:effectLst/>
              <a:latin typeface="Lato" panose="020F0502020204030203" pitchFamily="34" charset="0"/>
              <a:ea typeface="Lato" panose="020F0502020204030203" pitchFamily="34" charset="0"/>
              <a:cs typeface="Lato" panose="020F0502020204030203" pitchFamily="34" charset="0"/>
            </a:endParaRPr>
          </a:p>
          <a:p>
            <a:pPr marL="342900" indent="-342900" algn="l" fontAlgn="base">
              <a:buFont typeface="Arial" panose="020B0604020202020204" pitchFamily="34" charset="0"/>
              <a:buChar char="•"/>
            </a:pPr>
            <a:r>
              <a:rPr lang="sv-SE" i="0" dirty="0">
                <a:solidFill>
                  <a:srgbClr val="282828"/>
                </a:solidFill>
                <a:effectLst/>
                <a:latin typeface="Lato" panose="020F0502020204030203" pitchFamily="34" charset="0"/>
                <a:ea typeface="Lato" panose="020F0502020204030203" pitchFamily="34" charset="0"/>
                <a:cs typeface="Lato" panose="020F0502020204030203" pitchFamily="34" charset="0"/>
              </a:rPr>
              <a:t>We</a:t>
            </a:r>
            <a:r>
              <a:rPr lang="sv-SE" dirty="0">
                <a:solidFill>
                  <a:srgbClr val="282828"/>
                </a:solidFill>
                <a:latin typeface="Lato" panose="020F0502020204030203" pitchFamily="34" charset="0"/>
                <a:ea typeface="Lato" panose="020F0502020204030203" pitchFamily="34" charset="0"/>
                <a:cs typeface="Lato" panose="020F0502020204030203" pitchFamily="34" charset="0"/>
              </a:rPr>
              <a:t> </a:t>
            </a:r>
            <a:r>
              <a:rPr lang="sv-SE" i="0" dirty="0">
                <a:solidFill>
                  <a:srgbClr val="282828"/>
                </a:solidFill>
                <a:effectLst/>
                <a:latin typeface="Lato" panose="020F0502020204030203" pitchFamily="34" charset="0"/>
                <a:ea typeface="Lato" panose="020F0502020204030203" pitchFamily="34" charset="0"/>
                <a:cs typeface="Lato" panose="020F0502020204030203" pitchFamily="34" charset="0"/>
              </a:rPr>
              <a:t>run</a:t>
            </a:r>
            <a:r>
              <a:rPr lang="sv-SE" dirty="0">
                <a:solidFill>
                  <a:srgbClr val="282828"/>
                </a:solidFill>
                <a:latin typeface="Lato" panose="020F0502020204030203" pitchFamily="34" charset="0"/>
                <a:ea typeface="Lato" panose="020F0502020204030203" pitchFamily="34" charset="0"/>
                <a:cs typeface="Lato" panose="020F0502020204030203" pitchFamily="34" charset="0"/>
              </a:rPr>
              <a:t> </a:t>
            </a:r>
            <a:r>
              <a:rPr lang="sv-SE" i="0" dirty="0">
                <a:solidFill>
                  <a:srgbClr val="282828"/>
                </a:solidFill>
                <a:effectLst/>
                <a:latin typeface="Lato" panose="020F0502020204030203" pitchFamily="34" charset="0"/>
                <a:ea typeface="Lato" panose="020F0502020204030203" pitchFamily="34" charset="0"/>
                <a:cs typeface="Lato" panose="020F0502020204030203" pitchFamily="34" charset="0"/>
              </a:rPr>
              <a:t>monthly </a:t>
            </a:r>
            <a:r>
              <a:rPr lang="sv-SE" dirty="0">
                <a:solidFill>
                  <a:srgbClr val="282828"/>
                </a:solidFill>
                <a:latin typeface="Lato" panose="020F0502020204030203" pitchFamily="34" charset="0"/>
                <a:ea typeface="Lato" panose="020F0502020204030203" pitchFamily="34" charset="0"/>
                <a:cs typeface="Lato" panose="020F0502020204030203" pitchFamily="34" charset="0"/>
              </a:rPr>
              <a:t> events. Look out for more events.</a:t>
            </a:r>
          </a:p>
          <a:p>
            <a:pPr algn="l" fontAlgn="base"/>
            <a:endParaRPr lang="sv-SE" dirty="0">
              <a:solidFill>
                <a:srgbClr val="282828"/>
              </a:solidFill>
              <a:latin typeface="Lato" panose="020F0502020204030203" pitchFamily="34" charset="0"/>
              <a:ea typeface="Lato" panose="020F0502020204030203" pitchFamily="34" charset="0"/>
              <a:cs typeface="Lato" panose="020F0502020204030203" pitchFamily="34" charset="0"/>
            </a:endParaRPr>
          </a:p>
          <a:p>
            <a:pPr marL="342900" indent="-342900" algn="l" fontAlgn="base">
              <a:buFont typeface="Arial" panose="020B0604020202020204" pitchFamily="34" charset="0"/>
              <a:buChar char="•"/>
            </a:pPr>
            <a:r>
              <a:rPr lang="sv-SE" dirty="0">
                <a:solidFill>
                  <a:srgbClr val="282828"/>
                </a:solidFill>
                <a:latin typeface="Lato" panose="020F0502020204030203" pitchFamily="34" charset="0"/>
                <a:ea typeface="Lato" panose="020F0502020204030203" pitchFamily="34" charset="0"/>
                <a:cs typeface="Lato" panose="020F0502020204030203" pitchFamily="34" charset="0"/>
              </a:rPr>
              <a:t>Presentations from previous events are found here: </a:t>
            </a:r>
            <a:r>
              <a:rPr lang="sv-SE" b="0" i="0" u="none" strike="noStrike" dirty="0">
                <a:effectLst/>
                <a:latin typeface="Lato" panose="020F0502020204030203" pitchFamily="34" charset="0"/>
                <a:ea typeface="Lato" panose="020F0502020204030203" pitchFamily="34" charset="0"/>
                <a:cs typeface="Lato" panose="020F0502020204030203" pitchFamily="34" charset="0"/>
                <a:hlinkClick r:id="rId3"/>
              </a:rPr>
              <a:t>https://doi.org/10.17044/scilifelab.c.6336836</a:t>
            </a:r>
            <a:endParaRPr lang="sv-SE" b="0" i="0" u="none" strike="noStrike" dirty="0">
              <a:effectLst/>
              <a:latin typeface="Lato" panose="020F0502020204030203" pitchFamily="34" charset="0"/>
              <a:ea typeface="Lato" panose="020F0502020204030203" pitchFamily="34" charset="0"/>
              <a:cs typeface="Lato" panose="020F0502020204030203" pitchFamily="34" charset="0"/>
            </a:endParaRPr>
          </a:p>
          <a:p>
            <a:pPr marL="342900" indent="-342900" algn="l" fontAlgn="base">
              <a:buFont typeface="Arial" panose="020B0604020202020204" pitchFamily="34" charset="0"/>
              <a:buChar char="•"/>
            </a:pPr>
            <a:endParaRPr lang="sv-SE" i="0" dirty="0">
              <a:solidFill>
                <a:srgbClr val="282828"/>
              </a:solidFill>
              <a:effectLst/>
              <a:latin typeface="Poppins" pitchFamily="2" charset="77"/>
            </a:endParaRPr>
          </a:p>
        </p:txBody>
      </p:sp>
      <p:pic>
        <p:nvPicPr>
          <p:cNvPr id="8" name="Bildobjekt 7">
            <a:extLst>
              <a:ext uri="{FF2B5EF4-FFF2-40B4-BE49-F238E27FC236}">
                <a16:creationId xmlns:a16="http://schemas.microsoft.com/office/drawing/2014/main" id="{4BAA5828-CDBC-ADD1-D544-9F671D9D9415}"/>
              </a:ext>
            </a:extLst>
          </p:cNvPr>
          <p:cNvPicPr>
            <a:picLocks noChangeAspect="1"/>
          </p:cNvPicPr>
          <p:nvPr/>
        </p:nvPicPr>
        <p:blipFill rotWithShape="1">
          <a:blip r:embed="rId4"/>
          <a:srcRect l="28013" t="-1527" r="28163" b="38306"/>
          <a:stretch/>
        </p:blipFill>
        <p:spPr>
          <a:xfrm>
            <a:off x="718223" y="1598576"/>
            <a:ext cx="4521434" cy="4076562"/>
          </a:xfrm>
          <a:prstGeom prst="rect">
            <a:avLst/>
          </a:prstGeom>
        </p:spPr>
      </p:pic>
    </p:spTree>
    <p:extLst>
      <p:ext uri="{BB962C8B-B14F-4D97-AF65-F5344CB8AC3E}">
        <p14:creationId xmlns:p14="http://schemas.microsoft.com/office/powerpoint/2010/main" val="2280811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CFB43E40-3993-A779-7844-FFFA2344904D}"/>
              </a:ext>
            </a:extLst>
          </p:cNvPr>
          <p:cNvSpPr>
            <a:spLocks noGrp="1"/>
          </p:cNvSpPr>
          <p:nvPr>
            <p:ph type="body" idx="1"/>
          </p:nvPr>
        </p:nvSpPr>
        <p:spPr>
          <a:xfrm>
            <a:off x="838200" y="1996440"/>
            <a:ext cx="5523102" cy="4180524"/>
          </a:xfrm>
        </p:spPr>
        <p:txBody>
          <a:bodyPr>
            <a:normAutofit/>
          </a:bodyPr>
          <a:lstStyle/>
          <a:p>
            <a:r>
              <a:rPr lang="sv-SE" sz="1800" dirty="0">
                <a:latin typeface="Lato" panose="020F0502020204030203" pitchFamily="34" charset="0"/>
                <a:ea typeface="Lato" panose="020F0502020204030203" pitchFamily="34" charset="0"/>
                <a:cs typeface="Lato" panose="020F0502020204030203" pitchFamily="34" charset="0"/>
              </a:rPr>
              <a:t>Data Highlights-data centric </a:t>
            </a:r>
            <a:r>
              <a:rPr lang="sv-SE" sz="1800" dirty="0" err="1">
                <a:latin typeface="Lato" panose="020F0502020204030203" pitchFamily="34" charset="0"/>
                <a:ea typeface="Lato" panose="020F0502020204030203" pitchFamily="34" charset="0"/>
                <a:cs typeface="Lato" panose="020F0502020204030203" pitchFamily="34" charset="0"/>
              </a:rPr>
              <a:t>news</a:t>
            </a:r>
            <a:r>
              <a:rPr lang="sv-SE" sz="1800" dirty="0">
                <a:latin typeface="Lato" panose="020F0502020204030203" pitchFamily="34" charset="0"/>
                <a:ea typeface="Lato" panose="020F0502020204030203" pitchFamily="34" charset="0"/>
                <a:cs typeface="Lato" panose="020F0502020204030203" pitchFamily="34" charset="0"/>
              </a:rPr>
              <a:t> </a:t>
            </a:r>
            <a:r>
              <a:rPr lang="sv-SE" sz="1800" dirty="0" err="1">
                <a:latin typeface="Lato" panose="020F0502020204030203" pitchFamily="34" charset="0"/>
                <a:ea typeface="Lato" panose="020F0502020204030203" pitchFamily="34" charset="0"/>
                <a:cs typeface="Lato" panose="020F0502020204030203" pitchFamily="34" charset="0"/>
              </a:rPr>
              <a:t>items</a:t>
            </a:r>
            <a:endParaRPr lang="sv-SE" sz="1800" dirty="0">
              <a:latin typeface="Lato" panose="020F0502020204030203" pitchFamily="34" charset="0"/>
              <a:ea typeface="Lato" panose="020F0502020204030203" pitchFamily="34" charset="0"/>
              <a:cs typeface="Lato" panose="020F0502020204030203" pitchFamily="34" charset="0"/>
            </a:endParaRPr>
          </a:p>
          <a:p>
            <a:endParaRPr lang="sv-SE" sz="1800" dirty="0">
              <a:latin typeface="Lato" panose="020F0502020204030203" pitchFamily="34" charset="0"/>
              <a:ea typeface="Lato" panose="020F0502020204030203" pitchFamily="34" charset="0"/>
              <a:cs typeface="Lato" panose="020F0502020204030203" pitchFamily="34" charset="0"/>
            </a:endParaRPr>
          </a:p>
          <a:p>
            <a:r>
              <a:rPr lang="sv-SE" sz="1800" dirty="0">
                <a:latin typeface="Lato" panose="020F0502020204030203" pitchFamily="34" charset="0"/>
                <a:ea typeface="Lato" panose="020F0502020204030203" pitchFamily="34" charset="0"/>
                <a:cs typeface="Lato" panose="020F0502020204030203" pitchFamily="34" charset="0"/>
              </a:rPr>
              <a:t>Newsletter- for </a:t>
            </a:r>
            <a:r>
              <a:rPr lang="sv-SE" sz="1800" dirty="0" err="1">
                <a:latin typeface="Lato" panose="020F0502020204030203" pitchFamily="34" charset="0"/>
                <a:ea typeface="Lato" panose="020F0502020204030203" pitchFamily="34" charset="0"/>
                <a:cs typeface="Lato" panose="020F0502020204030203" pitchFamily="34" charset="0"/>
              </a:rPr>
              <a:t>collaborations</a:t>
            </a:r>
            <a:endParaRPr lang="sv-SE" sz="1800" dirty="0">
              <a:latin typeface="Lato" panose="020F0502020204030203" pitchFamily="34" charset="0"/>
              <a:ea typeface="Lato" panose="020F0502020204030203" pitchFamily="34" charset="0"/>
              <a:cs typeface="Lato" panose="020F0502020204030203" pitchFamily="34" charset="0"/>
            </a:endParaRPr>
          </a:p>
          <a:p>
            <a:endParaRPr lang="sv-SE" sz="1800" dirty="0">
              <a:latin typeface="Lato" panose="020F0502020204030203" pitchFamily="34" charset="0"/>
              <a:ea typeface="Lato" panose="020F0502020204030203" pitchFamily="34" charset="0"/>
              <a:cs typeface="Lato" panose="020F0502020204030203" pitchFamily="34" charset="0"/>
            </a:endParaRPr>
          </a:p>
          <a:p>
            <a:r>
              <a:rPr lang="sv-SE" sz="1800" dirty="0">
                <a:latin typeface="Lato" panose="020F0502020204030203" pitchFamily="34" charset="0"/>
                <a:ea typeface="Lato" panose="020F0502020204030203" pitchFamily="34" charset="0"/>
                <a:cs typeface="Lato" panose="020F0502020204030203" pitchFamily="34" charset="0"/>
              </a:rPr>
              <a:t>Social media</a:t>
            </a:r>
          </a:p>
          <a:p>
            <a:endParaRPr lang="sv-SE" sz="1800" dirty="0"/>
          </a:p>
        </p:txBody>
      </p:sp>
      <p:sp>
        <p:nvSpPr>
          <p:cNvPr id="3" name="Rubrik 2">
            <a:extLst>
              <a:ext uri="{FF2B5EF4-FFF2-40B4-BE49-F238E27FC236}">
                <a16:creationId xmlns:a16="http://schemas.microsoft.com/office/drawing/2014/main" id="{9362C0C9-8F0E-813A-B942-7D1FE3C234AB}"/>
              </a:ext>
            </a:extLst>
          </p:cNvPr>
          <p:cNvSpPr>
            <a:spLocks noGrp="1"/>
          </p:cNvSpPr>
          <p:nvPr>
            <p:ph type="title"/>
          </p:nvPr>
        </p:nvSpPr>
        <p:spPr/>
        <p:txBody>
          <a:bodyPr>
            <a:normAutofit/>
          </a:bodyPr>
          <a:lstStyle/>
          <a:p>
            <a:r>
              <a:rPr lang="sv-SE" sz="4000" dirty="0">
                <a:latin typeface="Lato" panose="020F0502020204030203" pitchFamily="34" charset="0"/>
                <a:ea typeface="Lato" panose="020F0502020204030203" pitchFamily="34" charset="0"/>
                <a:cs typeface="Lato" panose="020F0502020204030203" pitchFamily="34" charset="0"/>
              </a:rPr>
              <a:t>Highlighting your research </a:t>
            </a:r>
          </a:p>
        </p:txBody>
      </p:sp>
      <p:pic>
        <p:nvPicPr>
          <p:cNvPr id="4" name="Screenshot 2022-05-24 at 14.04.53.png" descr="Screenshot 2022-05-24 at 14.04.53.png">
            <a:extLst>
              <a:ext uri="{FF2B5EF4-FFF2-40B4-BE49-F238E27FC236}">
                <a16:creationId xmlns:a16="http://schemas.microsoft.com/office/drawing/2014/main" id="{45D05ACE-A1DB-0733-725A-A1436743A16C}"/>
              </a:ext>
            </a:extLst>
          </p:cNvPr>
          <p:cNvPicPr>
            <a:picLocks noChangeAspect="1"/>
          </p:cNvPicPr>
          <p:nvPr/>
        </p:nvPicPr>
        <p:blipFill>
          <a:blip r:embed="rId2"/>
          <a:stretch/>
        </p:blipFill>
        <p:spPr bwMode="auto">
          <a:xfrm>
            <a:off x="6361302" y="2304895"/>
            <a:ext cx="5309600" cy="2248210"/>
          </a:xfrm>
          <a:prstGeom prst="rect">
            <a:avLst/>
          </a:prstGeom>
          <a:ln w="12700">
            <a:miter/>
          </a:ln>
        </p:spPr>
      </p:pic>
      <p:pic>
        <p:nvPicPr>
          <p:cNvPr id="5" name="Bildobjekt 4">
            <a:extLst>
              <a:ext uri="{FF2B5EF4-FFF2-40B4-BE49-F238E27FC236}">
                <a16:creationId xmlns:a16="http://schemas.microsoft.com/office/drawing/2014/main" id="{84F85F5F-4203-3E8F-256F-2E1C6A7C676A}"/>
              </a:ext>
            </a:extLst>
          </p:cNvPr>
          <p:cNvPicPr>
            <a:picLocks noChangeAspect="1"/>
          </p:cNvPicPr>
          <p:nvPr/>
        </p:nvPicPr>
        <p:blipFill>
          <a:blip r:embed="rId3"/>
          <a:stretch/>
        </p:blipFill>
        <p:spPr bwMode="auto">
          <a:xfrm>
            <a:off x="6768985" y="4733403"/>
            <a:ext cx="4901917" cy="1275591"/>
          </a:xfrm>
          <a:prstGeom prst="rect">
            <a:avLst/>
          </a:prstGeom>
        </p:spPr>
      </p:pic>
    </p:spTree>
    <p:extLst>
      <p:ext uri="{BB962C8B-B14F-4D97-AF65-F5344CB8AC3E}">
        <p14:creationId xmlns:p14="http://schemas.microsoft.com/office/powerpoint/2010/main" val="35397270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ubrik 2">
            <a:extLst>
              <a:ext uri="{FF2B5EF4-FFF2-40B4-BE49-F238E27FC236}">
                <a16:creationId xmlns:a16="http://schemas.microsoft.com/office/drawing/2014/main" id="{A12810A8-282A-6EC4-7032-FD1B0DC31CAE}"/>
              </a:ext>
            </a:extLst>
          </p:cNvPr>
          <p:cNvSpPr txBox="1">
            <a:spLocks/>
          </p:cNvSpPr>
          <p:nvPr/>
        </p:nvSpPr>
        <p:spPr bwMode="auto">
          <a:xfrm>
            <a:off x="1486531" y="3125217"/>
            <a:ext cx="9538252" cy="8301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v-SE" sz="4000" b="1" dirty="0">
                <a:latin typeface="Lato" panose="020F0502020204030203" pitchFamily="34" charset="0"/>
                <a:ea typeface="Lato" panose="020F0502020204030203" pitchFamily="34" charset="0"/>
                <a:cs typeface="Lato" panose="020F0502020204030203" pitchFamily="34" charset="0"/>
              </a:rPr>
              <a:t>Tools for researchers</a:t>
            </a:r>
          </a:p>
        </p:txBody>
      </p:sp>
    </p:spTree>
    <p:extLst>
      <p:ext uri="{BB962C8B-B14F-4D97-AF65-F5344CB8AC3E}">
        <p14:creationId xmlns:p14="http://schemas.microsoft.com/office/powerpoint/2010/main" val="8845148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alpha val="94798"/>
          </a:schemeClr>
        </a:solidFill>
        <a:effectLst/>
      </p:bgPr>
    </p:bg>
    <p:spTree>
      <p:nvGrpSpPr>
        <p:cNvPr id="1" name=""/>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7F2123D7-B40A-78AB-B6C7-4211479787F3}"/>
              </a:ext>
            </a:extLst>
          </p:cNvPr>
          <p:cNvSpPr>
            <a:spLocks noGrp="1"/>
          </p:cNvSpPr>
          <p:nvPr>
            <p:ph type="body" idx="1"/>
          </p:nvPr>
        </p:nvSpPr>
        <p:spPr>
          <a:xfrm>
            <a:off x="6856574" y="1735545"/>
            <a:ext cx="4792696" cy="4939575"/>
          </a:xfrm>
        </p:spPr>
        <p:txBody>
          <a:bodyPr>
            <a:normAutofit/>
          </a:bodyPr>
          <a:lstStyle/>
          <a:p>
            <a:r>
              <a:rPr lang="sv-SE" sz="1800" b="0" i="0" dirty="0">
                <a:solidFill>
                  <a:srgbClr val="282828"/>
                </a:solidFill>
                <a:effectLst/>
                <a:latin typeface="Lato" panose="020F0502020204030203" pitchFamily="34" charset="0"/>
                <a:ea typeface="Lato" panose="020F0502020204030203" pitchFamily="34" charset="0"/>
                <a:cs typeface="Lato" panose="020F0502020204030203" pitchFamily="34" charset="0"/>
              </a:rPr>
              <a:t>The aim of the SciLifeLab Data Platform is to provide researchers with data-related services allowing groundbreaking research. </a:t>
            </a:r>
          </a:p>
          <a:p>
            <a:pPr marL="0" indent="0">
              <a:buNone/>
            </a:pPr>
            <a:endParaRPr lang="sv-SE" sz="1800" b="0" i="0" dirty="0">
              <a:solidFill>
                <a:srgbClr val="282828"/>
              </a:solidFill>
              <a:effectLst/>
              <a:latin typeface="Lato" panose="020F0502020204030203" pitchFamily="34" charset="0"/>
              <a:ea typeface="Lato" panose="020F0502020204030203" pitchFamily="34" charset="0"/>
              <a:cs typeface="Lato" panose="020F0502020204030203" pitchFamily="34" charset="0"/>
            </a:endParaRPr>
          </a:p>
          <a:p>
            <a:r>
              <a:rPr lang="sv-SE" sz="1800" b="0" i="0" dirty="0">
                <a:solidFill>
                  <a:srgbClr val="282828"/>
                </a:solidFill>
                <a:effectLst/>
                <a:latin typeface="Lato" panose="020F0502020204030203" pitchFamily="34" charset="0"/>
                <a:ea typeface="Lato" panose="020F0502020204030203" pitchFamily="34" charset="0"/>
                <a:cs typeface="Lato" panose="020F0502020204030203" pitchFamily="34" charset="0"/>
              </a:rPr>
              <a:t>The SciLifeLab Data Platform is a technical environment for data-driven life science.</a:t>
            </a:r>
          </a:p>
          <a:p>
            <a:endParaRPr lang="sv-SE" sz="1800" b="0" i="0" dirty="0">
              <a:solidFill>
                <a:srgbClr val="282828"/>
              </a:solidFill>
              <a:effectLst/>
              <a:latin typeface="Lato" panose="020F0502020204030203" pitchFamily="34" charset="0"/>
              <a:ea typeface="Lato" panose="020F0502020204030203" pitchFamily="34" charset="0"/>
              <a:cs typeface="Lato" panose="020F0502020204030203" pitchFamily="34" charset="0"/>
            </a:endParaRPr>
          </a:p>
          <a:p>
            <a:r>
              <a:rPr lang="sv-SE" sz="1800" dirty="0">
                <a:solidFill>
                  <a:srgbClr val="282828"/>
                </a:solidFill>
                <a:latin typeface="Lato" panose="020F0502020204030203" pitchFamily="34" charset="0"/>
                <a:ea typeface="Lato" panose="020F0502020204030203" pitchFamily="34" charset="0"/>
                <a:cs typeface="Lato" panose="020F0502020204030203" pitchFamily="34" charset="0"/>
              </a:rPr>
              <a:t>The Platform will</a:t>
            </a:r>
            <a:r>
              <a:rPr lang="sv-SE" sz="1800" b="0" i="0" dirty="0">
                <a:solidFill>
                  <a:srgbClr val="282828"/>
                </a:solidFill>
                <a:effectLst/>
                <a:latin typeface="Lato" panose="020F0502020204030203" pitchFamily="34" charset="0"/>
                <a:ea typeface="Lato" panose="020F0502020204030203" pitchFamily="34" charset="0"/>
                <a:cs typeface="Lato" panose="020F0502020204030203" pitchFamily="34" charset="0"/>
              </a:rPr>
              <a:t> bring together data flowing from the infrastructure and international repositories to users in the Swedish life science community, in particular the Data-Driven Life Science research (DDLS) program.</a:t>
            </a:r>
            <a:endParaRPr lang="sv-SE" sz="1800" dirty="0">
              <a:solidFill>
                <a:srgbClr val="282828"/>
              </a:solidFill>
              <a:latin typeface="Lato" panose="020F0502020204030203" pitchFamily="34" charset="0"/>
              <a:ea typeface="Lato" panose="020F0502020204030203" pitchFamily="34" charset="0"/>
              <a:cs typeface="Lato" panose="020F0502020204030203" pitchFamily="34" charset="0"/>
            </a:endParaRPr>
          </a:p>
          <a:p>
            <a:pPr marL="0" indent="0">
              <a:buNone/>
            </a:pPr>
            <a:endParaRPr lang="sv-SE" sz="1800" dirty="0">
              <a:latin typeface="Lato" panose="020F0502020204030203" pitchFamily="34" charset="0"/>
              <a:ea typeface="Lato" panose="020F0502020204030203" pitchFamily="34" charset="0"/>
              <a:cs typeface="Lato" panose="020F0502020204030203" pitchFamily="34" charset="0"/>
            </a:endParaRPr>
          </a:p>
        </p:txBody>
      </p:sp>
      <p:pic>
        <p:nvPicPr>
          <p:cNvPr id="11" name="Bildobjekt 10">
            <a:extLst>
              <a:ext uri="{FF2B5EF4-FFF2-40B4-BE49-F238E27FC236}">
                <a16:creationId xmlns:a16="http://schemas.microsoft.com/office/drawing/2014/main" id="{0234EE66-9BBD-27A8-345E-6502BC987549}"/>
              </a:ext>
            </a:extLst>
          </p:cNvPr>
          <p:cNvPicPr>
            <a:picLocks noChangeAspect="1"/>
          </p:cNvPicPr>
          <p:nvPr/>
        </p:nvPicPr>
        <p:blipFill rotWithShape="1">
          <a:blip r:embed="rId3"/>
          <a:srcRect l="50613" t="16605" r="12439" b="48119"/>
          <a:stretch/>
        </p:blipFill>
        <p:spPr>
          <a:xfrm>
            <a:off x="542730" y="1735545"/>
            <a:ext cx="5871738" cy="4489079"/>
          </a:xfrm>
          <a:prstGeom prst="rect">
            <a:avLst/>
          </a:prstGeom>
        </p:spPr>
      </p:pic>
      <p:sp>
        <p:nvSpPr>
          <p:cNvPr id="14" name="textruta 13">
            <a:extLst>
              <a:ext uri="{FF2B5EF4-FFF2-40B4-BE49-F238E27FC236}">
                <a16:creationId xmlns:a16="http://schemas.microsoft.com/office/drawing/2014/main" id="{84E71868-614A-983E-7954-FC404C773470}"/>
              </a:ext>
            </a:extLst>
          </p:cNvPr>
          <p:cNvSpPr txBox="1"/>
          <p:nvPr/>
        </p:nvSpPr>
        <p:spPr>
          <a:xfrm>
            <a:off x="629304" y="350550"/>
            <a:ext cx="7767564" cy="707886"/>
          </a:xfrm>
          <a:prstGeom prst="rect">
            <a:avLst/>
          </a:prstGeom>
          <a:noFill/>
        </p:spPr>
        <p:txBody>
          <a:bodyPr wrap="square" rtlCol="0">
            <a:spAutoFit/>
          </a:bodyPr>
          <a:lstStyle/>
          <a:p>
            <a:r>
              <a:rPr lang="sv-SE" sz="4000" dirty="0">
                <a:latin typeface="Lato" panose="020F0502020204030203" pitchFamily="34" charset="0"/>
                <a:ea typeface="Lato" panose="020F0502020204030203" pitchFamily="34" charset="0"/>
                <a:cs typeface="Lato" panose="020F0502020204030203" pitchFamily="34" charset="0"/>
              </a:rPr>
              <a:t>SciLifeLab Data Platform</a:t>
            </a:r>
          </a:p>
        </p:txBody>
      </p:sp>
      <p:sp>
        <p:nvSpPr>
          <p:cNvPr id="3" name="textruta 2">
            <a:extLst>
              <a:ext uri="{FF2B5EF4-FFF2-40B4-BE49-F238E27FC236}">
                <a16:creationId xmlns:a16="http://schemas.microsoft.com/office/drawing/2014/main" id="{BC36B48F-BC50-F73F-2748-76B623208897}"/>
              </a:ext>
            </a:extLst>
          </p:cNvPr>
          <p:cNvSpPr txBox="1"/>
          <p:nvPr/>
        </p:nvSpPr>
        <p:spPr>
          <a:xfrm>
            <a:off x="933507" y="4747296"/>
            <a:ext cx="5090183" cy="1477328"/>
          </a:xfrm>
          <a:prstGeom prst="rect">
            <a:avLst/>
          </a:prstGeom>
          <a:solidFill>
            <a:schemeClr val="bg1">
              <a:alpha val="86464"/>
            </a:schemeClr>
          </a:solidFill>
        </p:spPr>
        <p:txBody>
          <a:bodyPr wrap="square" rtlCol="0">
            <a:spAutoFit/>
          </a:bodyPr>
          <a:lstStyle/>
          <a:p>
            <a:pPr marL="0" indent="0">
              <a:buNone/>
            </a:pPr>
            <a:r>
              <a:rPr lang="sv-SE" b="0" i="0" dirty="0">
                <a:effectLst/>
                <a:latin typeface="Lato" panose="020F0502020204030203" pitchFamily="34" charset="0"/>
                <a:ea typeface="Lato" panose="020F0502020204030203" pitchFamily="34" charset="0"/>
                <a:cs typeface="Lato" panose="020F0502020204030203" pitchFamily="34" charset="0"/>
              </a:rPr>
              <a:t>Missed the launch?</a:t>
            </a:r>
          </a:p>
          <a:p>
            <a:pPr marL="0" indent="0">
              <a:buNone/>
            </a:pPr>
            <a:r>
              <a:rPr lang="sv-SE" b="0" i="0" u="none" strike="noStrike" dirty="0">
                <a:effectLst/>
                <a:latin typeface="Lato" panose="020F0502020204030203" pitchFamily="34" charset="0"/>
                <a:ea typeface="Lato" panose="020F0502020204030203" pitchFamily="34" charset="0"/>
                <a:cs typeface="Lato" panose="020F0502020204030203" pitchFamily="34" charset="0"/>
                <a:hlinkClick r:id="rId4"/>
              </a:rPr>
              <a:t>SciLifeLab Youtube channel</a:t>
            </a:r>
            <a:endParaRPr lang="sv-SE" b="0" i="0" u="none" strike="noStrike" dirty="0">
              <a:effectLst/>
              <a:latin typeface="Lato" panose="020F0502020204030203" pitchFamily="34" charset="0"/>
              <a:ea typeface="Lato" panose="020F0502020204030203" pitchFamily="34" charset="0"/>
              <a:cs typeface="Lato" panose="020F0502020204030203" pitchFamily="34" charset="0"/>
            </a:endParaRPr>
          </a:p>
          <a:p>
            <a:pPr marL="0" indent="0">
              <a:buNone/>
            </a:pPr>
            <a:endParaRPr lang="sv-SE" b="0" i="0" dirty="0">
              <a:effectLst/>
              <a:latin typeface="Lato" panose="020F0502020204030203" pitchFamily="34" charset="0"/>
              <a:ea typeface="Lato" panose="020F0502020204030203" pitchFamily="34" charset="0"/>
              <a:cs typeface="Lato" panose="020F0502020204030203" pitchFamily="34" charset="0"/>
            </a:endParaRPr>
          </a:p>
          <a:p>
            <a:pPr marL="0" indent="0">
              <a:buNone/>
            </a:pPr>
            <a:r>
              <a:rPr lang="sv-SE" dirty="0">
                <a:latin typeface="Lato" panose="020F0502020204030203" pitchFamily="34" charset="0"/>
                <a:ea typeface="Lato" panose="020F0502020204030203" pitchFamily="34" charset="0"/>
                <a:cs typeface="Lato" panose="020F0502020204030203" pitchFamily="34" charset="0"/>
              </a:rPr>
              <a:t>Presentations in the </a:t>
            </a:r>
            <a:r>
              <a:rPr lang="sv-SE" b="0" i="0" u="none" strike="noStrike" dirty="0">
                <a:effectLst/>
                <a:latin typeface="Lato" panose="020F0502020204030203" pitchFamily="34" charset="0"/>
                <a:ea typeface="Lato" panose="020F0502020204030203" pitchFamily="34" charset="0"/>
                <a:cs typeface="Lato" panose="020F0502020204030203" pitchFamily="34" charset="0"/>
              </a:rPr>
              <a:t>SciLifeLab Data Repository: </a:t>
            </a:r>
            <a:r>
              <a:rPr lang="sv-SE" b="0" i="0" u="none" strike="noStrike" dirty="0">
                <a:effectLst/>
                <a:latin typeface="Lato" panose="020F0502020204030203" pitchFamily="34" charset="0"/>
                <a:ea typeface="Lato" panose="020F0502020204030203" pitchFamily="34" charset="0"/>
                <a:cs typeface="Lato" panose="020F0502020204030203" pitchFamily="34" charset="0"/>
                <a:hlinkClick r:id="rId5"/>
              </a:rPr>
              <a:t>https://doi.org/10.17044/scilifelab.23266088</a:t>
            </a:r>
            <a:endParaRPr lang="sv-SE" b="0" i="0" u="none" strike="noStrike" dirty="0">
              <a:effectLst/>
              <a:latin typeface="Lato" panose="020F0502020204030203" pitchFamily="34" charset="0"/>
              <a:ea typeface="Lato" panose="020F0502020204030203" pitchFamily="34" charset="0"/>
              <a:cs typeface="Lato" panose="020F0502020204030203" pitchFamily="34" charset="0"/>
            </a:endParaRPr>
          </a:p>
        </p:txBody>
      </p:sp>
      <p:sp>
        <p:nvSpPr>
          <p:cNvPr id="4" name="textruta 3">
            <a:extLst>
              <a:ext uri="{FF2B5EF4-FFF2-40B4-BE49-F238E27FC236}">
                <a16:creationId xmlns:a16="http://schemas.microsoft.com/office/drawing/2014/main" id="{CE35038D-F1D1-B3CA-EC97-8A167C7F18A9}"/>
              </a:ext>
            </a:extLst>
          </p:cNvPr>
          <p:cNvSpPr txBox="1"/>
          <p:nvPr/>
        </p:nvSpPr>
        <p:spPr>
          <a:xfrm>
            <a:off x="777217" y="1276045"/>
            <a:ext cx="5844870" cy="584775"/>
          </a:xfrm>
          <a:prstGeom prst="rect">
            <a:avLst/>
          </a:prstGeom>
          <a:noFill/>
        </p:spPr>
        <p:txBody>
          <a:bodyPr wrap="none" rtlCol="0">
            <a:spAutoFit/>
          </a:bodyPr>
          <a:lstStyle/>
          <a:p>
            <a:r>
              <a:rPr lang="sv-SE" sz="3200" i="1" dirty="0">
                <a:latin typeface="Lato" panose="020F0502020204030203" pitchFamily="34" charset="0"/>
                <a:ea typeface="Lato" panose="020F0502020204030203" pitchFamily="34" charset="0"/>
                <a:cs typeface="Lato" panose="020F0502020204030203" pitchFamily="34" charset="0"/>
              </a:rPr>
              <a:t>hub for data-driven life science</a:t>
            </a:r>
            <a:endParaRPr lang="sv-SE" sz="3200" dirty="0">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20087569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53" name="Content Placeholder 1"/>
          <p:cNvSpPr txBox="1">
            <a:spLocks noGrp="1"/>
          </p:cNvSpPr>
          <p:nvPr>
            <p:ph type="body" idx="1"/>
          </p:nvPr>
        </p:nvSpPr>
        <p:spPr bwMode="auto">
          <a:xfrm>
            <a:off x="7705494" y="1826073"/>
            <a:ext cx="4077698" cy="4020116"/>
          </a:xfrm>
          <a:prstGeom prst="rect">
            <a:avLst/>
          </a:prstGeom>
        </p:spPr>
        <p:txBody>
          <a:bodyPr vertOverflow="overflow" horzOverflow="overflow" vert="horz" wrap="square" lIns="45718" tIns="45720" rIns="45718" bIns="45720" numCol="1" spcCol="0" rtlCol="0" fromWordArt="0" anchor="t" anchorCtr="0" forceAA="0" compatLnSpc="0">
            <a:normAutofit/>
          </a:bodyPr>
          <a:lstStyle/>
          <a:p>
            <a:pPr>
              <a:defRPr sz="2400" b="1"/>
            </a:pPr>
            <a:r>
              <a:rPr sz="1800" b="0" dirty="0">
                <a:latin typeface="Lato" panose="020F0502020204030203" pitchFamily="34" charset="0"/>
                <a:ea typeface="Lato" panose="020F0502020204030203" pitchFamily="34" charset="0"/>
                <a:cs typeface="Lato" panose="020F0502020204030203" pitchFamily="34" charset="0"/>
              </a:rPr>
              <a:t>Makes available multiple</a:t>
            </a:r>
            <a:r>
              <a:rPr lang="sv-SE" sz="1800" b="0" dirty="0">
                <a:latin typeface="Lato" panose="020F0502020204030203" pitchFamily="34" charset="0"/>
                <a:ea typeface="Lato" panose="020F0502020204030203" pitchFamily="34" charset="0"/>
                <a:cs typeface="Lato" panose="020F0502020204030203" pitchFamily="34" charset="0"/>
              </a:rPr>
              <a:t> data-centered services and </a:t>
            </a:r>
            <a:r>
              <a:rPr sz="1800" b="0" dirty="0">
                <a:latin typeface="Lato" panose="020F0502020204030203" pitchFamily="34" charset="0"/>
                <a:ea typeface="Lato" panose="020F0502020204030203" pitchFamily="34" charset="0"/>
                <a:cs typeface="Lato" panose="020F0502020204030203" pitchFamily="34" charset="0"/>
              </a:rPr>
              <a:t>resources</a:t>
            </a:r>
            <a:r>
              <a:rPr lang="sv-SE" sz="1800" b="0" dirty="0">
                <a:latin typeface="Lato" panose="020F0502020204030203" pitchFamily="34" charset="0"/>
                <a:ea typeface="Lato" panose="020F0502020204030203" pitchFamily="34" charset="0"/>
                <a:cs typeface="Lato" panose="020F0502020204030203" pitchFamily="34" charset="0"/>
              </a:rPr>
              <a:t> </a:t>
            </a:r>
            <a:r>
              <a:rPr sz="1800" b="0" dirty="0">
                <a:latin typeface="Lato" panose="020F0502020204030203" pitchFamily="34" charset="0"/>
                <a:ea typeface="Lato" panose="020F0502020204030203" pitchFamily="34" charset="0"/>
                <a:cs typeface="Lato" panose="020F0502020204030203" pitchFamily="34" charset="0"/>
              </a:rPr>
              <a:t>related to data-driven life-scienc</a:t>
            </a:r>
            <a:r>
              <a:rPr lang="sv-SE" sz="1800" b="0" dirty="0">
                <a:latin typeface="Lato" panose="020F0502020204030203" pitchFamily="34" charset="0"/>
                <a:ea typeface="Lato" panose="020F0502020204030203" pitchFamily="34" charset="0"/>
                <a:cs typeface="Lato" panose="020F0502020204030203" pitchFamily="34" charset="0"/>
              </a:rPr>
              <a:t>e. </a:t>
            </a:r>
          </a:p>
          <a:p>
            <a:pPr>
              <a:defRPr sz="2400" b="1"/>
            </a:pPr>
            <a:r>
              <a:rPr lang="sv-SE" sz="1800" b="0" dirty="0">
                <a:latin typeface="Lato" panose="020F0502020204030203" pitchFamily="34" charset="0"/>
                <a:ea typeface="Lato" panose="020F0502020204030203" pitchFamily="34" charset="0"/>
                <a:cs typeface="Lato" panose="020F0502020204030203" pitchFamily="34" charset="0"/>
              </a:rPr>
              <a:t>Hub for all Swedish researchers</a:t>
            </a:r>
            <a:endParaRPr sz="1800" b="0" dirty="0">
              <a:latin typeface="Lato" panose="020F0502020204030203" pitchFamily="34" charset="0"/>
              <a:ea typeface="Lato" panose="020F0502020204030203" pitchFamily="34" charset="0"/>
              <a:cs typeface="Lato" panose="020F0502020204030203" pitchFamily="34" charset="0"/>
            </a:endParaRPr>
          </a:p>
          <a:p>
            <a:pPr>
              <a:defRPr sz="2400" b="1"/>
            </a:pPr>
            <a:r>
              <a:rPr sz="1800" b="0" dirty="0">
                <a:latin typeface="Lato" panose="020F0502020204030203" pitchFamily="34" charset="0"/>
                <a:ea typeface="Lato" panose="020F0502020204030203" pitchFamily="34" charset="0"/>
                <a:cs typeface="Lato" panose="020F0502020204030203" pitchFamily="34" charset="0"/>
              </a:rPr>
              <a:t>Highlights research that shares data</a:t>
            </a:r>
            <a:r>
              <a:rPr lang="sv-SE" sz="1800" b="0" dirty="0">
                <a:latin typeface="Lato" panose="020F0502020204030203" pitchFamily="34" charset="0"/>
                <a:ea typeface="Lato" panose="020F0502020204030203" pitchFamily="34" charset="0"/>
                <a:cs typeface="Lato" panose="020F0502020204030203" pitchFamily="34" charset="0"/>
              </a:rPr>
              <a:t>, code, apps or services etc.</a:t>
            </a:r>
            <a:endParaRPr sz="1800" b="0" dirty="0">
              <a:latin typeface="Lato" panose="020F0502020204030203" pitchFamily="34" charset="0"/>
              <a:ea typeface="Lato" panose="020F0502020204030203" pitchFamily="34" charset="0"/>
              <a:cs typeface="Lato" panose="020F0502020204030203" pitchFamily="34" charset="0"/>
            </a:endParaRPr>
          </a:p>
          <a:p>
            <a:pPr>
              <a:defRPr sz="2400" b="1"/>
            </a:pPr>
            <a:r>
              <a:rPr sz="1800" b="0" dirty="0">
                <a:latin typeface="Lato" panose="020F0502020204030203" pitchFamily="34" charset="0"/>
                <a:ea typeface="Lato" panose="020F0502020204030203" pitchFamily="34" charset="0"/>
                <a:cs typeface="Lato" panose="020F0502020204030203" pitchFamily="34" charset="0"/>
              </a:rPr>
              <a:t>Provides direct links to data, apps, and machine learning models.</a:t>
            </a:r>
            <a:endParaRPr lang="sv-SE" sz="1800" b="0" dirty="0">
              <a:latin typeface="Lato" panose="020F0502020204030203" pitchFamily="34" charset="0"/>
              <a:ea typeface="Lato" panose="020F0502020204030203" pitchFamily="34" charset="0"/>
              <a:cs typeface="Lato" panose="020F0502020204030203" pitchFamily="34" charset="0"/>
            </a:endParaRPr>
          </a:p>
          <a:p>
            <a:pPr>
              <a:defRPr sz="2400" b="1"/>
            </a:pPr>
            <a:r>
              <a:rPr lang="sv-SE" sz="1800" b="0" dirty="0">
                <a:latin typeface="Lato" panose="020F0502020204030203" pitchFamily="34" charset="0"/>
                <a:ea typeface="Lato" panose="020F0502020204030203" pitchFamily="34" charset="0"/>
                <a:cs typeface="Lato" panose="020F0502020204030203" pitchFamily="34" charset="0"/>
              </a:rPr>
              <a:t>Community engagement by jobs, events, and training. </a:t>
            </a:r>
          </a:p>
          <a:p>
            <a:pPr>
              <a:defRPr sz="2400" b="1"/>
            </a:pPr>
            <a:r>
              <a:rPr lang="sv-SE" sz="1800" b="0" dirty="0">
                <a:latin typeface="Lato" panose="020F0502020204030203" pitchFamily="34" charset="0"/>
                <a:ea typeface="Lato" panose="020F0502020204030203" pitchFamily="34" charset="0"/>
                <a:cs typeface="Lato" panose="020F0502020204030203" pitchFamily="34" charset="0"/>
              </a:rPr>
              <a:t>Website</a:t>
            </a:r>
            <a:r>
              <a:rPr lang="sv-SE" sz="1800" dirty="0">
                <a:latin typeface="Lato" panose="020F0502020204030203" pitchFamily="34" charset="0"/>
                <a:ea typeface="Lato" panose="020F0502020204030203" pitchFamily="34" charset="0"/>
                <a:cs typeface="Lato" panose="020F0502020204030203" pitchFamily="34" charset="0"/>
              </a:rPr>
              <a:t>: </a:t>
            </a:r>
            <a:r>
              <a:rPr lang="sv-SE" sz="1800" b="0" i="0" u="sng" strike="noStrike" cap="none" spc="0" dirty="0">
                <a:ln>
                  <a:noFill/>
                </a:ln>
                <a:solidFill>
                  <a:srgbClr val="000000"/>
                </a:solidFill>
                <a:latin typeface="Lato" panose="020F0502020204030203" pitchFamily="34" charset="0"/>
                <a:ea typeface="Lato" panose="020F0502020204030203" pitchFamily="34" charset="0"/>
                <a:cs typeface="Lato" panose="020F0502020204030203" pitchFamily="34" charset="0"/>
                <a:hlinkClick r:id="rId2" tooltip="https://data.scilifelab.se"/>
              </a:rPr>
              <a:t>https://data.scilifelab.se</a:t>
            </a:r>
            <a:r>
              <a:rPr lang="sv-SE" sz="1800" b="0" i="0" u="none" strike="noStrike" cap="none" spc="0" dirty="0">
                <a:ln>
                  <a:noFill/>
                </a:ln>
                <a:solidFill>
                  <a:srgbClr val="000000"/>
                </a:solidFill>
                <a:latin typeface="Lato" panose="020F0502020204030203" pitchFamily="34" charset="0"/>
                <a:ea typeface="Lato" panose="020F0502020204030203" pitchFamily="34" charset="0"/>
                <a:cs typeface="Lato" panose="020F0502020204030203" pitchFamily="34" charset="0"/>
              </a:rPr>
              <a:t> </a:t>
            </a:r>
            <a:endParaRPr lang="sv-SE" sz="1800" dirty="0">
              <a:latin typeface="Lato" panose="020F0502020204030203" pitchFamily="34" charset="0"/>
              <a:ea typeface="Lato" panose="020F0502020204030203" pitchFamily="34" charset="0"/>
              <a:cs typeface="Lato" panose="020F0502020204030203" pitchFamily="34" charset="0"/>
            </a:endParaRPr>
          </a:p>
          <a:p>
            <a:pPr>
              <a:defRPr sz="2400" b="1"/>
            </a:pPr>
            <a:endParaRPr lang="sv-SE" sz="1800" b="0" dirty="0"/>
          </a:p>
        </p:txBody>
      </p:sp>
      <p:sp>
        <p:nvSpPr>
          <p:cNvPr id="254" name="Title 2"/>
          <p:cNvSpPr txBox="1">
            <a:spLocks noGrp="1"/>
          </p:cNvSpPr>
          <p:nvPr>
            <p:ph type="title"/>
          </p:nvPr>
        </p:nvSpPr>
        <p:spPr bwMode="auto">
          <a:prstGeom prst="rect">
            <a:avLst/>
          </a:prstGeom>
        </p:spPr>
        <p:txBody>
          <a:bodyPr>
            <a:normAutofit/>
          </a:bodyPr>
          <a:lstStyle/>
          <a:p>
            <a:pPr>
              <a:defRPr/>
            </a:pPr>
            <a:r>
              <a:rPr sz="4000" dirty="0">
                <a:latin typeface="Lato" panose="020F0502020204030203" pitchFamily="34" charset="77"/>
                <a:cs typeface="Arial" panose="020B0604020202020204" pitchFamily="34" charset="0"/>
              </a:rPr>
              <a:t>SciLifeLab Data Platform</a:t>
            </a:r>
          </a:p>
        </p:txBody>
      </p:sp>
      <p:pic>
        <p:nvPicPr>
          <p:cNvPr id="3" name="Bildobjekt 2">
            <a:extLst>
              <a:ext uri="{FF2B5EF4-FFF2-40B4-BE49-F238E27FC236}">
                <a16:creationId xmlns:a16="http://schemas.microsoft.com/office/drawing/2014/main" id="{099CE400-1F7F-99A1-0F2B-1DDEE905B1EE}"/>
              </a:ext>
            </a:extLst>
          </p:cNvPr>
          <p:cNvPicPr>
            <a:picLocks noChangeAspect="1"/>
          </p:cNvPicPr>
          <p:nvPr/>
        </p:nvPicPr>
        <p:blipFill rotWithShape="1">
          <a:blip r:embed="rId3"/>
          <a:srcRect l="5680" t="7573" r="8452" b="5233"/>
          <a:stretch/>
        </p:blipFill>
        <p:spPr>
          <a:xfrm>
            <a:off x="640491" y="1618684"/>
            <a:ext cx="6800174" cy="4315701"/>
          </a:xfrm>
          <a:prstGeom prst="rect">
            <a:avLst/>
          </a:prstGeom>
          <a:ln>
            <a:solidFill>
              <a:schemeClr val="tx1"/>
            </a:solid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le 2"/>
          <p:cNvSpPr>
            <a:spLocks noGrp="1"/>
          </p:cNvSpPr>
          <p:nvPr>
            <p:ph type="title"/>
          </p:nvPr>
        </p:nvSpPr>
        <p:spPr bwMode="auto"/>
        <p:txBody>
          <a:bodyPr vertOverflow="overflow" horzOverflow="overflow" vert="horz" wrap="square" lIns="91440" tIns="45720" rIns="91440" bIns="45720" numCol="1" spcCol="0" rtlCol="0" fromWordArt="0" anchor="ctr" anchorCtr="0" forceAA="0" compatLnSpc="0">
            <a:normAutofit/>
          </a:bodyPr>
          <a:lstStyle/>
          <a:p>
            <a:pPr>
              <a:defRPr/>
            </a:pPr>
            <a:r>
              <a:rPr lang="sv-SE" dirty="0">
                <a:latin typeface="Lato" panose="020F0502020204030203" pitchFamily="34" charset="77"/>
                <a:cs typeface="Arial" panose="020B0604020202020204" pitchFamily="34" charset="0"/>
              </a:rPr>
              <a:t>Tools and databases are highlighted</a:t>
            </a:r>
            <a:endParaRPr dirty="0">
              <a:latin typeface="Lato" panose="020F0502020204030203" pitchFamily="34" charset="77"/>
              <a:cs typeface="Arial" panose="020B0604020202020204" pitchFamily="34" charset="0"/>
            </a:endParaRPr>
          </a:p>
        </p:txBody>
      </p:sp>
      <p:sp>
        <p:nvSpPr>
          <p:cNvPr id="4" name="TextBox 3"/>
          <p:cNvSpPr txBox="1"/>
          <p:nvPr/>
        </p:nvSpPr>
        <p:spPr bwMode="auto">
          <a:xfrm>
            <a:off x="8455496" y="6210442"/>
            <a:ext cx="2643672" cy="369332"/>
          </a:xfrm>
          <a:prstGeom prst="rect">
            <a:avLst/>
          </a:prstGeom>
          <a:noFill/>
        </p:spPr>
        <p:txBody>
          <a:bodyPr wrap="none" rtlCol="0">
            <a:spAutoFit/>
          </a:bodyPr>
          <a:lstStyle/>
          <a:p>
            <a:pPr>
              <a:defRPr/>
            </a:pPr>
            <a:r>
              <a:rPr dirty="0">
                <a:latin typeface="Lato" panose="020F0502020204030203" pitchFamily="34" charset="77"/>
                <a:hlinkClick r:id="rId2"/>
              </a:rPr>
              <a:t>https://data.scilifelab.se</a:t>
            </a:r>
            <a:r>
              <a:rPr lang="sv-SE" dirty="0">
                <a:latin typeface="Lato" panose="020F0502020204030203" pitchFamily="34" charset="77"/>
              </a:rPr>
              <a:t> </a:t>
            </a:r>
            <a:endParaRPr dirty="0">
              <a:latin typeface="Lato" panose="020F0502020204030203" pitchFamily="34" charset="77"/>
            </a:endParaRPr>
          </a:p>
        </p:txBody>
      </p:sp>
      <p:pic>
        <p:nvPicPr>
          <p:cNvPr id="6" name="Bildobjekt 5">
            <a:extLst>
              <a:ext uri="{FF2B5EF4-FFF2-40B4-BE49-F238E27FC236}">
                <a16:creationId xmlns:a16="http://schemas.microsoft.com/office/drawing/2014/main" id="{C8D6D244-D64A-2D09-5595-59C052586D15}"/>
              </a:ext>
            </a:extLst>
          </p:cNvPr>
          <p:cNvPicPr>
            <a:picLocks noChangeAspect="1"/>
          </p:cNvPicPr>
          <p:nvPr/>
        </p:nvPicPr>
        <p:blipFill rotWithShape="1">
          <a:blip r:embed="rId3"/>
          <a:srcRect l="34266" t="14088" r="39999" b="38793"/>
          <a:stretch/>
        </p:blipFill>
        <p:spPr>
          <a:xfrm>
            <a:off x="1055415" y="1585801"/>
            <a:ext cx="4133850" cy="4730345"/>
          </a:xfrm>
          <a:prstGeom prst="rect">
            <a:avLst/>
          </a:prstGeom>
          <a:ln>
            <a:solidFill>
              <a:schemeClr val="tx1"/>
            </a:solidFill>
          </a:ln>
        </p:spPr>
      </p:pic>
      <p:pic>
        <p:nvPicPr>
          <p:cNvPr id="7" name="Bildobjekt 6">
            <a:extLst>
              <a:ext uri="{FF2B5EF4-FFF2-40B4-BE49-F238E27FC236}">
                <a16:creationId xmlns:a16="http://schemas.microsoft.com/office/drawing/2014/main" id="{4AEA1B0D-0AA4-2AC7-1E31-DB59597C2955}"/>
              </a:ext>
            </a:extLst>
          </p:cNvPr>
          <p:cNvPicPr>
            <a:picLocks noChangeAspect="1"/>
          </p:cNvPicPr>
          <p:nvPr/>
        </p:nvPicPr>
        <p:blipFill rotWithShape="1">
          <a:blip r:embed="rId3"/>
          <a:srcRect l="34266" t="61499" r="39999" b="24296"/>
          <a:stretch/>
        </p:blipFill>
        <p:spPr bwMode="auto">
          <a:xfrm>
            <a:off x="5817915" y="1585801"/>
            <a:ext cx="5040585" cy="1738936"/>
          </a:xfrm>
          <a:prstGeom prst="rect">
            <a:avLst/>
          </a:prstGeom>
          <a:ln>
            <a:solidFill>
              <a:schemeClr val="tx1"/>
            </a:solidFill>
          </a:ln>
        </p:spPr>
      </p:pic>
      <p:sp>
        <p:nvSpPr>
          <p:cNvPr id="9" name="textruta 8">
            <a:extLst>
              <a:ext uri="{FF2B5EF4-FFF2-40B4-BE49-F238E27FC236}">
                <a16:creationId xmlns:a16="http://schemas.microsoft.com/office/drawing/2014/main" id="{FB290914-9D2C-4E06-1829-5775A6B231F2}"/>
              </a:ext>
            </a:extLst>
          </p:cNvPr>
          <p:cNvSpPr txBox="1"/>
          <p:nvPr/>
        </p:nvSpPr>
        <p:spPr>
          <a:xfrm>
            <a:off x="5709915" y="3644205"/>
            <a:ext cx="5148585" cy="2031325"/>
          </a:xfrm>
          <a:prstGeom prst="rect">
            <a:avLst/>
          </a:prstGeom>
          <a:solidFill>
            <a:schemeClr val="bg1"/>
          </a:solidFill>
          <a:ln>
            <a:solidFill>
              <a:schemeClr val="bg1"/>
            </a:solidFill>
          </a:ln>
        </p:spPr>
        <p:txBody>
          <a:bodyPr wrap="square">
            <a:spAutoFit/>
          </a:bodyPr>
          <a:lstStyle/>
          <a:p>
            <a:pPr algn="l"/>
            <a:r>
              <a:rPr lang="sv-SE" b="0" i="0" dirty="0">
                <a:effectLst/>
                <a:latin typeface="Lato" panose="020F0502020204030203" pitchFamily="34" charset="0"/>
              </a:rPr>
              <a:t>Services for researchers</a:t>
            </a:r>
          </a:p>
          <a:p>
            <a:pPr algn="l"/>
            <a:endParaRPr lang="sv-SE" b="0" i="0" dirty="0">
              <a:effectLst/>
              <a:latin typeface="Lato" panose="020F0502020204030203" pitchFamily="34" charset="0"/>
            </a:endParaRPr>
          </a:p>
          <a:p>
            <a:pPr algn="l"/>
            <a:r>
              <a:rPr lang="sv-SE" b="0" i="0" dirty="0">
                <a:effectLst/>
                <a:latin typeface="Lato" panose="020F0502020204030203" pitchFamily="34" charset="0"/>
              </a:rPr>
              <a:t>These services are available free of charge to all life science researchers and communities in Sweden. </a:t>
            </a:r>
            <a:endParaRPr lang="sv-SE" dirty="0">
              <a:latin typeface="Lato" panose="020F0502020204030203" pitchFamily="34" charset="0"/>
            </a:endParaRPr>
          </a:p>
          <a:p>
            <a:pPr algn="l"/>
            <a:endParaRPr lang="sv-SE" b="0" i="0" dirty="0">
              <a:effectLst/>
              <a:latin typeface="Lato" panose="020F0502020204030203" pitchFamily="34" charset="0"/>
            </a:endParaRPr>
          </a:p>
          <a:p>
            <a:pPr algn="l"/>
            <a:endParaRPr lang="sv-SE" b="0" i="0" dirty="0">
              <a:effectLst/>
              <a:latin typeface="Lato" panose="020F0502020204030203"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54E4A7-C1FE-7741-89CF-A526E0F2F258}"/>
              </a:ext>
            </a:extLst>
          </p:cNvPr>
          <p:cNvSpPr>
            <a:spLocks noGrp="1"/>
          </p:cNvSpPr>
          <p:nvPr>
            <p:ph type="title"/>
          </p:nvPr>
        </p:nvSpPr>
        <p:spPr/>
        <p:txBody>
          <a:bodyPr>
            <a:normAutofit/>
          </a:bodyPr>
          <a:lstStyle/>
          <a:p>
            <a:r>
              <a:rPr lang="en-SE" sz="4000">
                <a:latin typeface="Lato" panose="020F0502020204030203" pitchFamily="34" charset="77"/>
                <a:ea typeface="Lato" panose="020F0502020204030203" pitchFamily="34" charset="0"/>
                <a:cs typeface="Lato" panose="020F0502020204030203" pitchFamily="34" charset="0"/>
              </a:rPr>
              <a:t>SciLifeLab Data Repository</a:t>
            </a:r>
          </a:p>
        </p:txBody>
      </p:sp>
      <p:pic>
        <p:nvPicPr>
          <p:cNvPr id="8" name="Bildobjekt 7">
            <a:extLst>
              <a:ext uri="{FF2B5EF4-FFF2-40B4-BE49-F238E27FC236}">
                <a16:creationId xmlns:a16="http://schemas.microsoft.com/office/drawing/2014/main" id="{668341E6-D804-FA36-D603-2B9908178B39}"/>
              </a:ext>
            </a:extLst>
          </p:cNvPr>
          <p:cNvPicPr>
            <a:picLocks noChangeAspect="1"/>
          </p:cNvPicPr>
          <p:nvPr/>
        </p:nvPicPr>
        <p:blipFill rotWithShape="1">
          <a:blip r:embed="rId3"/>
          <a:srcRect r="19404"/>
          <a:stretch/>
        </p:blipFill>
        <p:spPr bwMode="auto">
          <a:xfrm>
            <a:off x="5473881" y="1778873"/>
            <a:ext cx="5697040" cy="3963095"/>
          </a:xfrm>
          <a:prstGeom prst="rect">
            <a:avLst/>
          </a:prstGeom>
        </p:spPr>
      </p:pic>
      <p:sp>
        <p:nvSpPr>
          <p:cNvPr id="10" name="TextBox 5">
            <a:extLst>
              <a:ext uri="{FF2B5EF4-FFF2-40B4-BE49-F238E27FC236}">
                <a16:creationId xmlns:a16="http://schemas.microsoft.com/office/drawing/2014/main" id="{C11C5FA4-8748-A2CA-6EB6-B28F7F704867}"/>
              </a:ext>
            </a:extLst>
          </p:cNvPr>
          <p:cNvSpPr txBox="1"/>
          <p:nvPr/>
        </p:nvSpPr>
        <p:spPr>
          <a:xfrm>
            <a:off x="838198" y="1771650"/>
            <a:ext cx="6583682" cy="3970318"/>
          </a:xfrm>
          <a:prstGeom prst="rect">
            <a:avLst/>
          </a:prstGeom>
          <a:solidFill>
            <a:schemeClr val="accent6">
              <a:lumMod val="40000"/>
              <a:lumOff val="60000"/>
              <a:alpha val="82000"/>
            </a:schemeClr>
          </a:solidFill>
          <a:ln>
            <a:solidFill>
              <a:schemeClr val="bg1"/>
            </a:solidFill>
          </a:ln>
        </p:spPr>
        <p:txBody>
          <a:bodyPr wrap="square" rtlCol="0">
            <a:spAutoFit/>
          </a:bodyPr>
          <a:lstStyle/>
          <a:p>
            <a:r>
              <a:rPr lang="en-SE" sz="2400" i="1">
                <a:latin typeface="Lato" panose="020F0502020204030203" pitchFamily="34" charset="77"/>
              </a:rPr>
              <a:t>What is it?</a:t>
            </a:r>
          </a:p>
          <a:p>
            <a:endParaRPr lang="en-SE">
              <a:latin typeface="Lato" panose="020F0502020204030203" pitchFamily="34" charset="77"/>
            </a:endParaRPr>
          </a:p>
          <a:p>
            <a:pPr marL="285750" indent="-285750">
              <a:buFontTx/>
              <a:buChar char="-"/>
            </a:pPr>
            <a:r>
              <a:rPr lang="en-SE">
                <a:latin typeface="Lato" panose="020F0502020204030203" pitchFamily="34" charset="77"/>
              </a:rPr>
              <a:t>Web based system to </a:t>
            </a:r>
            <a:r>
              <a:rPr lang="sv-SE" dirty="0" err="1">
                <a:latin typeface="Arial"/>
                <a:cs typeface="Arial"/>
              </a:rPr>
              <a:t>p</a:t>
            </a:r>
            <a:r>
              <a:rPr lang="sv-SE" dirty="0" err="1">
                <a:latin typeface="Arial"/>
                <a:ea typeface="Arial"/>
                <a:cs typeface="Arial"/>
              </a:rPr>
              <a:t>ublish</a:t>
            </a:r>
            <a:r>
              <a:rPr lang="sv-SE" dirty="0">
                <a:latin typeface="Arial"/>
                <a:ea typeface="Arial"/>
                <a:cs typeface="Arial"/>
              </a:rPr>
              <a:t> general research data </a:t>
            </a:r>
            <a:r>
              <a:rPr lang="sv-SE" dirty="0" err="1">
                <a:latin typeface="Arial"/>
                <a:ea typeface="Arial"/>
                <a:cs typeface="Arial"/>
              </a:rPr>
              <a:t>without</a:t>
            </a:r>
            <a:r>
              <a:rPr lang="sv-SE" dirty="0">
                <a:latin typeface="Arial"/>
                <a:ea typeface="Arial"/>
                <a:cs typeface="Arial"/>
              </a:rPr>
              <a:t> </a:t>
            </a:r>
            <a:r>
              <a:rPr lang="sv-SE" dirty="0" err="1">
                <a:latin typeface="Arial"/>
                <a:ea typeface="Arial"/>
                <a:cs typeface="Arial"/>
              </a:rPr>
              <a:t>costs</a:t>
            </a:r>
            <a:r>
              <a:rPr lang="sv-SE" dirty="0">
                <a:latin typeface="Arial"/>
                <a:ea typeface="Arial"/>
                <a:cs typeface="Arial"/>
              </a:rPr>
              <a:t> for Swedish researchers.</a:t>
            </a:r>
            <a:endParaRPr lang="sv-SE" dirty="0">
              <a:latin typeface="Lato" panose="020F0502020204030203" pitchFamily="34" charset="77"/>
            </a:endParaRPr>
          </a:p>
          <a:p>
            <a:pPr marL="285750" indent="-285750">
              <a:buFontTx/>
              <a:buChar char="-"/>
            </a:pPr>
            <a:endParaRPr lang="en-SE">
              <a:latin typeface="Lato" panose="020F0502020204030203" pitchFamily="34" charset="77"/>
            </a:endParaRPr>
          </a:p>
          <a:p>
            <a:r>
              <a:rPr lang="en-SE" sz="2400" i="1">
                <a:latin typeface="Lato" panose="020F0502020204030203" pitchFamily="34" charset="77"/>
              </a:rPr>
              <a:t>What is it not?</a:t>
            </a:r>
          </a:p>
          <a:p>
            <a:endParaRPr lang="en-SE">
              <a:latin typeface="Lato" panose="020F0502020204030203" pitchFamily="34" charset="77"/>
            </a:endParaRPr>
          </a:p>
          <a:p>
            <a:pPr marL="285750" indent="-285750">
              <a:buFontTx/>
              <a:buChar char="-"/>
            </a:pPr>
            <a:r>
              <a:rPr lang="en-SE">
                <a:latin typeface="Lato" panose="020F0502020204030203" pitchFamily="34" charset="77"/>
              </a:rPr>
              <a:t>Storage.</a:t>
            </a:r>
          </a:p>
          <a:p>
            <a:endParaRPr lang="sv-SE" dirty="0">
              <a:latin typeface="Lato" panose="020F0502020204030203" pitchFamily="34" charset="77"/>
            </a:endParaRPr>
          </a:p>
          <a:p>
            <a:r>
              <a:rPr lang="en-SE" sz="2400" i="1">
                <a:latin typeface="Lato" panose="020F0502020204030203" pitchFamily="34" charset="77"/>
              </a:rPr>
              <a:t>Who can use it?</a:t>
            </a:r>
          </a:p>
          <a:p>
            <a:endParaRPr lang="en-SE">
              <a:latin typeface="Lato" panose="020F0502020204030203" pitchFamily="34" charset="77"/>
            </a:endParaRPr>
          </a:p>
          <a:p>
            <a:pPr marL="285750" indent="-285750">
              <a:buFontTx/>
              <a:buChar char="-"/>
            </a:pPr>
            <a:r>
              <a:rPr lang="en-SE">
                <a:latin typeface="Lato" panose="020F0502020204030203" pitchFamily="34" charset="77"/>
              </a:rPr>
              <a:t>Researchers at Swedish academic institutions working in SciLifeLab’s areas of activity.</a:t>
            </a:r>
            <a:endParaRPr lang="sv-SE" dirty="0">
              <a:latin typeface="Lato" panose="020F0502020204030203" pitchFamily="34" charset="77"/>
            </a:endParaRPr>
          </a:p>
        </p:txBody>
      </p:sp>
      <p:sp>
        <p:nvSpPr>
          <p:cNvPr id="2" name="textruta 1">
            <a:extLst>
              <a:ext uri="{FF2B5EF4-FFF2-40B4-BE49-F238E27FC236}">
                <a16:creationId xmlns:a16="http://schemas.microsoft.com/office/drawing/2014/main" id="{4F45E92D-B7E1-3B39-7611-0B04CB3FC44C}"/>
              </a:ext>
            </a:extLst>
          </p:cNvPr>
          <p:cNvSpPr txBox="1"/>
          <p:nvPr/>
        </p:nvSpPr>
        <p:spPr>
          <a:xfrm>
            <a:off x="893285" y="6253124"/>
            <a:ext cx="6065520" cy="369332"/>
          </a:xfrm>
          <a:prstGeom prst="rect">
            <a:avLst/>
          </a:prstGeom>
          <a:noFill/>
        </p:spPr>
        <p:txBody>
          <a:bodyPr wrap="square" rtlCol="0">
            <a:spAutoFit/>
          </a:bodyPr>
          <a:lstStyle/>
          <a:p>
            <a:r>
              <a:rPr lang="sv-SE" dirty="0">
                <a:latin typeface="Lato" panose="020F0502020204030203" pitchFamily="34" charset="77"/>
                <a:hlinkClick r:id="rId4"/>
              </a:rPr>
              <a:t>https://figshare.scilifelab.se</a:t>
            </a:r>
            <a:endParaRPr lang="sv-SE" dirty="0">
              <a:latin typeface="Lato" panose="020F0502020204030203" pitchFamily="34" charset="77"/>
            </a:endParaRPr>
          </a:p>
        </p:txBody>
      </p:sp>
    </p:spTree>
    <p:extLst>
      <p:ext uri="{BB962C8B-B14F-4D97-AF65-F5344CB8AC3E}">
        <p14:creationId xmlns:p14="http://schemas.microsoft.com/office/powerpoint/2010/main" val="26520828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CE69BF-7F19-8D48-BA4A-493EFC83F36E}"/>
              </a:ext>
            </a:extLst>
          </p:cNvPr>
          <p:cNvSpPr>
            <a:spLocks noGrp="1"/>
          </p:cNvSpPr>
          <p:nvPr>
            <p:ph type="title"/>
          </p:nvPr>
        </p:nvSpPr>
        <p:spPr/>
        <p:txBody>
          <a:bodyPr>
            <a:normAutofit/>
          </a:bodyPr>
          <a:lstStyle/>
          <a:p>
            <a:r>
              <a:rPr lang="en-SE" sz="4000">
                <a:latin typeface="Lato" panose="020F0502020204030203" pitchFamily="34" charset="77"/>
                <a:cs typeface="Arial" panose="020B0604020202020204" pitchFamily="34" charset="0"/>
              </a:rPr>
              <a:t>SciLifeLab Data Repository</a:t>
            </a:r>
          </a:p>
        </p:txBody>
      </p:sp>
      <p:sp>
        <p:nvSpPr>
          <p:cNvPr id="7" name="TextBox 3">
            <a:extLst>
              <a:ext uri="{FF2B5EF4-FFF2-40B4-BE49-F238E27FC236}">
                <a16:creationId xmlns:a16="http://schemas.microsoft.com/office/drawing/2014/main" id="{0A41DF6A-CD15-DFDF-E7BB-2DA70139ECF1}"/>
              </a:ext>
            </a:extLst>
          </p:cNvPr>
          <p:cNvSpPr txBox="1"/>
          <p:nvPr/>
        </p:nvSpPr>
        <p:spPr>
          <a:xfrm>
            <a:off x="509587" y="1800225"/>
            <a:ext cx="8466773" cy="4216539"/>
          </a:xfrm>
          <a:prstGeom prst="rect">
            <a:avLst/>
          </a:prstGeom>
          <a:solidFill>
            <a:schemeClr val="accent6">
              <a:lumMod val="40000"/>
              <a:lumOff val="60000"/>
              <a:alpha val="72911"/>
            </a:schemeClr>
          </a:solidFill>
        </p:spPr>
        <p:txBody>
          <a:bodyPr wrap="square" rtlCol="0">
            <a:spAutoFit/>
          </a:bodyPr>
          <a:lstStyle/>
          <a:p>
            <a:r>
              <a:rPr lang="en-GB" sz="2400" i="1" dirty="0">
                <a:latin typeface="Lato" panose="020F0502020204030203" pitchFamily="34" charset="77"/>
              </a:rPr>
              <a:t>What kind of repository is it? </a:t>
            </a:r>
          </a:p>
          <a:p>
            <a:pPr marL="285750" indent="-285750">
              <a:buFont typeface="Systemtypsnitt normalt"/>
              <a:buChar char="-"/>
            </a:pPr>
            <a:endParaRPr lang="en-GB" dirty="0">
              <a:latin typeface="Lato" panose="020F0502020204030203" pitchFamily="34" charset="77"/>
            </a:endParaRPr>
          </a:p>
          <a:p>
            <a:pPr marL="285750" indent="-285750">
              <a:buFontTx/>
              <a:buChar char="-"/>
            </a:pPr>
            <a:r>
              <a:rPr lang="sv-SE" dirty="0">
                <a:latin typeface="Lato" panose="020F0502020204030203" pitchFamily="34" charset="77"/>
              </a:rPr>
              <a:t>It is an  </a:t>
            </a:r>
            <a:r>
              <a:rPr lang="en-GB" dirty="0">
                <a:latin typeface="Lato" panose="020F0502020204030203" pitchFamily="34" charset="77"/>
              </a:rPr>
              <a:t>institutional instance of </a:t>
            </a:r>
            <a:r>
              <a:rPr lang="en-GB" dirty="0" err="1">
                <a:latin typeface="Lato" panose="020F0502020204030203" pitchFamily="34" charset="77"/>
              </a:rPr>
              <a:t>Figshare</a:t>
            </a:r>
            <a:r>
              <a:rPr lang="en-GB" dirty="0">
                <a:latin typeface="Lato" panose="020F0502020204030203" pitchFamily="34" charset="77"/>
              </a:rPr>
              <a:t>. </a:t>
            </a:r>
          </a:p>
          <a:p>
            <a:endParaRPr lang="sv-SE" i="1" dirty="0">
              <a:latin typeface="Lato" panose="020F0502020204030203" pitchFamily="34" charset="77"/>
            </a:endParaRPr>
          </a:p>
          <a:p>
            <a:r>
              <a:rPr lang="en-SE" sz="2400" i="1">
                <a:latin typeface="Lato" panose="020F0502020204030203" pitchFamily="34" charset="77"/>
              </a:rPr>
              <a:t>Should I always publish there?</a:t>
            </a:r>
            <a:endParaRPr lang="sv-SE" sz="2400" i="1" dirty="0">
              <a:latin typeface="Lato" panose="020F0502020204030203" pitchFamily="34" charset="77"/>
            </a:endParaRPr>
          </a:p>
          <a:p>
            <a:endParaRPr lang="en-SE">
              <a:latin typeface="Lato" panose="020F0502020204030203" pitchFamily="34" charset="77"/>
            </a:endParaRPr>
          </a:p>
          <a:p>
            <a:pPr marL="285750" indent="-285750">
              <a:buFontTx/>
              <a:buChar char="-"/>
            </a:pPr>
            <a:r>
              <a:rPr lang="en-SE">
                <a:latin typeface="Lato" panose="020F0502020204030203" pitchFamily="34" charset="77"/>
              </a:rPr>
              <a:t>No. Data that can be deposited in an established data-type specific repository should go there.</a:t>
            </a:r>
            <a:endParaRPr lang="sv-SE" dirty="0">
              <a:latin typeface="Lato" panose="020F0502020204030203" pitchFamily="34" charset="77"/>
            </a:endParaRPr>
          </a:p>
          <a:p>
            <a:pPr marL="285750" indent="-285750">
              <a:buFontTx/>
              <a:buChar char="-"/>
            </a:pPr>
            <a:endParaRPr lang="sv-SE" sz="2400" i="1" dirty="0">
              <a:latin typeface="Lato" panose="020F0502020204030203" pitchFamily="34" charset="77"/>
            </a:endParaRPr>
          </a:p>
          <a:p>
            <a:r>
              <a:rPr lang="en-SE" sz="2400" i="1">
                <a:latin typeface="Lato" panose="020F0502020204030203" pitchFamily="34" charset="77"/>
              </a:rPr>
              <a:t>Can I publish ANYTHING?</a:t>
            </a:r>
          </a:p>
          <a:p>
            <a:endParaRPr lang="en-SE">
              <a:latin typeface="Lato" panose="020F0502020204030203" pitchFamily="34" charset="77"/>
            </a:endParaRPr>
          </a:p>
          <a:p>
            <a:pPr marL="285750" indent="-285750">
              <a:buFontTx/>
              <a:buChar char="-"/>
            </a:pPr>
            <a:r>
              <a:rPr lang="en-SE">
                <a:latin typeface="Lato" panose="020F0502020204030203" pitchFamily="34" charset="77"/>
              </a:rPr>
              <a:t>No. You can only publish what you have the right to publish. Metadata for sensitive data can be published, but not sensitive data itself.</a:t>
            </a:r>
            <a:endParaRPr lang="sv-SE" dirty="0">
              <a:latin typeface="Lato" panose="020F0502020204030203" pitchFamily="34" charset="77"/>
            </a:endParaRPr>
          </a:p>
        </p:txBody>
      </p:sp>
      <p:sp>
        <p:nvSpPr>
          <p:cNvPr id="4" name="textruta 3">
            <a:extLst>
              <a:ext uri="{FF2B5EF4-FFF2-40B4-BE49-F238E27FC236}">
                <a16:creationId xmlns:a16="http://schemas.microsoft.com/office/drawing/2014/main" id="{67A4515E-71FE-2BDB-2484-1C60F71E14EC}"/>
              </a:ext>
            </a:extLst>
          </p:cNvPr>
          <p:cNvSpPr txBox="1"/>
          <p:nvPr/>
        </p:nvSpPr>
        <p:spPr>
          <a:xfrm>
            <a:off x="893285" y="6253124"/>
            <a:ext cx="6065520" cy="369332"/>
          </a:xfrm>
          <a:prstGeom prst="rect">
            <a:avLst/>
          </a:prstGeom>
          <a:noFill/>
        </p:spPr>
        <p:txBody>
          <a:bodyPr wrap="square" rtlCol="0">
            <a:spAutoFit/>
          </a:bodyPr>
          <a:lstStyle/>
          <a:p>
            <a:r>
              <a:rPr lang="sv-SE" dirty="0">
                <a:latin typeface="Lato" panose="020F0502020204030203" pitchFamily="34" charset="77"/>
                <a:hlinkClick r:id="rId3"/>
              </a:rPr>
              <a:t>https://www.scilifelab.se/data/repository/</a:t>
            </a:r>
            <a:endParaRPr lang="sv-SE" dirty="0">
              <a:latin typeface="Lato" panose="020F0502020204030203" pitchFamily="34" charset="77"/>
            </a:endParaRPr>
          </a:p>
        </p:txBody>
      </p:sp>
    </p:spTree>
    <p:extLst>
      <p:ext uri="{BB962C8B-B14F-4D97-AF65-F5344CB8AC3E}">
        <p14:creationId xmlns:p14="http://schemas.microsoft.com/office/powerpoint/2010/main" val="3286544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CE69BF-7F19-8D48-BA4A-493EFC83F36E}"/>
              </a:ext>
            </a:extLst>
          </p:cNvPr>
          <p:cNvSpPr>
            <a:spLocks noGrp="1"/>
          </p:cNvSpPr>
          <p:nvPr>
            <p:ph type="title"/>
          </p:nvPr>
        </p:nvSpPr>
        <p:spPr/>
        <p:txBody>
          <a:bodyPr>
            <a:normAutofit/>
          </a:bodyPr>
          <a:lstStyle/>
          <a:p>
            <a:r>
              <a:rPr lang="sv-SE" sz="4000" dirty="0">
                <a:latin typeface="Lato" panose="020F0502020204030203" pitchFamily="34" charset="77"/>
                <a:cs typeface="Arial" panose="020B0604020202020204" pitchFamily="34" charset="0"/>
              </a:rPr>
              <a:t>Submission</a:t>
            </a:r>
            <a:endParaRPr lang="en-SE" sz="4000">
              <a:latin typeface="Lato" panose="020F0502020204030203" pitchFamily="34" charset="77"/>
              <a:cs typeface="Arial" panose="020B0604020202020204" pitchFamily="34" charset="0"/>
            </a:endParaRPr>
          </a:p>
        </p:txBody>
      </p:sp>
      <p:sp>
        <p:nvSpPr>
          <p:cNvPr id="4" name="TextBox 3">
            <a:extLst>
              <a:ext uri="{FF2B5EF4-FFF2-40B4-BE49-F238E27FC236}">
                <a16:creationId xmlns:a16="http://schemas.microsoft.com/office/drawing/2014/main" id="{C48862C0-2EC4-A548-85CB-DC8B88437398}"/>
              </a:ext>
            </a:extLst>
          </p:cNvPr>
          <p:cNvSpPr txBox="1"/>
          <p:nvPr/>
        </p:nvSpPr>
        <p:spPr>
          <a:xfrm>
            <a:off x="838200" y="1670445"/>
            <a:ext cx="4688115" cy="3939540"/>
          </a:xfrm>
          <a:prstGeom prst="rect">
            <a:avLst/>
          </a:prstGeom>
          <a:solidFill>
            <a:schemeClr val="accent6">
              <a:lumMod val="40000"/>
              <a:lumOff val="60000"/>
            </a:schemeClr>
          </a:solidFill>
        </p:spPr>
        <p:txBody>
          <a:bodyPr wrap="square" rtlCol="0">
            <a:spAutoFit/>
          </a:bodyPr>
          <a:lstStyle/>
          <a:p>
            <a:r>
              <a:rPr lang="en-SE" sz="2400" i="1">
                <a:latin typeface="Lato" panose="020F0502020204030203" pitchFamily="34" charset="77"/>
              </a:rPr>
              <a:t>How do I log in?</a:t>
            </a:r>
          </a:p>
          <a:p>
            <a:endParaRPr lang="en-SE" sz="2400">
              <a:latin typeface="Lato" panose="020F0502020204030203" pitchFamily="34" charset="77"/>
            </a:endParaRPr>
          </a:p>
          <a:p>
            <a:pPr marL="285750" indent="-285750">
              <a:buFontTx/>
              <a:buChar char="-"/>
            </a:pPr>
            <a:r>
              <a:rPr lang="en-SE">
                <a:latin typeface="Lato" panose="020F0502020204030203" pitchFamily="34" charset="77"/>
              </a:rPr>
              <a:t>Click “log in” and use your normal university authentication</a:t>
            </a:r>
            <a:r>
              <a:rPr lang="sv-SE" dirty="0">
                <a:latin typeface="Lato" panose="020F0502020204030203" pitchFamily="34" charset="77"/>
              </a:rPr>
              <a:t>.</a:t>
            </a:r>
          </a:p>
          <a:p>
            <a:pPr marL="285750" indent="-285750">
              <a:buFontTx/>
              <a:buChar char="-"/>
            </a:pPr>
            <a:endParaRPr lang="sv-SE" sz="2400" i="1" dirty="0">
              <a:latin typeface="Lato" panose="020F0502020204030203" pitchFamily="34" charset="77"/>
            </a:endParaRPr>
          </a:p>
          <a:p>
            <a:r>
              <a:rPr lang="en-SE" sz="2400" i="1">
                <a:latin typeface="Lato" panose="020F0502020204030203" pitchFamily="34" charset="77"/>
              </a:rPr>
              <a:t>How do I submit something?</a:t>
            </a:r>
          </a:p>
          <a:p>
            <a:endParaRPr lang="en-SE">
              <a:latin typeface="Lato" panose="020F0502020204030203" pitchFamily="34" charset="77"/>
            </a:endParaRPr>
          </a:p>
          <a:p>
            <a:pPr marL="285750" indent="-285750">
              <a:buFontTx/>
              <a:buChar char="-"/>
            </a:pPr>
            <a:r>
              <a:rPr lang="en-SE">
                <a:latin typeface="Lato" panose="020F0502020204030203" pitchFamily="34" charset="77"/>
              </a:rPr>
              <a:t>Check out submission guidelines and follow this workflow. </a:t>
            </a:r>
            <a:r>
              <a:rPr lang="sv-SE" dirty="0">
                <a:latin typeface="Lato" panose="020F0502020204030203" pitchFamily="34" charset="77"/>
              </a:rPr>
              <a:t>Items</a:t>
            </a:r>
            <a:r>
              <a:rPr lang="en-SE">
                <a:latin typeface="Lato" panose="020F0502020204030203" pitchFamily="34" charset="77"/>
              </a:rPr>
              <a:t> will go through review and curation support</a:t>
            </a:r>
            <a:r>
              <a:rPr lang="en-SE" sz="2000">
                <a:latin typeface="Lato" panose="020F0502020204030203" pitchFamily="34" charset="77"/>
              </a:rPr>
              <a:t>.</a:t>
            </a:r>
          </a:p>
          <a:p>
            <a:endParaRPr lang="en-SE">
              <a:latin typeface="Lato" panose="020F0502020204030203" pitchFamily="34" charset="77"/>
            </a:endParaRPr>
          </a:p>
          <a:p>
            <a:pPr marL="285750" indent="-285750">
              <a:buFontTx/>
              <a:buChar char="-"/>
            </a:pPr>
            <a:endParaRPr lang="en-SE">
              <a:latin typeface="Lato" panose="020F0502020204030203" pitchFamily="34" charset="77"/>
            </a:endParaRPr>
          </a:p>
        </p:txBody>
      </p:sp>
      <p:pic>
        <p:nvPicPr>
          <p:cNvPr id="4098" name="Picture 2">
            <a:extLst>
              <a:ext uri="{FF2B5EF4-FFF2-40B4-BE49-F238E27FC236}">
                <a16:creationId xmlns:a16="http://schemas.microsoft.com/office/drawing/2014/main" id="{4721B764-64CC-C643-A9D6-3A260B9B84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51705" y="1670445"/>
            <a:ext cx="6291489" cy="4352856"/>
          </a:xfrm>
          <a:prstGeom prst="rect">
            <a:avLst/>
          </a:prstGeom>
          <a:solidFill>
            <a:schemeClr val="accent6">
              <a:lumMod val="60000"/>
              <a:lumOff val="40000"/>
            </a:schemeClr>
          </a:solidFill>
          <a:ln>
            <a:solidFill>
              <a:schemeClr val="tx1"/>
            </a:solidFill>
          </a:ln>
        </p:spPr>
      </p:pic>
      <p:sp>
        <p:nvSpPr>
          <p:cNvPr id="2" name="textruta 1">
            <a:extLst>
              <a:ext uri="{FF2B5EF4-FFF2-40B4-BE49-F238E27FC236}">
                <a16:creationId xmlns:a16="http://schemas.microsoft.com/office/drawing/2014/main" id="{DD649E1C-AF4D-653F-5EB0-841B34C3707B}"/>
              </a:ext>
            </a:extLst>
          </p:cNvPr>
          <p:cNvSpPr txBox="1"/>
          <p:nvPr/>
        </p:nvSpPr>
        <p:spPr>
          <a:xfrm>
            <a:off x="838200" y="6123543"/>
            <a:ext cx="6291488" cy="369332"/>
          </a:xfrm>
          <a:prstGeom prst="rect">
            <a:avLst/>
          </a:prstGeom>
          <a:noFill/>
        </p:spPr>
        <p:txBody>
          <a:bodyPr wrap="square" rtlCol="0">
            <a:spAutoFit/>
          </a:bodyPr>
          <a:lstStyle/>
          <a:p>
            <a:r>
              <a:rPr lang="sv-SE" dirty="0">
                <a:latin typeface="Lato" panose="020F0502020204030203" pitchFamily="34" charset="77"/>
                <a:hlinkClick r:id="rId4"/>
              </a:rPr>
              <a:t>https://www.scilifelab.se/data/repository/submission/</a:t>
            </a:r>
            <a:endParaRPr lang="sv-SE" dirty="0">
              <a:latin typeface="Lato" panose="020F0502020204030203" pitchFamily="34" charset="77"/>
            </a:endParaRPr>
          </a:p>
        </p:txBody>
      </p:sp>
    </p:spTree>
    <p:extLst>
      <p:ext uri="{BB962C8B-B14F-4D97-AF65-F5344CB8AC3E}">
        <p14:creationId xmlns:p14="http://schemas.microsoft.com/office/powerpoint/2010/main" val="16091577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49" name="Content Placeholder 1"/>
          <p:cNvSpPr txBox="1">
            <a:spLocks noGrp="1"/>
          </p:cNvSpPr>
          <p:nvPr>
            <p:ph type="body" idx="1"/>
          </p:nvPr>
        </p:nvSpPr>
        <p:spPr bwMode="auto">
          <a:xfrm>
            <a:off x="449703" y="1510309"/>
            <a:ext cx="5437884" cy="5157190"/>
          </a:xfrm>
          <a:prstGeom prst="rect">
            <a:avLst/>
          </a:prstGeom>
        </p:spPr>
        <p:txBody>
          <a:bodyPr vertOverflow="overflow" horzOverflow="overflow" vert="horz" wrap="square" lIns="45718" tIns="45720" rIns="45718" bIns="45720" numCol="1" spcCol="0" rtlCol="0" fromWordArt="0" anchor="t" anchorCtr="0" forceAA="0" compatLnSpc="0">
            <a:normAutofit/>
          </a:bodyPr>
          <a:lstStyle/>
          <a:p>
            <a:pPr>
              <a:lnSpc>
                <a:spcPct val="89100"/>
              </a:lnSpc>
              <a:defRPr sz="2300"/>
            </a:pPr>
            <a:r>
              <a:rPr lang="sv-SE" sz="1800" dirty="0">
                <a:latin typeface="Lato" panose="020F0502020204030203" pitchFamily="34" charset="0"/>
                <a:ea typeface="Lato" panose="020F0502020204030203" pitchFamily="34" charset="0"/>
                <a:cs typeface="Lato" panose="020F0502020204030203" pitchFamily="34" charset="0"/>
              </a:rPr>
              <a:t>SciLifeLab Data Centre (DC) is a central unit within SciLifeLab </a:t>
            </a:r>
            <a:r>
              <a:rPr lang="sv-SE" sz="1800" dirty="0" err="1">
                <a:latin typeface="Lato" panose="020F0502020204030203" pitchFamily="34" charset="0"/>
                <a:ea typeface="Lato" panose="020F0502020204030203" pitchFamily="34" charset="0"/>
                <a:cs typeface="Lato" panose="020F0502020204030203" pitchFamily="34" charset="0"/>
              </a:rPr>
              <a:t>established</a:t>
            </a:r>
            <a:r>
              <a:rPr lang="sv-SE" sz="1800" dirty="0">
                <a:latin typeface="Lato" panose="020F0502020204030203" pitchFamily="34" charset="0"/>
                <a:ea typeface="Lato" panose="020F0502020204030203" pitchFamily="34" charset="0"/>
                <a:cs typeface="Lato" panose="020F0502020204030203" pitchFamily="34" charset="0"/>
              </a:rPr>
              <a:t> in 2016, with the responsibility for IT- and data management issues. </a:t>
            </a:r>
          </a:p>
          <a:p>
            <a:pPr>
              <a:lnSpc>
                <a:spcPct val="89100"/>
              </a:lnSpc>
              <a:defRPr sz="2300"/>
            </a:pPr>
            <a:endParaRPr lang="sv-SE" sz="1800" dirty="0">
              <a:latin typeface="Lato" panose="020F0502020204030203" pitchFamily="34" charset="0"/>
              <a:ea typeface="Lato" panose="020F0502020204030203" pitchFamily="34" charset="0"/>
              <a:cs typeface="Lato" panose="020F0502020204030203" pitchFamily="34" charset="0"/>
            </a:endParaRPr>
          </a:p>
          <a:p>
            <a:pPr>
              <a:lnSpc>
                <a:spcPct val="89100"/>
              </a:lnSpc>
              <a:defRPr sz="2300"/>
            </a:pPr>
            <a:r>
              <a:rPr lang="sv-SE" sz="1800" dirty="0">
                <a:latin typeface="Lato" panose="020F0502020204030203" pitchFamily="34" charset="0"/>
                <a:ea typeface="Lato" panose="020F0502020204030203" pitchFamily="34" charset="0"/>
                <a:cs typeface="Lato" panose="020F0502020204030203" pitchFamily="34" charset="0"/>
              </a:rPr>
              <a:t>Serving SciLifeLab and the SciLifeLab Pandemic Laboratory Preparedness (PLP) and Data-Driven Life Science (DDLS) research programs. </a:t>
            </a:r>
          </a:p>
          <a:p>
            <a:pPr>
              <a:lnSpc>
                <a:spcPct val="89100"/>
              </a:lnSpc>
              <a:defRPr sz="2300"/>
            </a:pPr>
            <a:endParaRPr lang="sv-SE" sz="1800" dirty="0">
              <a:latin typeface="Lato" panose="020F0502020204030203" pitchFamily="34" charset="0"/>
              <a:ea typeface="Lato" panose="020F0502020204030203" pitchFamily="34" charset="0"/>
              <a:cs typeface="Lato" panose="020F0502020204030203" pitchFamily="34" charset="0"/>
            </a:endParaRPr>
          </a:p>
          <a:p>
            <a:pPr>
              <a:lnSpc>
                <a:spcPct val="89100"/>
              </a:lnSpc>
              <a:defRPr sz="2300"/>
            </a:pPr>
            <a:r>
              <a:rPr lang="sv-SE" sz="1800" dirty="0">
                <a:latin typeface="Lato" panose="020F0502020204030203" pitchFamily="34" charset="0"/>
                <a:ea typeface="Lato" panose="020F0502020204030203" pitchFamily="34" charset="0"/>
                <a:cs typeface="Lato" panose="020F0502020204030203" pitchFamily="34" charset="0"/>
              </a:rPr>
              <a:t>Promoting FAIR, Open Science, good data practices throughout the data life </a:t>
            </a:r>
            <a:r>
              <a:rPr lang="sv-SE" sz="1800" dirty="0" err="1">
                <a:latin typeface="Lato" panose="020F0502020204030203" pitchFamily="34" charset="0"/>
                <a:ea typeface="Lato" panose="020F0502020204030203" pitchFamily="34" charset="0"/>
                <a:cs typeface="Lato" panose="020F0502020204030203" pitchFamily="34" charset="0"/>
              </a:rPr>
              <a:t>cycle</a:t>
            </a:r>
            <a:r>
              <a:rPr lang="sv-SE" sz="1800" dirty="0">
                <a:latin typeface="Lato" panose="020F0502020204030203" pitchFamily="34" charset="0"/>
                <a:ea typeface="Lato" panose="020F0502020204030203" pitchFamily="34" charset="0"/>
                <a:cs typeface="Lato" panose="020F0502020204030203" pitchFamily="34" charset="0"/>
              </a:rPr>
              <a:t>.</a:t>
            </a:r>
          </a:p>
          <a:p>
            <a:pPr>
              <a:lnSpc>
                <a:spcPct val="89100"/>
              </a:lnSpc>
              <a:defRPr sz="2300"/>
            </a:pPr>
            <a:endParaRPr lang="sv-SE" sz="1800" dirty="0">
              <a:latin typeface="Lato" panose="020F0502020204030203" pitchFamily="34" charset="0"/>
              <a:ea typeface="Lato" panose="020F0502020204030203" pitchFamily="34" charset="0"/>
              <a:cs typeface="Lato" panose="020F0502020204030203" pitchFamily="34" charset="0"/>
            </a:endParaRPr>
          </a:p>
          <a:p>
            <a:pPr>
              <a:lnSpc>
                <a:spcPct val="89100"/>
              </a:lnSpc>
              <a:defRPr sz="2300"/>
            </a:pPr>
            <a:r>
              <a:rPr lang="sv-SE" sz="1800" dirty="0">
                <a:latin typeface="Lato" panose="020F0502020204030203" pitchFamily="34" charset="0"/>
                <a:ea typeface="Lato" panose="020F0502020204030203" pitchFamily="34" charset="0"/>
                <a:cs typeface="Lato" panose="020F0502020204030203" pitchFamily="34" charset="0"/>
              </a:rPr>
              <a:t>Operates the Pandemic </a:t>
            </a:r>
            <a:r>
              <a:rPr lang="sv-SE" sz="1800" dirty="0" err="1">
                <a:latin typeface="Lato" panose="020F0502020204030203" pitchFamily="34" charset="0"/>
                <a:ea typeface="Lato" panose="020F0502020204030203" pitchFamily="34" charset="0"/>
                <a:cs typeface="Lato" panose="020F0502020204030203" pitchFamily="34" charset="0"/>
              </a:rPr>
              <a:t>Preparedness</a:t>
            </a:r>
            <a:r>
              <a:rPr lang="sv-SE" sz="1800" dirty="0">
                <a:latin typeface="Lato" panose="020F0502020204030203" pitchFamily="34" charset="0"/>
                <a:ea typeface="Lato" panose="020F0502020204030203" pitchFamily="34" charset="0"/>
                <a:cs typeface="Lato" panose="020F0502020204030203" pitchFamily="34" charset="0"/>
              </a:rPr>
              <a:t> Portal and SciLifeLab Data Platform.</a:t>
            </a:r>
          </a:p>
          <a:p>
            <a:pPr marL="685800" lvl="1" indent="-228600">
              <a:lnSpc>
                <a:spcPct val="89100"/>
              </a:lnSpc>
              <a:spcBef>
                <a:spcPts val="500"/>
              </a:spcBef>
              <a:defRPr sz="2300"/>
            </a:pPr>
            <a:endParaRPr lang="sv-SE" sz="1800" dirty="0"/>
          </a:p>
          <a:p>
            <a:pPr marL="285750" lvl="0" indent="-228600">
              <a:lnSpc>
                <a:spcPct val="89100"/>
              </a:lnSpc>
              <a:spcBef>
                <a:spcPts val="499"/>
              </a:spcBef>
              <a:defRPr sz="2300"/>
            </a:pPr>
            <a:endParaRPr sz="1800" dirty="0"/>
          </a:p>
          <a:p>
            <a:pPr marL="285750" lvl="0" indent="-228600">
              <a:lnSpc>
                <a:spcPct val="89100"/>
              </a:lnSpc>
              <a:spcBef>
                <a:spcPts val="499"/>
              </a:spcBef>
              <a:defRPr sz="2300"/>
            </a:pPr>
            <a:endParaRPr sz="1800" dirty="0"/>
          </a:p>
        </p:txBody>
      </p:sp>
      <p:sp>
        <p:nvSpPr>
          <p:cNvPr id="250" name="Title 2"/>
          <p:cNvSpPr txBox="1">
            <a:spLocks noGrp="1"/>
          </p:cNvSpPr>
          <p:nvPr>
            <p:ph type="title"/>
          </p:nvPr>
        </p:nvSpPr>
        <p:spPr bwMode="auto">
          <a:xfrm>
            <a:off x="689637" y="371329"/>
            <a:ext cx="9538252" cy="830130"/>
          </a:xfrm>
          <a:prstGeom prst="rect">
            <a:avLst/>
          </a:prstGeom>
        </p:spPr>
        <p:txBody>
          <a:bodyPr>
            <a:normAutofit/>
          </a:bodyPr>
          <a:lstStyle/>
          <a:p>
            <a:pPr>
              <a:defRPr/>
            </a:pPr>
            <a:r>
              <a:rPr sz="4000" dirty="0">
                <a:latin typeface="Lato" panose="020F0502020204030203" pitchFamily="34" charset="77"/>
                <a:cs typeface="Arial" panose="020B0604020202020204" pitchFamily="34" charset="0"/>
              </a:rPr>
              <a:t>SciLifeLab Data Centre</a:t>
            </a:r>
          </a:p>
        </p:txBody>
      </p:sp>
      <p:sp>
        <p:nvSpPr>
          <p:cNvPr id="528638587" name="Content Placeholder 1"/>
          <p:cNvSpPr txBox="1"/>
          <p:nvPr/>
        </p:nvSpPr>
        <p:spPr bwMode="auto">
          <a:xfrm>
            <a:off x="6786230" y="1351534"/>
            <a:ext cx="4635385" cy="5371199"/>
          </a:xfrm>
          <a:prstGeom prst="rect">
            <a:avLst/>
          </a:prstGeom>
        </p:spPr>
        <p:txBody>
          <a:bodyPr vertOverflow="overflow" horzOverflow="overflow" vert="horz" wrap="square" lIns="45718" tIns="45720" rIns="45718" bIns="45720" numCol="1" spcCol="0" rtlCol="0" fromWordArt="0" anchor="t" anchorCtr="0" forceAA="0" compatLnSpc="0">
            <a:normAutofit fontScale="95000" lnSpcReduction="11000"/>
          </a:bodyPr>
          <a:lstStyle>
            <a:lvl1pPr marL="228600" marR="0" indent="-228600" algn="l" defTabSz="914400">
              <a:lnSpc>
                <a:spcPct val="90000"/>
              </a:lnSpc>
              <a:spcBef>
                <a:spcPts val="999"/>
              </a:spcBef>
              <a:spcAft>
                <a:spcPts val="0"/>
              </a:spcAft>
              <a:buClrTx/>
              <a:buSzPct val="100000"/>
              <a:buFont typeface="Arial"/>
              <a:buChar char="•"/>
              <a:defRPr sz="2800" b="0" i="0" u="none" strike="noStrike" cap="none" spc="0">
                <a:solidFill>
                  <a:srgbClr val="181717"/>
                </a:solidFill>
                <a:latin typeface="Arial"/>
                <a:ea typeface="Arial"/>
                <a:cs typeface="Arial"/>
              </a:defRPr>
            </a:lvl1pPr>
            <a:lvl2pPr marL="723899" marR="0" indent="-266699" algn="l" defTabSz="914400">
              <a:lnSpc>
                <a:spcPct val="90000"/>
              </a:lnSpc>
              <a:spcBef>
                <a:spcPts val="999"/>
              </a:spcBef>
              <a:spcAft>
                <a:spcPts val="0"/>
              </a:spcAft>
              <a:buClrTx/>
              <a:buSzPct val="100000"/>
              <a:buFont typeface="Arial"/>
              <a:buChar char="•"/>
              <a:defRPr sz="2800" b="0" i="0" u="none" strike="noStrike" cap="none" spc="0">
                <a:solidFill>
                  <a:srgbClr val="181717"/>
                </a:solidFill>
                <a:latin typeface="Arial"/>
                <a:ea typeface="Arial"/>
                <a:cs typeface="Arial"/>
              </a:defRPr>
            </a:lvl2pPr>
            <a:lvl3pPr marL="1234438" marR="0" indent="-320038" algn="l" defTabSz="914400">
              <a:lnSpc>
                <a:spcPct val="90000"/>
              </a:lnSpc>
              <a:spcBef>
                <a:spcPts val="999"/>
              </a:spcBef>
              <a:spcAft>
                <a:spcPts val="0"/>
              </a:spcAft>
              <a:buClrTx/>
              <a:buSzPct val="100000"/>
              <a:buFont typeface="Arial"/>
              <a:buChar char="•"/>
              <a:defRPr sz="2800" b="0" i="0" u="none" strike="noStrike" cap="none" spc="0">
                <a:solidFill>
                  <a:srgbClr val="181717"/>
                </a:solidFill>
                <a:latin typeface="Arial"/>
                <a:ea typeface="Arial"/>
                <a:cs typeface="Arial"/>
              </a:defRPr>
            </a:lvl3pPr>
            <a:lvl4pPr marL="1727199" marR="0" indent="-355599" algn="l" defTabSz="914400">
              <a:lnSpc>
                <a:spcPct val="90000"/>
              </a:lnSpc>
              <a:spcBef>
                <a:spcPts val="999"/>
              </a:spcBef>
              <a:spcAft>
                <a:spcPts val="0"/>
              </a:spcAft>
              <a:buClrTx/>
              <a:buSzPct val="100000"/>
              <a:buFont typeface="Arial"/>
              <a:buChar char="•"/>
              <a:defRPr sz="2800" b="0" i="0" u="none" strike="noStrike" cap="none" spc="0">
                <a:solidFill>
                  <a:srgbClr val="181717"/>
                </a:solidFill>
                <a:latin typeface="Arial"/>
                <a:ea typeface="Arial"/>
                <a:cs typeface="Arial"/>
              </a:defRPr>
            </a:lvl4pPr>
            <a:lvl5pPr marL="2184399" marR="0" indent="-355599" algn="l" defTabSz="914400">
              <a:lnSpc>
                <a:spcPct val="90000"/>
              </a:lnSpc>
              <a:spcBef>
                <a:spcPts val="999"/>
              </a:spcBef>
              <a:spcAft>
                <a:spcPts val="0"/>
              </a:spcAft>
              <a:buClrTx/>
              <a:buSzPct val="100000"/>
              <a:buFont typeface="Arial"/>
              <a:buChar char="•"/>
              <a:defRPr sz="2800" b="0" i="0" u="none" strike="noStrike" cap="none" spc="0">
                <a:solidFill>
                  <a:srgbClr val="181717"/>
                </a:solidFill>
                <a:latin typeface="Arial"/>
                <a:ea typeface="Arial"/>
                <a:cs typeface="Arial"/>
              </a:defRPr>
            </a:lvl5pPr>
            <a:lvl6pPr marL="2641599" marR="0" indent="-355599" algn="l" defTabSz="914400">
              <a:lnSpc>
                <a:spcPct val="90000"/>
              </a:lnSpc>
              <a:spcBef>
                <a:spcPts val="999"/>
              </a:spcBef>
              <a:spcAft>
                <a:spcPts val="0"/>
              </a:spcAft>
              <a:buClrTx/>
              <a:buSzPct val="100000"/>
              <a:buFont typeface="Arial"/>
              <a:buChar char="•"/>
              <a:defRPr sz="2800" b="0" i="0" u="none" strike="noStrike" cap="none" spc="0">
                <a:solidFill>
                  <a:srgbClr val="181717"/>
                </a:solidFill>
                <a:latin typeface="Arial"/>
                <a:ea typeface="Arial"/>
                <a:cs typeface="Arial"/>
              </a:defRPr>
            </a:lvl6pPr>
            <a:lvl7pPr marL="3098799" marR="0" indent="-355599" algn="l" defTabSz="914400">
              <a:lnSpc>
                <a:spcPct val="90000"/>
              </a:lnSpc>
              <a:spcBef>
                <a:spcPts val="999"/>
              </a:spcBef>
              <a:spcAft>
                <a:spcPts val="0"/>
              </a:spcAft>
              <a:buClrTx/>
              <a:buSzPct val="100000"/>
              <a:buFont typeface="Arial"/>
              <a:buChar char="•"/>
              <a:defRPr sz="2800" b="0" i="0" u="none" strike="noStrike" cap="none" spc="0">
                <a:solidFill>
                  <a:srgbClr val="181717"/>
                </a:solidFill>
                <a:latin typeface="Arial"/>
                <a:ea typeface="Arial"/>
                <a:cs typeface="Arial"/>
              </a:defRPr>
            </a:lvl7pPr>
            <a:lvl8pPr marL="3555999" marR="0" indent="-355599" algn="l" defTabSz="914400">
              <a:lnSpc>
                <a:spcPct val="90000"/>
              </a:lnSpc>
              <a:spcBef>
                <a:spcPts val="999"/>
              </a:spcBef>
              <a:spcAft>
                <a:spcPts val="0"/>
              </a:spcAft>
              <a:buClrTx/>
              <a:buSzPct val="100000"/>
              <a:buFont typeface="Arial"/>
              <a:buChar char="•"/>
              <a:defRPr sz="2800" b="0" i="0" u="none" strike="noStrike" cap="none" spc="0">
                <a:solidFill>
                  <a:srgbClr val="181717"/>
                </a:solidFill>
                <a:latin typeface="Arial"/>
                <a:ea typeface="Arial"/>
                <a:cs typeface="Arial"/>
              </a:defRPr>
            </a:lvl8pPr>
            <a:lvl9pPr marL="4013199" marR="0" indent="-355599" algn="l" defTabSz="914400">
              <a:lnSpc>
                <a:spcPct val="90000"/>
              </a:lnSpc>
              <a:spcBef>
                <a:spcPts val="999"/>
              </a:spcBef>
              <a:spcAft>
                <a:spcPts val="0"/>
              </a:spcAft>
              <a:buClrTx/>
              <a:buSzPct val="100000"/>
              <a:buFont typeface="Arial"/>
              <a:buChar char="•"/>
              <a:defRPr sz="2800" b="0" i="0" u="none" strike="noStrike" cap="none" spc="0">
                <a:solidFill>
                  <a:srgbClr val="181717"/>
                </a:solidFill>
                <a:latin typeface="Arial"/>
                <a:ea typeface="Arial"/>
                <a:cs typeface="Arial"/>
              </a:defRPr>
            </a:lvl9pPr>
          </a:lstStyle>
          <a:p>
            <a:pPr marL="0" indent="0">
              <a:buClrTx/>
              <a:buSzPct val="100000"/>
              <a:buFont typeface="Arial"/>
              <a:buNone/>
              <a:defRPr sz="2400" b="1"/>
            </a:pPr>
            <a:r>
              <a:rPr sz="2100" b="1" u="sng" dirty="0">
                <a:latin typeface="Lato" panose="020F0502020204030203" pitchFamily="34" charset="0"/>
                <a:ea typeface="Lato" panose="020F0502020204030203" pitchFamily="34" charset="0"/>
                <a:cs typeface="Lato" panose="020F0502020204030203" pitchFamily="34" charset="0"/>
              </a:rPr>
              <a:t>We offer:</a:t>
            </a:r>
          </a:p>
          <a:p>
            <a:pPr>
              <a:defRPr sz="2400" b="1"/>
            </a:pPr>
            <a:r>
              <a:rPr sz="2100" dirty="0">
                <a:latin typeface="Lato" panose="020F0502020204030203" pitchFamily="34" charset="0"/>
                <a:ea typeface="Lato" panose="020F0502020204030203" pitchFamily="34" charset="0"/>
                <a:cs typeface="Lato" panose="020F0502020204030203" pitchFamily="34" charset="0"/>
              </a:rPr>
              <a:t>Collaborative tools: (e.g.)</a:t>
            </a:r>
          </a:p>
          <a:p>
            <a:pPr>
              <a:defRPr sz="1800"/>
            </a:pPr>
            <a:endParaRPr sz="2100" dirty="0">
              <a:latin typeface="Lato" panose="020F0502020204030203" pitchFamily="34" charset="0"/>
              <a:ea typeface="Lato" panose="020F0502020204030203" pitchFamily="34" charset="0"/>
              <a:cs typeface="Lato" panose="020F0502020204030203" pitchFamily="34" charset="0"/>
            </a:endParaRPr>
          </a:p>
          <a:p>
            <a:pPr marL="0" indent="0">
              <a:buClrTx/>
              <a:buSzPct val="100000"/>
              <a:buFont typeface="Arial"/>
              <a:buNone/>
              <a:defRPr sz="1800" u="sng">
                <a:solidFill>
                  <a:srgbClr val="03454B"/>
                </a:solidFill>
              </a:defRPr>
            </a:pPr>
            <a:endParaRPr lang="sv-SE" sz="2100" dirty="0">
              <a:latin typeface="Lato" panose="020F0502020204030203" pitchFamily="34" charset="0"/>
              <a:ea typeface="Lato" panose="020F0502020204030203" pitchFamily="34" charset="0"/>
              <a:cs typeface="Lato" panose="020F0502020204030203" pitchFamily="34" charset="0"/>
            </a:endParaRPr>
          </a:p>
          <a:p>
            <a:pPr marL="0" indent="0">
              <a:buClrTx/>
              <a:buSzPct val="100000"/>
              <a:buFont typeface="Arial"/>
              <a:buNone/>
              <a:defRPr sz="1800" u="sng">
                <a:solidFill>
                  <a:srgbClr val="03454B"/>
                </a:solidFill>
              </a:defRPr>
            </a:pPr>
            <a:endParaRPr sz="2100" dirty="0">
              <a:latin typeface="Lato" panose="020F0502020204030203" pitchFamily="34" charset="0"/>
              <a:ea typeface="Lato" panose="020F0502020204030203" pitchFamily="34" charset="0"/>
              <a:cs typeface="Lato" panose="020F0502020204030203" pitchFamily="34" charset="0"/>
            </a:endParaRPr>
          </a:p>
          <a:p>
            <a:pPr>
              <a:defRPr sz="2400" b="1"/>
            </a:pPr>
            <a:r>
              <a:rPr sz="2100" dirty="0">
                <a:latin typeface="Lato" panose="020F0502020204030203" pitchFamily="34" charset="0"/>
                <a:ea typeface="Lato" panose="020F0502020204030203" pitchFamily="34" charset="0"/>
                <a:cs typeface="Lato" panose="020F0502020204030203" pitchFamily="34" charset="0"/>
              </a:rPr>
              <a:t>Data helpdesk</a:t>
            </a:r>
            <a:r>
              <a:rPr sz="2100" b="0" dirty="0">
                <a:latin typeface="Lato" panose="020F0502020204030203" pitchFamily="34" charset="0"/>
                <a:ea typeface="Lato" panose="020F0502020204030203" pitchFamily="34" charset="0"/>
                <a:cs typeface="Lato" panose="020F0502020204030203" pitchFamily="34" charset="0"/>
              </a:rPr>
              <a:t>s</a:t>
            </a:r>
            <a:endParaRPr sz="2100" dirty="0">
              <a:latin typeface="Lato" panose="020F0502020204030203" pitchFamily="34" charset="0"/>
              <a:ea typeface="Lato" panose="020F0502020204030203" pitchFamily="34" charset="0"/>
              <a:cs typeface="Lato" panose="020F0502020204030203" pitchFamily="34" charset="0"/>
            </a:endParaRPr>
          </a:p>
          <a:p>
            <a:pPr>
              <a:defRPr sz="2400" b="1"/>
            </a:pPr>
            <a:r>
              <a:rPr sz="2100" dirty="0">
                <a:latin typeface="Lato" panose="020F0502020204030203" pitchFamily="34" charset="0"/>
                <a:ea typeface="Lato" panose="020F0502020204030203" pitchFamily="34" charset="0"/>
                <a:cs typeface="Lato" panose="020F0502020204030203" pitchFamily="34" charset="0"/>
              </a:rPr>
              <a:t>Portals and Platforms:</a:t>
            </a:r>
          </a:p>
          <a:p>
            <a:pPr>
              <a:defRPr sz="2400" u="sng">
                <a:solidFill>
                  <a:srgbClr val="03454B"/>
                </a:solidFill>
              </a:defRPr>
            </a:pPr>
            <a:endParaRPr sz="2100" dirty="0">
              <a:latin typeface="Lato" panose="020F0502020204030203" pitchFamily="34" charset="0"/>
              <a:ea typeface="Lato" panose="020F0502020204030203" pitchFamily="34" charset="0"/>
              <a:cs typeface="Lato" panose="020F0502020204030203" pitchFamily="34" charset="0"/>
            </a:endParaRPr>
          </a:p>
          <a:p>
            <a:pPr>
              <a:defRPr sz="1800" u="sng">
                <a:solidFill>
                  <a:srgbClr val="03454B"/>
                </a:solidFill>
              </a:defRPr>
            </a:pPr>
            <a:endParaRPr sz="2100" dirty="0">
              <a:latin typeface="Lato" panose="020F0502020204030203" pitchFamily="34" charset="0"/>
              <a:ea typeface="Lato" panose="020F0502020204030203" pitchFamily="34" charset="0"/>
              <a:cs typeface="Lato" panose="020F0502020204030203" pitchFamily="34" charset="0"/>
            </a:endParaRPr>
          </a:p>
          <a:p>
            <a:pPr>
              <a:defRPr sz="1800" u="sng">
                <a:solidFill>
                  <a:srgbClr val="03454B"/>
                </a:solidFill>
              </a:defRPr>
            </a:pPr>
            <a:endParaRPr sz="2100" dirty="0">
              <a:latin typeface="Lato" panose="020F0502020204030203" pitchFamily="34" charset="0"/>
              <a:ea typeface="Lato" panose="020F0502020204030203" pitchFamily="34" charset="0"/>
              <a:cs typeface="Lato" panose="020F0502020204030203" pitchFamily="34" charset="0"/>
            </a:endParaRPr>
          </a:p>
          <a:p>
            <a:pPr>
              <a:defRPr sz="2400"/>
            </a:pPr>
            <a:endParaRPr sz="2100" dirty="0">
              <a:latin typeface="Lato" panose="020F0502020204030203" pitchFamily="34" charset="0"/>
              <a:ea typeface="Lato" panose="020F0502020204030203" pitchFamily="34" charset="0"/>
              <a:cs typeface="Lato" panose="020F0502020204030203" pitchFamily="34" charset="0"/>
            </a:endParaRPr>
          </a:p>
          <a:p>
            <a:pPr>
              <a:defRPr sz="2400" b="1"/>
            </a:pPr>
            <a:endParaRPr lang="sv-SE" sz="2100" dirty="0">
              <a:latin typeface="Lato" panose="020F0502020204030203" pitchFamily="34" charset="0"/>
              <a:ea typeface="Lato" panose="020F0502020204030203" pitchFamily="34" charset="0"/>
              <a:cs typeface="Lato" panose="020F0502020204030203" pitchFamily="34" charset="0"/>
            </a:endParaRPr>
          </a:p>
          <a:p>
            <a:pPr>
              <a:defRPr sz="2400" b="1"/>
            </a:pPr>
            <a:r>
              <a:rPr sz="2100" dirty="0">
                <a:latin typeface="Lato" panose="020F0502020204030203" pitchFamily="34" charset="0"/>
                <a:ea typeface="Lato" panose="020F0502020204030203" pitchFamily="34" charset="0"/>
                <a:cs typeface="Lato" panose="020F0502020204030203" pitchFamily="34" charset="0"/>
              </a:rPr>
              <a:t>Services: </a:t>
            </a:r>
            <a:r>
              <a:rPr sz="2100" b="0" dirty="0">
                <a:latin typeface="Lato" panose="020F0502020204030203" pitchFamily="34" charset="0"/>
                <a:ea typeface="Lato" panose="020F0502020204030203" pitchFamily="34" charset="0"/>
                <a:cs typeface="Lato" panose="020F0502020204030203" pitchFamily="34" charset="0"/>
              </a:rPr>
              <a:t>Serve, Data Delivery System, </a:t>
            </a:r>
            <a:r>
              <a:rPr lang="sv-SE" sz="2100" b="0" dirty="0">
                <a:latin typeface="Lato" panose="020F0502020204030203" pitchFamily="34" charset="0"/>
                <a:ea typeface="Lato" panose="020F0502020204030203" pitchFamily="34" charset="0"/>
                <a:cs typeface="Lato" panose="020F0502020204030203" pitchFamily="34" charset="0"/>
              </a:rPr>
              <a:t>SciLifeLab </a:t>
            </a:r>
            <a:r>
              <a:rPr sz="2100" b="0" dirty="0">
                <a:latin typeface="Lato" panose="020F0502020204030203" pitchFamily="34" charset="0"/>
                <a:ea typeface="Lato" panose="020F0502020204030203" pitchFamily="34" charset="0"/>
                <a:cs typeface="Lato" panose="020F0502020204030203" pitchFamily="34" charset="0"/>
              </a:rPr>
              <a:t>Data Repository... Etc. Etc</a:t>
            </a:r>
            <a:r>
              <a:rPr sz="2200" b="0" dirty="0"/>
              <a:t>.  </a:t>
            </a:r>
            <a:endParaRPr sz="2200" dirty="0"/>
          </a:p>
        </p:txBody>
      </p:sp>
      <p:pic>
        <p:nvPicPr>
          <p:cNvPr id="1969375483" name="image9.png" descr="image9.png"/>
          <p:cNvPicPr>
            <a:picLocks noChangeAspect="1"/>
          </p:cNvPicPr>
          <p:nvPr/>
        </p:nvPicPr>
        <p:blipFill>
          <a:blip r:embed="rId2"/>
          <a:stretch/>
        </p:blipFill>
        <p:spPr bwMode="auto">
          <a:xfrm>
            <a:off x="7263205" y="2036861"/>
            <a:ext cx="1770959" cy="923192"/>
          </a:xfrm>
          <a:prstGeom prst="rect">
            <a:avLst/>
          </a:prstGeom>
          <a:ln w="12700">
            <a:miter lim="400000"/>
          </a:ln>
        </p:spPr>
      </p:pic>
      <p:pic>
        <p:nvPicPr>
          <p:cNvPr id="1209834226" name="image8.png" descr="image8.png"/>
          <p:cNvPicPr>
            <a:picLocks noChangeAspect="1"/>
          </p:cNvPicPr>
          <p:nvPr/>
        </p:nvPicPr>
        <p:blipFill>
          <a:blip r:embed="rId3"/>
          <a:stretch/>
        </p:blipFill>
        <p:spPr bwMode="auto">
          <a:xfrm>
            <a:off x="9170299" y="2124187"/>
            <a:ext cx="1057590" cy="748540"/>
          </a:xfrm>
          <a:prstGeom prst="rect">
            <a:avLst/>
          </a:prstGeom>
          <a:ln w="12700">
            <a:miter lim="400000"/>
          </a:ln>
        </p:spPr>
      </p:pic>
      <p:pic>
        <p:nvPicPr>
          <p:cNvPr id="1391752835" name="image10.png" descr="image10.png"/>
          <p:cNvPicPr>
            <a:picLocks noChangeAspect="1"/>
          </p:cNvPicPr>
          <p:nvPr/>
        </p:nvPicPr>
        <p:blipFill>
          <a:blip r:embed="rId4"/>
          <a:stretch/>
        </p:blipFill>
        <p:spPr bwMode="auto">
          <a:xfrm>
            <a:off x="7475720" y="3966662"/>
            <a:ext cx="3116887" cy="837624"/>
          </a:xfrm>
          <a:prstGeom prst="rect">
            <a:avLst/>
          </a:prstGeom>
          <a:ln w="12700">
            <a:miter lim="400000"/>
          </a:ln>
        </p:spPr>
      </p:pic>
      <p:pic>
        <p:nvPicPr>
          <p:cNvPr id="1703996287" name="image11.png" descr="image11.png"/>
          <p:cNvPicPr>
            <a:picLocks noChangeAspect="1"/>
          </p:cNvPicPr>
          <p:nvPr/>
        </p:nvPicPr>
        <p:blipFill>
          <a:blip r:embed="rId5"/>
          <a:stretch/>
        </p:blipFill>
        <p:spPr bwMode="auto">
          <a:xfrm>
            <a:off x="7348971" y="4729166"/>
            <a:ext cx="3370384" cy="758689"/>
          </a:xfrm>
          <a:prstGeom prst="rect">
            <a:avLst/>
          </a:prstGeom>
          <a:ln w="12700">
            <a:miter lim="400000"/>
          </a:ln>
        </p:spPr>
      </p:pic>
      <p:cxnSp>
        <p:nvCxnSpPr>
          <p:cNvPr id="2" name="Rak 1"/>
          <p:cNvCxnSpPr>
            <a:cxnSpLocks/>
          </p:cNvCxnSpPr>
          <p:nvPr/>
        </p:nvCxnSpPr>
        <p:spPr bwMode="auto">
          <a:xfrm>
            <a:off x="5950961" y="1406769"/>
            <a:ext cx="0" cy="5260730"/>
          </a:xfrm>
          <a:prstGeom prst="line">
            <a:avLst/>
          </a:prstGeom>
          <a:solidFill>
            <a:srgbClr val="FFFFFF"/>
          </a:solidFill>
          <a:ln w="38099" cap="flat">
            <a:solidFill>
              <a:schemeClr val="accent1"/>
            </a:solidFill>
            <a:prstDash val="solid"/>
            <a:miter lim="800000"/>
          </a:ln>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33523523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7" name="Platshållare för innehåll 6"/>
          <p:cNvPicPr>
            <a:picLocks noGrp="1" noChangeAspect="1"/>
          </p:cNvPicPr>
          <p:nvPr>
            <p:ph idx="1"/>
          </p:nvPr>
        </p:nvPicPr>
        <p:blipFill>
          <a:blip r:embed="rId2"/>
          <a:srcRect l="3934" t="16833" r="49040" b="40172"/>
          <a:stretch/>
        </p:blipFill>
        <p:spPr bwMode="auto">
          <a:xfrm>
            <a:off x="6903124" y="2273278"/>
            <a:ext cx="5141127" cy="2937787"/>
          </a:xfrm>
          <a:prstGeom prst="rect">
            <a:avLst/>
          </a:prstGeom>
        </p:spPr>
      </p:pic>
      <p:sp>
        <p:nvSpPr>
          <p:cNvPr id="3" name="Rubrik 2"/>
          <p:cNvSpPr>
            <a:spLocks noGrp="1"/>
          </p:cNvSpPr>
          <p:nvPr>
            <p:ph type="title"/>
          </p:nvPr>
        </p:nvSpPr>
        <p:spPr bwMode="auto"/>
        <p:txBody>
          <a:bodyPr>
            <a:normAutofit/>
          </a:bodyPr>
          <a:lstStyle/>
          <a:p>
            <a:pPr>
              <a:defRPr/>
            </a:pPr>
            <a:r>
              <a:rPr lang="sv-SE" dirty="0">
                <a:latin typeface="Lato" panose="020F0502020204030203" pitchFamily="34" charset="77"/>
                <a:cs typeface="Arial" panose="020B0604020202020204" pitchFamily="34" charset="0"/>
              </a:rPr>
              <a:t>RDM Guidelines – hub for life science</a:t>
            </a:r>
            <a:endParaRPr dirty="0">
              <a:latin typeface="Lato" panose="020F0502020204030203" pitchFamily="34" charset="77"/>
              <a:cs typeface="Arial" panose="020B0604020202020204" pitchFamily="34" charset="0"/>
            </a:endParaRPr>
          </a:p>
        </p:txBody>
      </p:sp>
      <p:sp>
        <p:nvSpPr>
          <p:cNvPr id="9" name="textruta 8"/>
          <p:cNvSpPr txBox="1"/>
          <p:nvPr/>
        </p:nvSpPr>
        <p:spPr bwMode="auto">
          <a:xfrm>
            <a:off x="487377" y="1757012"/>
            <a:ext cx="6050583" cy="3970318"/>
          </a:xfrm>
          <a:prstGeom prst="rect">
            <a:avLst/>
          </a:prstGeom>
          <a:noFill/>
          <a:ln>
            <a:solidFill>
              <a:schemeClr val="bg1"/>
            </a:solidFill>
          </a:ln>
        </p:spPr>
        <p:txBody>
          <a:bodyPr wrap="square" rtlCol="0">
            <a:spAutoFit/>
          </a:bodyPr>
          <a:lstStyle/>
          <a:p>
            <a:pPr marL="342900" indent="-342900" algn="l">
              <a:buFont typeface="Arial" panose="020B0604020202020204" pitchFamily="34" charset="0"/>
              <a:buChar char="•"/>
              <a:defRPr/>
            </a:pPr>
            <a:r>
              <a:rPr lang="sv-SE" i="0" dirty="0">
                <a:latin typeface="Lato" panose="020F0502020204030203" pitchFamily="34" charset="0"/>
                <a:ea typeface="Lato" panose="020F0502020204030203" pitchFamily="34" charset="0"/>
                <a:cs typeface="Lato" panose="020F0502020204030203" pitchFamily="34" charset="0"/>
              </a:rPr>
              <a:t>Web porta</a:t>
            </a:r>
            <a:r>
              <a:rPr lang="sv-SE" dirty="0">
                <a:latin typeface="Lato" panose="020F0502020204030203" pitchFamily="34" charset="0"/>
                <a:ea typeface="Lato" panose="020F0502020204030203" pitchFamily="34" charset="0"/>
                <a:cs typeface="Lato" panose="020F0502020204030203" pitchFamily="34" charset="0"/>
              </a:rPr>
              <a:t>l focused on ”good examples” on how research data can adhere to the FAIR-principles. Information about data sharing and how to maximise the value of the research data that is produced in each step of the data life cycle. </a:t>
            </a:r>
          </a:p>
          <a:p>
            <a:pPr algn="l">
              <a:defRPr/>
            </a:pPr>
            <a:endParaRPr lang="sv-SE" i="0" dirty="0">
              <a:latin typeface="Lato" panose="020F0502020204030203" pitchFamily="34" charset="0"/>
              <a:ea typeface="Lato" panose="020F0502020204030203" pitchFamily="34" charset="0"/>
              <a:cs typeface="Lato" panose="020F0502020204030203" pitchFamily="34" charset="0"/>
            </a:endParaRPr>
          </a:p>
          <a:p>
            <a:pPr marL="342900" indent="-342900">
              <a:buFont typeface="Arial" panose="020B0604020202020204" pitchFamily="34" charset="0"/>
              <a:buChar char="•"/>
              <a:defRPr/>
            </a:pPr>
            <a:r>
              <a:rPr lang="sv-SE" dirty="0">
                <a:latin typeface="Lato" panose="020F0502020204030203" pitchFamily="34" charset="0"/>
                <a:ea typeface="Lato" panose="020F0502020204030203" pitchFamily="34" charset="0"/>
                <a:cs typeface="Lato" panose="020F0502020204030203" pitchFamily="34" charset="0"/>
              </a:rPr>
              <a:t>Information hub for RDM f</a:t>
            </a:r>
            <a:r>
              <a:rPr lang="sv-SE" i="0" dirty="0">
                <a:latin typeface="Lato" panose="020F0502020204030203" pitchFamily="34" charset="0"/>
                <a:ea typeface="Lato" panose="020F0502020204030203" pitchFamily="34" charset="0"/>
                <a:cs typeface="Lato" panose="020F0502020204030203" pitchFamily="34" charset="0"/>
              </a:rPr>
              <a:t>ocused on</a:t>
            </a:r>
            <a:r>
              <a:rPr lang="sv-SE" dirty="0">
                <a:latin typeface="Lato" panose="020F0502020204030203" pitchFamily="34" charset="0"/>
                <a:ea typeface="Lato" panose="020F0502020204030203" pitchFamily="34" charset="0"/>
                <a:cs typeface="Lato" panose="020F0502020204030203" pitchFamily="34" charset="0"/>
              </a:rPr>
              <a:t> life science research from a Swedish </a:t>
            </a:r>
            <a:r>
              <a:rPr lang="sv-SE" dirty="0" err="1">
                <a:latin typeface="Lato" panose="020F0502020204030203" pitchFamily="34" charset="0"/>
                <a:ea typeface="Lato" panose="020F0502020204030203" pitchFamily="34" charset="0"/>
                <a:cs typeface="Lato" panose="020F0502020204030203" pitchFamily="34" charset="0"/>
              </a:rPr>
              <a:t>perspective</a:t>
            </a:r>
            <a:r>
              <a:rPr lang="sv-SE" dirty="0">
                <a:latin typeface="Lato" panose="020F0502020204030203" pitchFamily="34" charset="0"/>
                <a:ea typeface="Lato" panose="020F0502020204030203" pitchFamily="34" charset="0"/>
                <a:cs typeface="Lato" panose="020F0502020204030203" pitchFamily="34" charset="0"/>
              </a:rPr>
              <a:t>.</a:t>
            </a:r>
          </a:p>
          <a:p>
            <a:pPr>
              <a:defRPr/>
            </a:pPr>
            <a:endParaRPr lang="sv-SE" dirty="0">
              <a:latin typeface="Lato" panose="020F0502020204030203" pitchFamily="34" charset="0"/>
              <a:ea typeface="Lato" panose="020F0502020204030203" pitchFamily="34" charset="0"/>
              <a:cs typeface="Lato" panose="020F0502020204030203" pitchFamily="34" charset="0"/>
            </a:endParaRPr>
          </a:p>
          <a:p>
            <a:pPr marL="342900" indent="-342900">
              <a:buFont typeface="Arial" panose="020B0604020202020204" pitchFamily="34" charset="0"/>
              <a:buChar char="•"/>
              <a:defRPr/>
            </a:pPr>
            <a:r>
              <a:rPr lang="sv-SE" dirty="0">
                <a:latin typeface="Lato" panose="020F0502020204030203" pitchFamily="34" charset="0"/>
                <a:ea typeface="Lato" panose="020F0502020204030203" pitchFamily="34" charset="0"/>
                <a:cs typeface="Lato" panose="020F0502020204030203" pitchFamily="34" charset="0"/>
              </a:rPr>
              <a:t>D</a:t>
            </a:r>
            <a:r>
              <a:rPr lang="sv-SE" i="0" dirty="0">
                <a:latin typeface="Lato" panose="020F0502020204030203" pitchFamily="34" charset="0"/>
                <a:ea typeface="Lato" panose="020F0502020204030203" pitchFamily="34" charset="0"/>
                <a:cs typeface="Lato" panose="020F0502020204030203" pitchFamily="34" charset="0"/>
              </a:rPr>
              <a:t>eveloped </a:t>
            </a:r>
            <a:r>
              <a:rPr lang="sv-SE" dirty="0">
                <a:latin typeface="Lato" panose="020F0502020204030203" pitchFamily="34" charset="0"/>
                <a:ea typeface="Lato" panose="020F0502020204030203" pitchFamily="34" charset="0"/>
                <a:cs typeface="Lato" panose="020F0502020204030203" pitchFamily="34" charset="0"/>
              </a:rPr>
              <a:t>and maintained </a:t>
            </a:r>
            <a:r>
              <a:rPr lang="sv-SE" i="0" dirty="0">
                <a:latin typeface="Lato" panose="020F0502020204030203" pitchFamily="34" charset="0"/>
                <a:ea typeface="Lato" panose="020F0502020204030203" pitchFamily="34" charset="0"/>
                <a:cs typeface="Lato" panose="020F0502020204030203" pitchFamily="34" charset="0"/>
              </a:rPr>
              <a:t>in collaboration </a:t>
            </a:r>
            <a:r>
              <a:rPr lang="sv-SE" dirty="0">
                <a:latin typeface="Lato" panose="020F0502020204030203" pitchFamily="34" charset="0"/>
                <a:ea typeface="Lato" panose="020F0502020204030203" pitchFamily="34" charset="0"/>
                <a:cs typeface="Lato" panose="020F0502020204030203" pitchFamily="34" charset="0"/>
              </a:rPr>
              <a:t>with </a:t>
            </a:r>
            <a:r>
              <a:rPr lang="sv-SE" i="0" dirty="0">
                <a:latin typeface="Lato" panose="020F0502020204030203" pitchFamily="34" charset="0"/>
                <a:ea typeface="Lato" panose="020F0502020204030203" pitchFamily="34" charset="0"/>
                <a:cs typeface="Lato" panose="020F0502020204030203" pitchFamily="34" charset="0"/>
              </a:rPr>
              <a:t>NBIS. Launced in September 2022. </a:t>
            </a:r>
          </a:p>
          <a:p>
            <a:pPr>
              <a:defRPr/>
            </a:pPr>
            <a:endParaRPr lang="sv-SE" i="0" dirty="0">
              <a:latin typeface="Lato" panose="020F0502020204030203" pitchFamily="34" charset="0"/>
              <a:ea typeface="Lato" panose="020F0502020204030203" pitchFamily="34" charset="0"/>
              <a:cs typeface="Lato" panose="020F0502020204030203" pitchFamily="34" charset="0"/>
            </a:endParaRPr>
          </a:p>
          <a:p>
            <a:pPr marL="342900" indent="-342900" algn="l">
              <a:buFont typeface="Arial" panose="020B0604020202020204" pitchFamily="34" charset="0"/>
              <a:buChar char="•"/>
              <a:defRPr/>
            </a:pPr>
            <a:r>
              <a:rPr lang="sv-SE" dirty="0">
                <a:latin typeface="Lato" panose="020F0502020204030203" pitchFamily="34" charset="0"/>
                <a:ea typeface="Lato" panose="020F0502020204030203" pitchFamily="34" charset="0"/>
                <a:cs typeface="Lato" panose="020F0502020204030203" pitchFamily="34" charset="0"/>
              </a:rPr>
              <a:t>Contact us: </a:t>
            </a:r>
            <a:r>
              <a:rPr lang="sv-SE" dirty="0">
                <a:solidFill>
                  <a:srgbClr val="282828"/>
                </a:solidFill>
                <a:latin typeface="Lato" panose="020F0502020204030203" pitchFamily="34" charset="0"/>
                <a:ea typeface="Lato" panose="020F0502020204030203" pitchFamily="34" charset="0"/>
                <a:cs typeface="Lato" panose="020F0502020204030203" pitchFamily="34" charset="0"/>
                <a:hlinkClick r:id="rId3"/>
              </a:rPr>
              <a:t>data-management@scilifelab.se</a:t>
            </a:r>
            <a:endParaRPr lang="sv-SE" dirty="0">
              <a:solidFill>
                <a:srgbClr val="282828"/>
              </a:solidFill>
              <a:latin typeface="Lato" panose="020F0502020204030203" pitchFamily="34" charset="0"/>
              <a:ea typeface="Lato" panose="020F0502020204030203" pitchFamily="34" charset="0"/>
              <a:cs typeface="Lato" panose="020F0502020204030203" pitchFamily="34" charset="0"/>
            </a:endParaRPr>
          </a:p>
          <a:p>
            <a:pPr marL="342900" indent="-342900" algn="l">
              <a:buFont typeface="Arial" panose="020B0604020202020204" pitchFamily="34" charset="0"/>
              <a:buChar char="•"/>
              <a:defRPr/>
            </a:pPr>
            <a:r>
              <a:rPr lang="sv-SE" dirty="0" err="1">
                <a:solidFill>
                  <a:srgbClr val="282828"/>
                </a:solidFill>
                <a:latin typeface="Lato" panose="020F0502020204030203" pitchFamily="34" charset="0"/>
                <a:ea typeface="Lato" panose="020F0502020204030203" pitchFamily="34" charset="0"/>
                <a:cs typeface="Lato" panose="020F0502020204030203" pitchFamily="34" charset="0"/>
              </a:rPr>
              <a:t>Website</a:t>
            </a:r>
            <a:r>
              <a:rPr lang="sv-SE" dirty="0">
                <a:solidFill>
                  <a:srgbClr val="282828"/>
                </a:solidFill>
                <a:latin typeface="Lato" panose="020F0502020204030203" pitchFamily="34" charset="0"/>
                <a:ea typeface="Lato" panose="020F0502020204030203" pitchFamily="34" charset="0"/>
                <a:cs typeface="Lato" panose="020F0502020204030203" pitchFamily="34" charset="0"/>
              </a:rPr>
              <a:t>: </a:t>
            </a:r>
            <a:r>
              <a:rPr lang="sv-SE" dirty="0">
                <a:solidFill>
                  <a:srgbClr val="282828"/>
                </a:solidFill>
                <a:latin typeface="Lato" panose="020F0502020204030203" pitchFamily="34" charset="0"/>
                <a:ea typeface="Lato" panose="020F0502020204030203" pitchFamily="34" charset="0"/>
                <a:cs typeface="Lato" panose="020F0502020204030203" pitchFamily="34" charset="0"/>
                <a:hlinkClick r:id="rId4"/>
              </a:rPr>
              <a:t>https://data-guidelines.scilifelab.se/</a:t>
            </a:r>
            <a:r>
              <a:rPr lang="sv-SE" dirty="0">
                <a:solidFill>
                  <a:srgbClr val="282828"/>
                </a:solidFill>
                <a:latin typeface="Lato" panose="020F0502020204030203" pitchFamily="34" charset="0"/>
                <a:ea typeface="Lato" panose="020F0502020204030203" pitchFamily="34" charset="0"/>
                <a:cs typeface="Lato" panose="020F0502020204030203" pitchFamily="34" charset="0"/>
              </a:rPr>
              <a:t> </a:t>
            </a:r>
            <a:endParaRPr dirty="0">
              <a:latin typeface="Lato" panose="020F0502020204030203" pitchFamily="34" charset="0"/>
              <a:ea typeface="Lato" panose="020F0502020204030203" pitchFamily="34" charset="0"/>
              <a:cs typeface="Lato" panose="020F0502020204030203" pitchFamily="34" charset="0"/>
            </a:endParaRPr>
          </a:p>
        </p:txBody>
      </p:sp>
      <p:pic>
        <p:nvPicPr>
          <p:cNvPr id="2" name="Picture 2" descr="NBIS - National Bioinformatics Infrastructure Sweden">
            <a:extLst>
              <a:ext uri="{FF2B5EF4-FFF2-40B4-BE49-F238E27FC236}">
                <a16:creationId xmlns:a16="http://schemas.microsoft.com/office/drawing/2014/main" id="{2FB3ECC0-7A6B-1A77-4B17-4C7BEBB0654A}"/>
              </a:ext>
            </a:extLst>
          </p:cNvPr>
          <p:cNvPicPr>
            <a:picLocks noChangeAspect="1" noChangeArrowheads="1"/>
          </p:cNvPicPr>
          <p:nvPr/>
        </p:nvPicPr>
        <p:blipFill>
          <a:blip r:embed="rId5"/>
          <a:stretch/>
        </p:blipFill>
        <p:spPr bwMode="auto">
          <a:xfrm>
            <a:off x="10376452" y="5841957"/>
            <a:ext cx="1449566" cy="776553"/>
          </a:xfrm>
          <a:prstGeom prst="rect">
            <a:avLst/>
          </a:prstGeom>
          <a:noFill/>
        </p:spPr>
      </p:pic>
      <p:pic>
        <p:nvPicPr>
          <p:cNvPr id="4" name="Bildobjekt 3">
            <a:extLst>
              <a:ext uri="{FF2B5EF4-FFF2-40B4-BE49-F238E27FC236}">
                <a16:creationId xmlns:a16="http://schemas.microsoft.com/office/drawing/2014/main" id="{4BA12EF2-EF72-EC4C-8CB4-A0ED7601ACF7}"/>
              </a:ext>
            </a:extLst>
          </p:cNvPr>
          <p:cNvPicPr>
            <a:picLocks noChangeAspect="1"/>
          </p:cNvPicPr>
          <p:nvPr/>
        </p:nvPicPr>
        <p:blipFill>
          <a:blip r:embed="rId6"/>
          <a:stretch>
            <a:fillRect/>
          </a:stretch>
        </p:blipFill>
        <p:spPr bwMode="auto">
          <a:xfrm>
            <a:off x="7728166" y="5738648"/>
            <a:ext cx="2221381" cy="846302"/>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Platshållare för innehåll 1"/>
          <p:cNvSpPr>
            <a:spLocks noGrp="1"/>
          </p:cNvSpPr>
          <p:nvPr>
            <p:ph idx="1"/>
          </p:nvPr>
        </p:nvSpPr>
        <p:spPr bwMode="auto">
          <a:xfrm>
            <a:off x="619931" y="1484784"/>
            <a:ext cx="5592062" cy="4823026"/>
          </a:xfrm>
        </p:spPr>
        <p:txBody>
          <a:bodyPr>
            <a:normAutofit/>
          </a:bodyPr>
          <a:lstStyle/>
          <a:p>
            <a:pPr>
              <a:defRPr/>
            </a:pPr>
            <a:r>
              <a:rPr lang="en-GB" sz="1800" dirty="0">
                <a:latin typeface="Lato" panose="020F0502020204030203" pitchFamily="34" charset="0"/>
                <a:ea typeface="Lato" panose="020F0502020204030203" pitchFamily="34" charset="0"/>
                <a:cs typeface="Lato" panose="020F0502020204030203" pitchFamily="34" charset="0"/>
              </a:rPr>
              <a:t>Tool to create Data Management Plans (DMPs). The template is an interactive questionnaire specific for life science.</a:t>
            </a:r>
            <a:endParaRPr sz="1800" dirty="0">
              <a:latin typeface="Lato" panose="020F0502020204030203" pitchFamily="34" charset="0"/>
              <a:ea typeface="Lato" panose="020F0502020204030203" pitchFamily="34" charset="0"/>
              <a:cs typeface="Lato" panose="020F0502020204030203" pitchFamily="34" charset="0"/>
            </a:endParaRPr>
          </a:p>
          <a:p>
            <a:pPr>
              <a:spcBef>
                <a:spcPts val="1333"/>
              </a:spcBef>
              <a:defRPr/>
            </a:pPr>
            <a:r>
              <a:rPr lang="en-GB" sz="1800" dirty="0">
                <a:latin typeface="Lato" panose="020F0502020204030203" pitchFamily="34" charset="0"/>
                <a:ea typeface="Lato" panose="020F0502020204030203" pitchFamily="34" charset="0"/>
                <a:cs typeface="Lato" panose="020F0502020204030203" pitchFamily="34" charset="0"/>
              </a:rPr>
              <a:t>Log in using your university SWAM ID, </a:t>
            </a:r>
            <a:endParaRPr sz="1800" dirty="0">
              <a:latin typeface="Lato" panose="020F0502020204030203" pitchFamily="34" charset="0"/>
              <a:ea typeface="Lato" panose="020F0502020204030203" pitchFamily="34" charset="0"/>
              <a:cs typeface="Lato" panose="020F0502020204030203" pitchFamily="34" charset="0"/>
            </a:endParaRPr>
          </a:p>
          <a:p>
            <a:pPr>
              <a:spcBef>
                <a:spcPts val="1333"/>
              </a:spcBef>
              <a:defRPr/>
            </a:pPr>
            <a:r>
              <a:rPr lang="en-GB" sz="1800" dirty="0">
                <a:latin typeface="Lato" panose="020F0502020204030203" pitchFamily="34" charset="0"/>
                <a:ea typeface="Lato" panose="020F0502020204030203" pitchFamily="34" charset="0"/>
                <a:cs typeface="Lato" panose="020F0502020204030203" pitchFamily="34" charset="0"/>
              </a:rPr>
              <a:t>Possibility to collaborate, edit, versioning, and export to different file using the template. </a:t>
            </a:r>
            <a:endParaRPr sz="1800" dirty="0">
              <a:latin typeface="Lato" panose="020F0502020204030203" pitchFamily="34" charset="0"/>
              <a:ea typeface="Lato" panose="020F0502020204030203" pitchFamily="34" charset="0"/>
              <a:cs typeface="Lato" panose="020F0502020204030203" pitchFamily="34" charset="0"/>
            </a:endParaRPr>
          </a:p>
          <a:p>
            <a:pPr>
              <a:spcBef>
                <a:spcPts val="1333"/>
              </a:spcBef>
              <a:spcAft>
                <a:spcPts val="800"/>
              </a:spcAft>
              <a:defRPr/>
            </a:pPr>
            <a:r>
              <a:rPr lang="en-GB" sz="1800" dirty="0">
                <a:latin typeface="Lato" panose="020F0502020204030203" pitchFamily="34" charset="0"/>
                <a:ea typeface="Lato" panose="020F0502020204030203" pitchFamily="34" charset="0"/>
                <a:cs typeface="Lato" panose="020F0502020204030203" pitchFamily="34" charset="0"/>
              </a:rPr>
              <a:t>Specific template and quiz that is adapted to national funders eg. Swedish Research Council and international funders eg.H2020 for DMPs. </a:t>
            </a:r>
          </a:p>
          <a:p>
            <a:pPr>
              <a:spcBef>
                <a:spcPts val="1333"/>
              </a:spcBef>
              <a:spcAft>
                <a:spcPts val="800"/>
              </a:spcAft>
              <a:defRPr/>
            </a:pPr>
            <a:r>
              <a:rPr lang="en-GB" sz="1800" dirty="0">
                <a:latin typeface="Lato" panose="020F0502020204030203" pitchFamily="34" charset="0"/>
                <a:ea typeface="Lato" panose="020F0502020204030203" pitchFamily="34" charset="0"/>
                <a:cs typeface="Lato" panose="020F0502020204030203" pitchFamily="34" charset="0"/>
              </a:rPr>
              <a:t>Supported by a dedicated support team.</a:t>
            </a:r>
            <a:endParaRPr sz="1800" dirty="0">
              <a:latin typeface="Lato" panose="020F0502020204030203" pitchFamily="34" charset="0"/>
              <a:ea typeface="Lato" panose="020F0502020204030203" pitchFamily="34" charset="0"/>
              <a:cs typeface="Lato" panose="020F0502020204030203" pitchFamily="34" charset="0"/>
            </a:endParaRPr>
          </a:p>
          <a:p>
            <a:pPr marL="0" indent="0">
              <a:buNone/>
              <a:defRPr/>
            </a:pPr>
            <a:endParaRPr lang="sv-SE" sz="1800" dirty="0"/>
          </a:p>
        </p:txBody>
      </p:sp>
      <p:sp>
        <p:nvSpPr>
          <p:cNvPr id="3" name="Rubrik 2"/>
          <p:cNvSpPr>
            <a:spLocks noGrp="1"/>
          </p:cNvSpPr>
          <p:nvPr>
            <p:ph type="title"/>
          </p:nvPr>
        </p:nvSpPr>
        <p:spPr bwMode="auto"/>
        <p:txBody>
          <a:bodyPr>
            <a:normAutofit/>
          </a:bodyPr>
          <a:lstStyle/>
          <a:p>
            <a:pPr>
              <a:defRPr/>
            </a:pPr>
            <a:r>
              <a:rPr lang="en-GB" sz="4000" dirty="0">
                <a:latin typeface="Lato" panose="020F0502020204030203" pitchFamily="34" charset="77"/>
                <a:cs typeface="Arial" panose="020B0604020202020204" pitchFamily="34" charset="0"/>
              </a:rPr>
              <a:t>Data Stewardship Wizard</a:t>
            </a:r>
            <a:endParaRPr lang="sv-SE" sz="4000" dirty="0">
              <a:latin typeface="Lato" panose="020F0502020204030203" pitchFamily="34" charset="77"/>
              <a:cs typeface="Arial" panose="020B0604020202020204" pitchFamily="34" charset="0"/>
            </a:endParaRPr>
          </a:p>
        </p:txBody>
      </p:sp>
      <p:pic>
        <p:nvPicPr>
          <p:cNvPr id="4" name="Bildobjekt 3"/>
          <p:cNvPicPr>
            <a:picLocks noChangeAspect="1"/>
          </p:cNvPicPr>
          <p:nvPr/>
        </p:nvPicPr>
        <p:blipFill>
          <a:blip r:embed="rId2"/>
          <a:stretch/>
        </p:blipFill>
        <p:spPr bwMode="auto">
          <a:xfrm>
            <a:off x="6449204" y="1728786"/>
            <a:ext cx="5536400" cy="3590437"/>
          </a:xfrm>
          <a:prstGeom prst="rect">
            <a:avLst/>
          </a:prstGeom>
          <a:ln>
            <a:solidFill>
              <a:schemeClr val="tx1"/>
            </a:solidFill>
          </a:ln>
          <a:effectLst>
            <a:outerShdw blurRad="50800" dist="38100" dir="2700000" algn="tl" rotWithShape="0">
              <a:prstClr val="black">
                <a:alpha val="40000"/>
              </a:prstClr>
            </a:outerShdw>
          </a:effectLst>
        </p:spPr>
      </p:pic>
      <p:pic>
        <p:nvPicPr>
          <p:cNvPr id="1025" name="Picture 1" descr="page1image518421920"/>
          <p:cNvPicPr>
            <a:picLocks noChangeAspect="1" noChangeArrowheads="1"/>
          </p:cNvPicPr>
          <p:nvPr/>
        </p:nvPicPr>
        <p:blipFill>
          <a:blip r:embed="rId3"/>
          <a:stretch/>
        </p:blipFill>
        <p:spPr bwMode="auto">
          <a:xfrm>
            <a:off x="9632731" y="522840"/>
            <a:ext cx="1064404" cy="574440"/>
          </a:xfrm>
          <a:prstGeom prst="rect">
            <a:avLst/>
          </a:prstGeom>
          <a:noFill/>
        </p:spPr>
      </p:pic>
      <p:pic>
        <p:nvPicPr>
          <p:cNvPr id="9" name="Bildobjekt 8"/>
          <p:cNvPicPr>
            <a:picLocks noChangeAspect="1"/>
          </p:cNvPicPr>
          <p:nvPr/>
        </p:nvPicPr>
        <p:blipFill>
          <a:blip r:embed="rId4"/>
          <a:srcRect l="55749" t="11296" r="7176" b="13105"/>
          <a:stretch/>
        </p:blipFill>
        <p:spPr bwMode="auto">
          <a:xfrm>
            <a:off x="8340323" y="3429000"/>
            <a:ext cx="3408070" cy="3590437"/>
          </a:xfrm>
          <a:prstGeom prst="rect">
            <a:avLst/>
          </a:prstGeom>
          <a:ln>
            <a:solidFill>
              <a:schemeClr val="tx1"/>
            </a:solidFill>
          </a:ln>
        </p:spPr>
      </p:pic>
      <p:pic>
        <p:nvPicPr>
          <p:cNvPr id="10" name="Bildobjekt 9"/>
          <p:cNvPicPr>
            <a:picLocks noChangeAspect="1"/>
          </p:cNvPicPr>
          <p:nvPr/>
        </p:nvPicPr>
        <p:blipFill>
          <a:blip r:embed="rId5"/>
          <a:srcRect l="34457" t="17362" r="32191" b="39788"/>
          <a:stretch/>
        </p:blipFill>
        <p:spPr bwMode="auto">
          <a:xfrm>
            <a:off x="6449204" y="5013176"/>
            <a:ext cx="2297489" cy="1844824"/>
          </a:xfrm>
          <a:prstGeom prst="rect">
            <a:avLst/>
          </a:prstGeom>
          <a:ln>
            <a:solidFill>
              <a:schemeClr val="tx1"/>
            </a:solidFill>
          </a:ln>
        </p:spPr>
      </p:pic>
      <p:sp>
        <p:nvSpPr>
          <p:cNvPr id="5" name="Rectangle 4">
            <a:extLst>
              <a:ext uri="{FF2B5EF4-FFF2-40B4-BE49-F238E27FC236}">
                <a16:creationId xmlns:a16="http://schemas.microsoft.com/office/drawing/2014/main" id="{E01703D2-D5E0-160E-EB7D-81BA569E4DFE}"/>
              </a:ext>
            </a:extLst>
          </p:cNvPr>
          <p:cNvSpPr/>
          <p:nvPr/>
        </p:nvSpPr>
        <p:spPr>
          <a:xfrm>
            <a:off x="619931" y="5581676"/>
            <a:ext cx="5476069" cy="923330"/>
          </a:xfrm>
          <a:prstGeom prst="rect">
            <a:avLst/>
          </a:prstGeom>
        </p:spPr>
        <p:txBody>
          <a:bodyPr wrap="square">
            <a:spAutoFit/>
          </a:bodyPr>
          <a:lstStyle/>
          <a:p>
            <a:r>
              <a:rPr lang="en-SE">
                <a:hlinkClick r:id="rId6"/>
              </a:rPr>
              <a:t>https://dsw.scilifelab.se</a:t>
            </a:r>
            <a:endParaRPr lang="sv-SE" dirty="0"/>
          </a:p>
          <a:p>
            <a:pPr>
              <a:defRPr/>
            </a:pPr>
            <a:r>
              <a:rPr lang="sv-SE" dirty="0"/>
              <a:t>Learn more: </a:t>
            </a:r>
            <a:r>
              <a:rPr lang="sv-SE" u="sng" dirty="0">
                <a:hlinkClick r:id="rId7" tooltip="https://youtu.be/HY2DVnNGkAs"/>
              </a:rPr>
              <a:t>https://youtu.be/HY2DVnNGkAs</a:t>
            </a:r>
            <a:endParaRPr lang="sv-SE" dirty="0"/>
          </a:p>
          <a:p>
            <a:endParaRPr lang="en-SE"/>
          </a:p>
        </p:txBody>
      </p:sp>
      <p:pic>
        <p:nvPicPr>
          <p:cNvPr id="6" name="Bildobjekt 5">
            <a:extLst>
              <a:ext uri="{FF2B5EF4-FFF2-40B4-BE49-F238E27FC236}">
                <a16:creationId xmlns:a16="http://schemas.microsoft.com/office/drawing/2014/main" id="{FD3223F1-3DB9-8D1F-7CC8-7958E71F0444}"/>
              </a:ext>
            </a:extLst>
          </p:cNvPr>
          <p:cNvPicPr>
            <a:picLocks noChangeAspect="1"/>
          </p:cNvPicPr>
          <p:nvPr/>
        </p:nvPicPr>
        <p:blipFill>
          <a:blip r:embed="rId8"/>
          <a:stretch>
            <a:fillRect/>
          </a:stretch>
        </p:blipFill>
        <p:spPr bwMode="auto">
          <a:xfrm>
            <a:off x="7642938" y="451642"/>
            <a:ext cx="1665800" cy="634637"/>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FD5D0BD8-3248-3525-C96A-CD69D6470439}"/>
              </a:ext>
            </a:extLst>
          </p:cNvPr>
          <p:cNvSpPr>
            <a:spLocks noGrp="1"/>
          </p:cNvSpPr>
          <p:nvPr>
            <p:ph type="body" idx="1"/>
          </p:nvPr>
        </p:nvSpPr>
        <p:spPr>
          <a:xfrm>
            <a:off x="6096000" y="1654739"/>
            <a:ext cx="5792159" cy="4417449"/>
          </a:xfrm>
        </p:spPr>
        <p:txBody>
          <a:bodyPr>
            <a:noAutofit/>
          </a:bodyPr>
          <a:lstStyle/>
          <a:p>
            <a:pPr algn="l"/>
            <a:r>
              <a:rPr lang="sv-SE" sz="1800" b="0" i="0" dirty="0">
                <a:solidFill>
                  <a:srgbClr val="212529"/>
                </a:solidFill>
                <a:effectLst/>
                <a:latin typeface="Lato" panose="020F0502020204030203" pitchFamily="34" charset="0"/>
                <a:ea typeface="Lato" panose="020F0502020204030203" pitchFamily="34" charset="0"/>
                <a:cs typeface="Lato" panose="020F0502020204030203" pitchFamily="34" charset="0"/>
              </a:rPr>
              <a:t>Hosting for data-centric tools and databases to provide value to the wider life science research community. </a:t>
            </a:r>
          </a:p>
          <a:p>
            <a:pPr algn="l"/>
            <a:endParaRPr lang="sv-SE" sz="1800" b="0" i="0" dirty="0">
              <a:solidFill>
                <a:srgbClr val="212529"/>
              </a:solidFill>
              <a:effectLst/>
              <a:latin typeface="Lato" panose="020F0502020204030203" pitchFamily="34" charset="0"/>
              <a:ea typeface="Lato" panose="020F0502020204030203" pitchFamily="34" charset="0"/>
              <a:cs typeface="Lato" panose="020F0502020204030203" pitchFamily="34" charset="0"/>
            </a:endParaRPr>
          </a:p>
          <a:p>
            <a:pPr algn="l"/>
            <a:r>
              <a:rPr lang="sv-SE" sz="1800" b="0" i="0" dirty="0">
                <a:solidFill>
                  <a:srgbClr val="212529"/>
                </a:solidFill>
                <a:effectLst/>
                <a:latin typeface="Lato" panose="020F0502020204030203" pitchFamily="34" charset="0"/>
                <a:ea typeface="Lato" panose="020F0502020204030203" pitchFamily="34" charset="0"/>
                <a:cs typeface="Lato" panose="020F0502020204030203" pitchFamily="34" charset="0"/>
              </a:rPr>
              <a:t>Multiple types of tools can be hosted, for example related to the exploration, annotation, analysis, visualisation, sharing, or aggregation of data. </a:t>
            </a:r>
          </a:p>
          <a:p>
            <a:pPr algn="l"/>
            <a:endParaRPr lang="sv-SE" sz="1800" b="0" i="0" dirty="0">
              <a:solidFill>
                <a:srgbClr val="212529"/>
              </a:solidFill>
              <a:effectLst/>
              <a:latin typeface="Lato" panose="020F0502020204030203" pitchFamily="34" charset="0"/>
              <a:ea typeface="Lato" panose="020F0502020204030203" pitchFamily="34" charset="0"/>
              <a:cs typeface="Lato" panose="020F0502020204030203" pitchFamily="34" charset="0"/>
            </a:endParaRPr>
          </a:p>
          <a:p>
            <a:pPr algn="l"/>
            <a:r>
              <a:rPr lang="sv-SE" sz="1800" b="0" i="0" dirty="0">
                <a:solidFill>
                  <a:srgbClr val="212529"/>
                </a:solidFill>
                <a:effectLst/>
                <a:latin typeface="Lato" panose="020F0502020204030203" pitchFamily="34" charset="0"/>
                <a:ea typeface="Lato" panose="020F0502020204030203" pitchFamily="34" charset="0"/>
                <a:cs typeface="Lato" panose="020F0502020204030203" pitchFamily="34" charset="0"/>
              </a:rPr>
              <a:t>We welcome applications for hosting from researchers, research groups, research communities, and research infrastructures alike. </a:t>
            </a:r>
          </a:p>
          <a:p>
            <a:pPr algn="l"/>
            <a:endParaRPr lang="sv-SE" sz="1800" dirty="0">
              <a:solidFill>
                <a:srgbClr val="212529"/>
              </a:solidFill>
              <a:latin typeface="Lato" panose="020F0502020204030203" pitchFamily="34" charset="0"/>
              <a:ea typeface="Lato" panose="020F0502020204030203" pitchFamily="34" charset="0"/>
              <a:cs typeface="Lato" panose="020F0502020204030203" pitchFamily="34" charset="0"/>
            </a:endParaRPr>
          </a:p>
          <a:p>
            <a:pPr marL="0" indent="0">
              <a:buNone/>
            </a:pPr>
            <a:r>
              <a:rPr lang="sv-SE" sz="1800" dirty="0">
                <a:latin typeface="Lato" panose="020F0502020204030203" pitchFamily="34" charset="0"/>
                <a:ea typeface="Lato" panose="020F0502020204030203" pitchFamily="34" charset="0"/>
                <a:cs typeface="Lato" panose="020F0502020204030203" pitchFamily="34" charset="0"/>
                <a:hlinkClick r:id="rId2"/>
              </a:rPr>
              <a:t>https://data.scilifelab.se/services/hosting/</a:t>
            </a:r>
            <a:endParaRPr lang="sv-SE" sz="1800" dirty="0">
              <a:latin typeface="Lato" panose="020F0502020204030203" pitchFamily="34" charset="0"/>
              <a:ea typeface="Lato" panose="020F0502020204030203" pitchFamily="34" charset="0"/>
              <a:cs typeface="Lato" panose="020F0502020204030203" pitchFamily="34" charset="0"/>
            </a:endParaRPr>
          </a:p>
        </p:txBody>
      </p:sp>
      <p:sp>
        <p:nvSpPr>
          <p:cNvPr id="3" name="Rubrik 2">
            <a:extLst>
              <a:ext uri="{FF2B5EF4-FFF2-40B4-BE49-F238E27FC236}">
                <a16:creationId xmlns:a16="http://schemas.microsoft.com/office/drawing/2014/main" id="{EB6F2DB4-1074-753C-9F0F-4B7C809F153D}"/>
              </a:ext>
            </a:extLst>
          </p:cNvPr>
          <p:cNvSpPr>
            <a:spLocks noGrp="1"/>
          </p:cNvSpPr>
          <p:nvPr>
            <p:ph type="title"/>
          </p:nvPr>
        </p:nvSpPr>
        <p:spPr/>
        <p:txBody>
          <a:bodyPr>
            <a:normAutofit/>
          </a:bodyPr>
          <a:lstStyle/>
          <a:p>
            <a:pPr algn="l"/>
            <a:r>
              <a:rPr lang="sv-SE" sz="4000" b="0" i="0" dirty="0">
                <a:solidFill>
                  <a:srgbClr val="212529"/>
                </a:solidFill>
                <a:effectLst/>
                <a:latin typeface="Lato" panose="020F0502020204030203" pitchFamily="34" charset="0"/>
              </a:rPr>
              <a:t>Accessing SciLifeLab hosting services</a:t>
            </a:r>
          </a:p>
        </p:txBody>
      </p:sp>
      <p:pic>
        <p:nvPicPr>
          <p:cNvPr id="5" name="Bildobjekt 4">
            <a:extLst>
              <a:ext uri="{FF2B5EF4-FFF2-40B4-BE49-F238E27FC236}">
                <a16:creationId xmlns:a16="http://schemas.microsoft.com/office/drawing/2014/main" id="{615CFFE2-6274-07C3-8683-BDF6C7530DCE}"/>
              </a:ext>
            </a:extLst>
          </p:cNvPr>
          <p:cNvPicPr>
            <a:picLocks noChangeAspect="1"/>
          </p:cNvPicPr>
          <p:nvPr/>
        </p:nvPicPr>
        <p:blipFill>
          <a:blip r:embed="rId3"/>
          <a:stretch>
            <a:fillRect/>
          </a:stretch>
        </p:blipFill>
        <p:spPr>
          <a:xfrm>
            <a:off x="635654" y="1799771"/>
            <a:ext cx="5315202" cy="3718219"/>
          </a:xfrm>
          <a:prstGeom prst="rect">
            <a:avLst/>
          </a:prstGeom>
        </p:spPr>
      </p:pic>
    </p:spTree>
    <p:extLst>
      <p:ext uri="{BB962C8B-B14F-4D97-AF65-F5344CB8AC3E}">
        <p14:creationId xmlns:p14="http://schemas.microsoft.com/office/powerpoint/2010/main" val="8598312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862"/>
        <p:cNvGrpSpPr/>
        <p:nvPr/>
      </p:nvGrpSpPr>
      <p:grpSpPr>
        <a:xfrm>
          <a:off x="0" y="0"/>
          <a:ext cx="0" cy="0"/>
          <a:chOff x="0" y="0"/>
          <a:chExt cx="0" cy="0"/>
        </a:xfrm>
      </p:grpSpPr>
      <p:sp>
        <p:nvSpPr>
          <p:cNvPr id="863" name="Google Shape;863;p86"/>
          <p:cNvSpPr/>
          <p:nvPr/>
        </p:nvSpPr>
        <p:spPr>
          <a:xfrm>
            <a:off x="600733" y="1551172"/>
            <a:ext cx="2510100" cy="1812300"/>
          </a:xfrm>
          <a:prstGeom prst="ellipse">
            <a:avLst/>
          </a:prstGeom>
          <a:solidFill>
            <a:schemeClr val="accent5">
              <a:lumMod val="20000"/>
              <a:lumOff val="80000"/>
            </a:schemeClr>
          </a:solidFill>
          <a:ln w="12700" cap="flat" cmpd="sng">
            <a:solidFill>
              <a:srgbClr val="0070C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Calibri"/>
              <a:buNone/>
            </a:pPr>
            <a:r>
              <a:rPr lang="en-US" sz="1600" b="1" dirty="0">
                <a:latin typeface="Calibri"/>
                <a:ea typeface="Calibri"/>
                <a:cs typeface="Calibri"/>
                <a:sym typeface="Calibri"/>
              </a:rPr>
              <a:t>NON-</a:t>
            </a:r>
            <a:r>
              <a:rPr lang="en-US" sz="1600" b="1" i="0" u="none" strike="noStrike" cap="none" dirty="0">
                <a:solidFill>
                  <a:srgbClr val="000000"/>
                </a:solidFill>
                <a:latin typeface="Calibri"/>
                <a:ea typeface="Calibri"/>
                <a:cs typeface="Calibri"/>
                <a:sym typeface="Calibri"/>
              </a:rPr>
              <a:t>SENSITIVE DATA</a:t>
            </a:r>
            <a:endParaRPr sz="1900" b="1" i="0"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Clr>
                <a:schemeClr val="lt1"/>
              </a:buClr>
              <a:buSzPts val="1200"/>
              <a:buFont typeface="Calibri"/>
              <a:buNone/>
            </a:pPr>
            <a:endParaRPr sz="1200" b="0" i="0" u="none" strike="noStrike" cap="none" dirty="0">
              <a:solidFill>
                <a:srgbClr val="000000"/>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200"/>
              <a:buFont typeface="Calibri"/>
              <a:buNone/>
            </a:pPr>
            <a:r>
              <a:rPr lang="en-US" sz="1200" b="0" i="0" u="none" strike="noStrike" cap="none" dirty="0">
                <a:solidFill>
                  <a:srgbClr val="000000"/>
                </a:solidFill>
                <a:latin typeface="Calibri"/>
                <a:ea typeface="Calibri"/>
                <a:cs typeface="Calibri"/>
                <a:sym typeface="Calibri"/>
              </a:rPr>
              <a:t>UU / UPPMAX</a:t>
            </a:r>
            <a:endParaRPr sz="1900" b="0" i="0" u="none" strike="noStrike" cap="none" dirty="0">
              <a:solidFill>
                <a:schemeClr val="lt1"/>
              </a:solidFill>
              <a:latin typeface="Calibri"/>
              <a:ea typeface="Calibri"/>
              <a:cs typeface="Calibri"/>
              <a:sym typeface="Calibri"/>
            </a:endParaRPr>
          </a:p>
        </p:txBody>
      </p:sp>
      <p:sp>
        <p:nvSpPr>
          <p:cNvPr id="864" name="Google Shape;864;p86"/>
          <p:cNvSpPr/>
          <p:nvPr/>
        </p:nvSpPr>
        <p:spPr>
          <a:xfrm>
            <a:off x="8162367" y="2298705"/>
            <a:ext cx="1434300" cy="448500"/>
          </a:xfrm>
          <a:prstGeom prst="rect">
            <a:avLst/>
          </a:prstGeom>
          <a:solidFill>
            <a:srgbClr val="B3D7DB"/>
          </a:solidFill>
          <a:ln w="12700" cap="flat" cmpd="sng">
            <a:solidFill>
              <a:srgbClr val="0070C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900"/>
              <a:buFont typeface="Calibri"/>
              <a:buNone/>
            </a:pPr>
            <a:endParaRPr sz="1900" b="0" i="0" u="none" strike="noStrike" cap="none" dirty="0">
              <a:solidFill>
                <a:srgbClr val="FFFFFF"/>
              </a:solidFill>
              <a:latin typeface="Calibri"/>
              <a:ea typeface="Calibri"/>
              <a:cs typeface="Calibri"/>
              <a:sym typeface="Calibri"/>
            </a:endParaRPr>
          </a:p>
        </p:txBody>
      </p:sp>
      <p:sp>
        <p:nvSpPr>
          <p:cNvPr id="865" name="Google Shape;865;p86"/>
          <p:cNvSpPr/>
          <p:nvPr/>
        </p:nvSpPr>
        <p:spPr>
          <a:xfrm>
            <a:off x="4827495" y="2298705"/>
            <a:ext cx="1237200" cy="448500"/>
          </a:xfrm>
          <a:prstGeom prst="rect">
            <a:avLst/>
          </a:prstGeom>
          <a:solidFill>
            <a:srgbClr val="B3D7DB"/>
          </a:solidFill>
          <a:ln w="12700" cap="flat" cmpd="sng">
            <a:solidFill>
              <a:srgbClr val="0070C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900"/>
              <a:buFont typeface="Calibri"/>
              <a:buNone/>
            </a:pPr>
            <a:endParaRPr sz="1900" b="0" i="0" u="none" strike="noStrike" cap="none" dirty="0">
              <a:solidFill>
                <a:srgbClr val="FFFFFF"/>
              </a:solidFill>
              <a:latin typeface="Calibri"/>
              <a:ea typeface="Calibri"/>
              <a:cs typeface="Calibri"/>
              <a:sym typeface="Calibri"/>
            </a:endParaRPr>
          </a:p>
        </p:txBody>
      </p:sp>
      <p:sp>
        <p:nvSpPr>
          <p:cNvPr id="866" name="Google Shape;866;p86"/>
          <p:cNvSpPr txBox="1">
            <a:spLocks noGrp="1"/>
          </p:cNvSpPr>
          <p:nvPr>
            <p:ph type="title"/>
          </p:nvPr>
        </p:nvSpPr>
        <p:spPr>
          <a:xfrm>
            <a:off x="557190" y="247382"/>
            <a:ext cx="10843871" cy="8301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171616"/>
              </a:buClr>
              <a:buSzPct val="100000"/>
              <a:buFont typeface="Arial"/>
              <a:buNone/>
            </a:pPr>
            <a:r>
              <a:rPr lang="en-US" dirty="0">
                <a:latin typeface="Lato" panose="020F0502020204030203" pitchFamily="34" charset="0"/>
                <a:ea typeface="Lato" panose="020F0502020204030203" pitchFamily="34" charset="0"/>
                <a:cs typeface="Lato" panose="020F0502020204030203" pitchFamily="34" charset="0"/>
              </a:rPr>
              <a:t>SNIC/NAISS, DC, NBIS:</a:t>
            </a:r>
            <a:br>
              <a:rPr lang="en-US" dirty="0">
                <a:latin typeface="Lato" panose="020F0502020204030203" pitchFamily="34" charset="0"/>
                <a:ea typeface="Lato" panose="020F0502020204030203" pitchFamily="34" charset="0"/>
                <a:cs typeface="Lato" panose="020F0502020204030203" pitchFamily="34" charset="0"/>
              </a:rPr>
            </a:br>
            <a:r>
              <a:rPr lang="en-US" dirty="0">
                <a:latin typeface="Lato" panose="020F0502020204030203" pitchFamily="34" charset="0"/>
                <a:ea typeface="Lato" panose="020F0502020204030203" pitchFamily="34" charset="0"/>
                <a:cs typeface="Lato" panose="020F0502020204030203" pitchFamily="34" charset="0"/>
              </a:rPr>
              <a:t>Compute and storage &amp; application experts</a:t>
            </a:r>
            <a:endParaRPr dirty="0">
              <a:latin typeface="Lato" panose="020F0502020204030203" pitchFamily="34" charset="0"/>
              <a:ea typeface="Lato" panose="020F0502020204030203" pitchFamily="34" charset="0"/>
              <a:cs typeface="Lato" panose="020F0502020204030203" pitchFamily="34" charset="0"/>
            </a:endParaRPr>
          </a:p>
        </p:txBody>
      </p:sp>
      <p:sp>
        <p:nvSpPr>
          <p:cNvPr id="867" name="Google Shape;867;p86"/>
          <p:cNvSpPr/>
          <p:nvPr/>
        </p:nvSpPr>
        <p:spPr>
          <a:xfrm>
            <a:off x="2539310" y="1530966"/>
            <a:ext cx="2510100" cy="1812300"/>
          </a:xfrm>
          <a:prstGeom prst="ellipse">
            <a:avLst/>
          </a:prstGeom>
          <a:solidFill>
            <a:schemeClr val="accent6">
              <a:lumMod val="60000"/>
              <a:lumOff val="40000"/>
            </a:schemeClr>
          </a:solidFill>
          <a:ln w="12700" cap="flat" cmpd="sng">
            <a:solidFill>
              <a:srgbClr val="0070C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Calibri"/>
              <a:buNone/>
            </a:pPr>
            <a:r>
              <a:rPr lang="en-US" sz="1600" b="1" i="0" u="none" strike="noStrike" cap="none" dirty="0">
                <a:solidFill>
                  <a:srgbClr val="000000"/>
                </a:solidFill>
                <a:latin typeface="Calibri"/>
                <a:ea typeface="Calibri"/>
                <a:cs typeface="Calibri"/>
                <a:sym typeface="Calibri"/>
              </a:rPr>
              <a:t>SENSITIVE DATA</a:t>
            </a:r>
            <a:endParaRPr sz="1900" b="1" i="0"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Clr>
                <a:schemeClr val="lt1"/>
              </a:buClr>
              <a:buSzPts val="1200"/>
              <a:buFont typeface="Calibri"/>
              <a:buNone/>
            </a:pPr>
            <a:endParaRPr sz="1200" b="0" i="0" u="none" strike="noStrike" cap="none" dirty="0">
              <a:solidFill>
                <a:srgbClr val="000000"/>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200"/>
              <a:buFont typeface="Calibri"/>
              <a:buNone/>
            </a:pPr>
            <a:r>
              <a:rPr lang="en-US" sz="1200" b="0" i="0" u="none" strike="noStrike" cap="none" dirty="0">
                <a:solidFill>
                  <a:srgbClr val="000000"/>
                </a:solidFill>
                <a:latin typeface="Calibri"/>
                <a:ea typeface="Calibri"/>
                <a:cs typeface="Calibri"/>
                <a:sym typeface="Calibri"/>
              </a:rPr>
              <a:t>UU / UPPMAX</a:t>
            </a:r>
            <a:endParaRPr sz="1900" b="0" i="0" u="none" strike="noStrike" cap="none" dirty="0">
              <a:solidFill>
                <a:schemeClr val="lt1"/>
              </a:solidFill>
              <a:latin typeface="Calibri"/>
              <a:ea typeface="Calibri"/>
              <a:cs typeface="Calibri"/>
              <a:sym typeface="Calibri"/>
            </a:endParaRPr>
          </a:p>
        </p:txBody>
      </p:sp>
      <p:sp>
        <p:nvSpPr>
          <p:cNvPr id="868" name="Google Shape;868;p86"/>
          <p:cNvSpPr/>
          <p:nvPr/>
        </p:nvSpPr>
        <p:spPr>
          <a:xfrm>
            <a:off x="5907741" y="1616647"/>
            <a:ext cx="2510100" cy="1812300"/>
          </a:xfrm>
          <a:prstGeom prst="ellipse">
            <a:avLst/>
          </a:prstGeom>
          <a:solidFill>
            <a:schemeClr val="accent1">
              <a:lumMod val="40000"/>
              <a:lumOff val="60000"/>
            </a:schemeClr>
          </a:solidFill>
          <a:ln w="12700" cap="flat" cmpd="sng">
            <a:solidFill>
              <a:srgbClr val="0070C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Calibri"/>
              <a:buNone/>
            </a:pPr>
            <a:r>
              <a:rPr lang="en-US" sz="1600" b="1" i="0" u="none" strike="noStrike" cap="none" dirty="0">
                <a:solidFill>
                  <a:srgbClr val="000000"/>
                </a:solidFill>
                <a:latin typeface="Calibri"/>
                <a:ea typeface="Calibri"/>
                <a:cs typeface="Calibri"/>
                <a:sym typeface="Calibri"/>
              </a:rPr>
              <a:t>DATA SERVICE HUB</a:t>
            </a:r>
            <a:endParaRPr sz="1900" b="1" i="0"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Clr>
                <a:schemeClr val="lt1"/>
              </a:buClr>
              <a:buSzPts val="1200"/>
              <a:buFont typeface="Calibri"/>
              <a:buNone/>
            </a:pPr>
            <a:endParaRPr sz="1200" b="0" i="0" u="none" strike="noStrike" cap="none" dirty="0">
              <a:solidFill>
                <a:srgbClr val="000000"/>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200"/>
              <a:buFont typeface="Calibri"/>
              <a:buNone/>
            </a:pPr>
            <a:r>
              <a:rPr lang="en-US" sz="1200" b="0" i="0" u="none" strike="noStrike" cap="none" dirty="0">
                <a:solidFill>
                  <a:srgbClr val="000000"/>
                </a:solidFill>
                <a:latin typeface="Calibri"/>
                <a:ea typeface="Calibri"/>
                <a:cs typeface="Calibri"/>
                <a:sym typeface="Calibri"/>
              </a:rPr>
              <a:t>KTH / Campus Solna</a:t>
            </a:r>
            <a:endParaRPr sz="1900" b="0" i="0" u="none" strike="noStrike" cap="none" dirty="0">
              <a:solidFill>
                <a:schemeClr val="lt1"/>
              </a:solidFill>
              <a:latin typeface="Calibri"/>
              <a:ea typeface="Calibri"/>
              <a:cs typeface="Calibri"/>
              <a:sym typeface="Calibri"/>
            </a:endParaRPr>
          </a:p>
        </p:txBody>
      </p:sp>
      <p:sp>
        <p:nvSpPr>
          <p:cNvPr id="869" name="Google Shape;869;p86"/>
          <p:cNvSpPr/>
          <p:nvPr/>
        </p:nvSpPr>
        <p:spPr>
          <a:xfrm>
            <a:off x="9341224" y="1616647"/>
            <a:ext cx="2510100" cy="1812300"/>
          </a:xfrm>
          <a:prstGeom prst="ellipse">
            <a:avLst/>
          </a:prstGeom>
          <a:solidFill>
            <a:srgbClr val="92D050"/>
          </a:solidFill>
          <a:ln w="12700" cap="flat" cmpd="sng">
            <a:solidFill>
              <a:srgbClr val="0070C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Calibri"/>
              <a:buNone/>
            </a:pPr>
            <a:r>
              <a:rPr lang="en-US" sz="1600" b="1" i="0" u="none" strike="noStrike" cap="none" dirty="0">
                <a:solidFill>
                  <a:srgbClr val="000000"/>
                </a:solidFill>
                <a:latin typeface="Calibri"/>
                <a:ea typeface="Calibri"/>
                <a:cs typeface="Calibri"/>
                <a:sym typeface="Calibri"/>
              </a:rPr>
              <a:t>AI</a:t>
            </a:r>
            <a:endParaRPr sz="1900" b="1" i="0"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Clr>
                <a:schemeClr val="lt1"/>
              </a:buClr>
              <a:buSzPts val="1200"/>
              <a:buFont typeface="Calibri"/>
              <a:buNone/>
            </a:pPr>
            <a:endParaRPr sz="1200" b="0" i="0" u="none" strike="noStrike" cap="none" dirty="0">
              <a:solidFill>
                <a:srgbClr val="000000"/>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200"/>
              <a:buFont typeface="Calibri"/>
              <a:buNone/>
            </a:pPr>
            <a:r>
              <a:rPr lang="en-US" sz="1200" b="0" i="0" u="none" strike="noStrike" cap="none" dirty="0">
                <a:solidFill>
                  <a:srgbClr val="000000"/>
                </a:solidFill>
                <a:latin typeface="Calibri"/>
                <a:ea typeface="Calibri"/>
                <a:cs typeface="Calibri"/>
                <a:sym typeface="Calibri"/>
              </a:rPr>
              <a:t>LiU / NSC / Berzelius</a:t>
            </a:r>
            <a:endParaRPr sz="1900" b="0" i="0" u="none" strike="noStrike" cap="none" dirty="0">
              <a:solidFill>
                <a:schemeClr val="lt1"/>
              </a:solidFill>
              <a:latin typeface="Calibri"/>
              <a:ea typeface="Calibri"/>
              <a:cs typeface="Calibri"/>
              <a:sym typeface="Calibri"/>
            </a:endParaRPr>
          </a:p>
        </p:txBody>
      </p:sp>
      <p:pic>
        <p:nvPicPr>
          <p:cNvPr id="870" name="Google Shape;870;p86" descr="Rackham - Swedish National Infrastructure for Computing"/>
          <p:cNvPicPr preferRelativeResize="0"/>
          <p:nvPr/>
        </p:nvPicPr>
        <p:blipFill rotWithShape="1">
          <a:blip r:embed="rId3">
            <a:alphaModFix/>
          </a:blip>
          <a:srcRect/>
          <a:stretch/>
        </p:blipFill>
        <p:spPr>
          <a:xfrm>
            <a:off x="1397387" y="3014063"/>
            <a:ext cx="2888993" cy="861827"/>
          </a:xfrm>
          <a:prstGeom prst="rect">
            <a:avLst/>
          </a:prstGeom>
          <a:noFill/>
          <a:ln>
            <a:noFill/>
          </a:ln>
        </p:spPr>
      </p:pic>
      <p:sp>
        <p:nvSpPr>
          <p:cNvPr id="871" name="Google Shape;871;p86"/>
          <p:cNvSpPr txBox="1"/>
          <p:nvPr/>
        </p:nvSpPr>
        <p:spPr>
          <a:xfrm>
            <a:off x="848529" y="4464732"/>
            <a:ext cx="3142900" cy="2062063"/>
          </a:xfrm>
          <a:prstGeom prst="rect">
            <a:avLst/>
          </a:prstGeom>
          <a:solidFill>
            <a:schemeClr val="accent6">
              <a:lumMod val="40000"/>
              <a:lumOff val="60000"/>
            </a:schemeClr>
          </a:solidFill>
          <a:ln>
            <a:noFill/>
          </a:ln>
        </p:spPr>
        <p:txBody>
          <a:bodyPr spcFirstLastPara="1" wrap="square" lIns="91425" tIns="45700" rIns="91425" bIns="45700" anchor="t" anchorCtr="0">
            <a:spAutoFit/>
          </a:bodyPr>
          <a:lstStyle/>
          <a:p>
            <a:pPr marL="292100" marR="0" lvl="0" indent="-292100" algn="l" rtl="0">
              <a:lnSpc>
                <a:spcPct val="100000"/>
              </a:lnSpc>
              <a:spcBef>
                <a:spcPts val="0"/>
              </a:spcBef>
              <a:spcAft>
                <a:spcPts val="0"/>
              </a:spcAft>
              <a:buClr>
                <a:srgbClr val="000000"/>
              </a:buClr>
              <a:buSzPts val="1600"/>
              <a:buFont typeface="Calibri"/>
              <a:buChar char="-"/>
            </a:pPr>
            <a:r>
              <a:rPr lang="en-US" sz="1600" b="0"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Calibri"/>
              </a:rPr>
              <a:t>Bianca/Rackham clusters</a:t>
            </a:r>
            <a:endParaRPr sz="1900" b="0" i="0" u="none" strike="noStrike" cap="none" dirty="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a:p>
            <a:pPr marL="292100" marR="0" lvl="0" indent="-292100" algn="l" rtl="0">
              <a:lnSpc>
                <a:spcPct val="100000"/>
              </a:lnSpc>
              <a:spcBef>
                <a:spcPts val="0"/>
              </a:spcBef>
              <a:spcAft>
                <a:spcPts val="0"/>
              </a:spcAft>
              <a:buClr>
                <a:srgbClr val="000000"/>
              </a:buClr>
              <a:buSzPts val="1600"/>
              <a:buFont typeface="Calibri"/>
              <a:buChar char="-"/>
            </a:pPr>
            <a:r>
              <a:rPr lang="en-US" sz="1600" b="0"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Calibri"/>
              </a:rPr>
              <a:t>Sensitive/N</a:t>
            </a:r>
            <a:r>
              <a:rPr lang="en-US" sz="1600" dirty="0">
                <a:latin typeface="Lato" panose="020F0502020204030203" pitchFamily="34" charset="0"/>
                <a:ea typeface="Lato" panose="020F0502020204030203" pitchFamily="34" charset="0"/>
                <a:cs typeface="Lato" panose="020F0502020204030203" pitchFamily="34" charset="0"/>
                <a:sym typeface="Calibri"/>
              </a:rPr>
              <a:t>on-sensitive </a:t>
            </a:r>
            <a:r>
              <a:rPr lang="en-US" sz="1600" b="0"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Calibri"/>
              </a:rPr>
              <a:t> data, primarily omics</a:t>
            </a:r>
            <a:endParaRPr sz="1900" b="0" i="0" u="none" strike="noStrike" cap="none" dirty="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a:p>
            <a:pPr marL="292100" marR="0" lvl="0" indent="-292100" algn="l" rtl="0">
              <a:lnSpc>
                <a:spcPct val="100000"/>
              </a:lnSpc>
              <a:spcBef>
                <a:spcPts val="0"/>
              </a:spcBef>
              <a:spcAft>
                <a:spcPts val="0"/>
              </a:spcAft>
              <a:buClr>
                <a:srgbClr val="000000"/>
              </a:buClr>
              <a:buSzPts val="1600"/>
              <a:buFont typeface="Calibri"/>
              <a:buChar char="-"/>
            </a:pPr>
            <a:r>
              <a:rPr lang="en-US" sz="1600" b="0"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Calibri"/>
              </a:rPr>
              <a:t>Storage</a:t>
            </a:r>
            <a:endParaRPr sz="1900" b="0" i="0" u="none" strike="noStrike" cap="none" dirty="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a:p>
            <a:pPr marL="292100" marR="0" lvl="0" indent="-292100" algn="l" rtl="0">
              <a:lnSpc>
                <a:spcPct val="100000"/>
              </a:lnSpc>
              <a:spcBef>
                <a:spcPts val="0"/>
              </a:spcBef>
              <a:spcAft>
                <a:spcPts val="0"/>
              </a:spcAft>
              <a:buClr>
                <a:srgbClr val="000000"/>
              </a:buClr>
              <a:buSzPts val="1600"/>
              <a:buFont typeface="Calibri"/>
              <a:buChar char="-"/>
            </a:pPr>
            <a:r>
              <a:rPr lang="en-US" sz="1600" b="0"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Calibri"/>
              </a:rPr>
              <a:t>High-mem CPU nodes and some GPU</a:t>
            </a:r>
            <a:endParaRPr sz="1900" b="0" i="0" u="none" strike="noStrike" cap="none" dirty="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a:p>
            <a:pPr marL="292100" marR="0" lvl="0" indent="-292100" algn="l" rtl="0">
              <a:lnSpc>
                <a:spcPct val="100000"/>
              </a:lnSpc>
              <a:spcBef>
                <a:spcPts val="0"/>
              </a:spcBef>
              <a:spcAft>
                <a:spcPts val="0"/>
              </a:spcAft>
              <a:buClr>
                <a:srgbClr val="000000"/>
              </a:buClr>
              <a:buSzPts val="1600"/>
              <a:buFont typeface="Calibri"/>
              <a:buChar char="-"/>
            </a:pPr>
            <a:r>
              <a:rPr lang="en-US" sz="1600" b="0"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Calibri"/>
              </a:rPr>
              <a:t>Existing NBIS/UPPMAX support team</a:t>
            </a:r>
            <a:endParaRPr sz="1900" b="0" i="0" u="none" strike="noStrike" cap="none" dirty="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872" name="Google Shape;872;p86"/>
          <p:cNvSpPr txBox="1"/>
          <p:nvPr/>
        </p:nvSpPr>
        <p:spPr>
          <a:xfrm>
            <a:off x="5344495" y="4464732"/>
            <a:ext cx="2966819" cy="2062063"/>
          </a:xfrm>
          <a:prstGeom prst="rect">
            <a:avLst/>
          </a:prstGeom>
          <a:solidFill>
            <a:schemeClr val="accent6">
              <a:lumMod val="40000"/>
              <a:lumOff val="60000"/>
            </a:schemeClr>
          </a:solidFill>
          <a:ln>
            <a:noFill/>
          </a:ln>
        </p:spPr>
        <p:txBody>
          <a:bodyPr spcFirstLastPara="1" wrap="square" lIns="91425" tIns="45700" rIns="91425" bIns="45700" anchor="t" anchorCtr="0">
            <a:spAutoFit/>
          </a:bodyPr>
          <a:lstStyle/>
          <a:p>
            <a:pPr marL="292100" marR="0" lvl="0" indent="-292100" algn="l" rtl="0">
              <a:lnSpc>
                <a:spcPct val="100000"/>
              </a:lnSpc>
              <a:spcBef>
                <a:spcPts val="0"/>
              </a:spcBef>
              <a:spcAft>
                <a:spcPts val="0"/>
              </a:spcAft>
              <a:buClr>
                <a:srgbClr val="000000"/>
              </a:buClr>
              <a:buSzPts val="1600"/>
              <a:buFont typeface="Calibri"/>
              <a:buChar char="-"/>
            </a:pPr>
            <a:r>
              <a:rPr lang="en-US" sz="1600" b="0"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Calibri"/>
              </a:rPr>
              <a:t>High speed link to infrastructure</a:t>
            </a:r>
            <a:endParaRPr sz="1900" b="0" i="0" u="none" strike="noStrike" cap="none" dirty="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a:p>
            <a:pPr marL="292100" marR="0" lvl="0" indent="-292100" algn="l" rtl="0">
              <a:lnSpc>
                <a:spcPct val="100000"/>
              </a:lnSpc>
              <a:spcBef>
                <a:spcPts val="0"/>
              </a:spcBef>
              <a:spcAft>
                <a:spcPts val="0"/>
              </a:spcAft>
              <a:buClr>
                <a:srgbClr val="000000"/>
              </a:buClr>
              <a:buSzPts val="1600"/>
              <a:buFont typeface="Calibri"/>
              <a:buChar char="-"/>
            </a:pPr>
            <a:r>
              <a:rPr lang="en-US" sz="1600" b="0"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Calibri"/>
              </a:rPr>
              <a:t>Kubernetes service platform with CPU and GPU</a:t>
            </a:r>
            <a:endParaRPr sz="1900" b="0" i="0" u="none" strike="noStrike" cap="none" dirty="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a:p>
            <a:pPr marL="292100" marR="0" lvl="0" indent="-292100" algn="l" rtl="0">
              <a:lnSpc>
                <a:spcPct val="100000"/>
              </a:lnSpc>
              <a:spcBef>
                <a:spcPts val="0"/>
              </a:spcBef>
              <a:spcAft>
                <a:spcPts val="0"/>
              </a:spcAft>
              <a:buClr>
                <a:srgbClr val="000000"/>
              </a:buClr>
              <a:buSzPts val="1600"/>
              <a:buFont typeface="Calibri"/>
              <a:buChar char="-"/>
            </a:pPr>
            <a:r>
              <a:rPr lang="en-US" sz="1600" b="0"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Calibri"/>
              </a:rPr>
              <a:t>Storage</a:t>
            </a:r>
            <a:endParaRPr sz="1900" b="0" i="0" u="none" strike="noStrike" cap="none" dirty="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a:p>
            <a:pPr marL="292100" marR="0" lvl="0" indent="-292100" algn="l" rtl="0">
              <a:lnSpc>
                <a:spcPct val="100000"/>
              </a:lnSpc>
              <a:spcBef>
                <a:spcPts val="0"/>
              </a:spcBef>
              <a:spcAft>
                <a:spcPts val="0"/>
              </a:spcAft>
              <a:buClr>
                <a:srgbClr val="000000"/>
              </a:buClr>
              <a:buSzPts val="1600"/>
              <a:buFont typeface="Calibri"/>
              <a:buChar char="-"/>
            </a:pPr>
            <a:r>
              <a:rPr lang="en-US" sz="1600" b="0"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Calibri"/>
              </a:rPr>
              <a:t>Capacity for sensitive data building</a:t>
            </a:r>
            <a:endParaRPr sz="1900" b="0" i="0" u="none" strike="noStrike" cap="none" dirty="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pic>
        <p:nvPicPr>
          <p:cNvPr id="873" name="Google Shape;873;p86" descr="KTH Royal Institute of Technology - Wikipedia"/>
          <p:cNvPicPr preferRelativeResize="0"/>
          <p:nvPr/>
        </p:nvPicPr>
        <p:blipFill rotWithShape="1">
          <a:blip r:embed="rId4">
            <a:alphaModFix/>
          </a:blip>
          <a:srcRect/>
          <a:stretch/>
        </p:blipFill>
        <p:spPr>
          <a:xfrm>
            <a:off x="6557545" y="3096948"/>
            <a:ext cx="1066800" cy="1066800"/>
          </a:xfrm>
          <a:prstGeom prst="rect">
            <a:avLst/>
          </a:prstGeom>
          <a:noFill/>
          <a:ln>
            <a:noFill/>
          </a:ln>
        </p:spPr>
      </p:pic>
      <p:pic>
        <p:nvPicPr>
          <p:cNvPr id="874" name="Google Shape;874;p86" descr="Sweden's Fastest Supercomputer for AI is Inaugurated"/>
          <p:cNvPicPr preferRelativeResize="0"/>
          <p:nvPr/>
        </p:nvPicPr>
        <p:blipFill rotWithShape="1">
          <a:blip r:embed="rId5">
            <a:alphaModFix/>
          </a:blip>
          <a:srcRect/>
          <a:stretch/>
        </p:blipFill>
        <p:spPr>
          <a:xfrm>
            <a:off x="9925976" y="3037686"/>
            <a:ext cx="1340596" cy="1323442"/>
          </a:xfrm>
          <a:prstGeom prst="rect">
            <a:avLst/>
          </a:prstGeom>
          <a:noFill/>
          <a:ln>
            <a:noFill/>
          </a:ln>
        </p:spPr>
      </p:pic>
      <p:sp>
        <p:nvSpPr>
          <p:cNvPr id="875" name="Google Shape;875;p86"/>
          <p:cNvSpPr txBox="1"/>
          <p:nvPr/>
        </p:nvSpPr>
        <p:spPr>
          <a:xfrm>
            <a:off x="9112864" y="4464731"/>
            <a:ext cx="2966819" cy="2062063"/>
          </a:xfrm>
          <a:prstGeom prst="rect">
            <a:avLst/>
          </a:prstGeom>
          <a:solidFill>
            <a:schemeClr val="accent6">
              <a:lumMod val="40000"/>
              <a:lumOff val="60000"/>
            </a:schemeClr>
          </a:solidFill>
          <a:ln>
            <a:noFill/>
          </a:ln>
        </p:spPr>
        <p:txBody>
          <a:bodyPr spcFirstLastPara="1" wrap="square" lIns="91425" tIns="45700" rIns="91425" bIns="45700" anchor="t" anchorCtr="0">
            <a:spAutoFit/>
          </a:bodyPr>
          <a:lstStyle/>
          <a:p>
            <a:pPr marL="292100" marR="0" lvl="0" indent="-292100" algn="l" rtl="0">
              <a:lnSpc>
                <a:spcPct val="100000"/>
              </a:lnSpc>
              <a:spcBef>
                <a:spcPts val="0"/>
              </a:spcBef>
              <a:spcAft>
                <a:spcPts val="0"/>
              </a:spcAft>
              <a:buClr>
                <a:srgbClr val="000000"/>
              </a:buClr>
              <a:buSzPts val="1600"/>
              <a:buFont typeface="Calibri"/>
              <a:buChar char="-"/>
            </a:pPr>
            <a:r>
              <a:rPr lang="en-US" sz="1600" b="0"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Calibri"/>
              </a:rPr>
              <a:t>Berzelius AI resource</a:t>
            </a:r>
            <a:endParaRPr sz="1900" b="0" i="0" u="none" strike="noStrike" cap="none" dirty="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a:p>
            <a:pPr marL="292100" marR="0" lvl="0" indent="-292100" algn="l" rtl="0">
              <a:lnSpc>
                <a:spcPct val="100000"/>
              </a:lnSpc>
              <a:spcBef>
                <a:spcPts val="0"/>
              </a:spcBef>
              <a:spcAft>
                <a:spcPts val="0"/>
              </a:spcAft>
              <a:buClr>
                <a:srgbClr val="000000"/>
              </a:buClr>
              <a:buSzPts val="1600"/>
              <a:buFont typeface="Calibri"/>
              <a:buChar char="-"/>
            </a:pPr>
            <a:r>
              <a:rPr lang="en-US" sz="1600" b="0"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Calibri"/>
              </a:rPr>
              <a:t>60 x DGX A100 nodes</a:t>
            </a:r>
            <a:endParaRPr sz="1900" b="0" i="0" u="none" strike="noStrike" cap="none" dirty="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a:p>
            <a:pPr marL="292100" marR="0" lvl="0" indent="-292100" algn="l" rtl="0">
              <a:lnSpc>
                <a:spcPct val="100000"/>
              </a:lnSpc>
              <a:spcBef>
                <a:spcPts val="0"/>
              </a:spcBef>
              <a:spcAft>
                <a:spcPts val="0"/>
              </a:spcAft>
              <a:buClr>
                <a:srgbClr val="000000"/>
              </a:buClr>
              <a:buSzPts val="1600"/>
              <a:buFont typeface="Calibri"/>
              <a:buChar char="-"/>
            </a:pPr>
            <a:r>
              <a:rPr lang="en-US" sz="1600" b="0"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Calibri"/>
              </a:rPr>
              <a:t>Kubernetes platform planned</a:t>
            </a:r>
            <a:endParaRPr sz="1900" b="0" i="0" u="none" strike="noStrike" cap="none" dirty="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a:p>
            <a:pPr marL="292100" marR="0" lvl="0" indent="-292100" algn="l" rtl="0">
              <a:lnSpc>
                <a:spcPct val="100000"/>
              </a:lnSpc>
              <a:spcBef>
                <a:spcPts val="0"/>
              </a:spcBef>
              <a:spcAft>
                <a:spcPts val="0"/>
              </a:spcAft>
              <a:buClr>
                <a:srgbClr val="000000"/>
              </a:buClr>
              <a:buSzPts val="1600"/>
              <a:buFont typeface="Calibri"/>
              <a:buChar char="-"/>
            </a:pPr>
            <a:r>
              <a:rPr lang="en-US" sz="1600" b="0"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Calibri"/>
              </a:rPr>
              <a:t>Storage</a:t>
            </a:r>
            <a:endParaRPr sz="1900" b="0" i="0" u="none" strike="noStrike" cap="none" dirty="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a:p>
            <a:pPr marL="292100" marR="0" lvl="0" indent="-292100" algn="l" rtl="0">
              <a:lnSpc>
                <a:spcPct val="100000"/>
              </a:lnSpc>
              <a:spcBef>
                <a:spcPts val="0"/>
              </a:spcBef>
              <a:spcAft>
                <a:spcPts val="0"/>
              </a:spcAft>
              <a:buClr>
                <a:srgbClr val="000000"/>
              </a:buClr>
              <a:buSzPts val="1600"/>
              <a:buFont typeface="Calibri"/>
              <a:buChar char="-"/>
            </a:pPr>
            <a:r>
              <a:rPr lang="en-US" sz="1600" b="0"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Calibri"/>
              </a:rPr>
              <a:t>Sensitive data resources planned</a:t>
            </a:r>
            <a:endParaRPr sz="1600" b="0"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a:p>
            <a:pPr marL="292100" marR="0" lvl="0" indent="-292100" algn="l" rtl="0">
              <a:lnSpc>
                <a:spcPct val="100000"/>
              </a:lnSpc>
              <a:spcBef>
                <a:spcPts val="0"/>
              </a:spcBef>
              <a:spcAft>
                <a:spcPts val="0"/>
              </a:spcAft>
              <a:buSzPts val="1600"/>
              <a:buFont typeface="Calibri"/>
              <a:buChar char="-"/>
            </a:pPr>
            <a:r>
              <a:rPr lang="en-US" sz="1600" dirty="0">
                <a:latin typeface="Lato" panose="020F0502020204030203" pitchFamily="34" charset="0"/>
                <a:ea typeface="Lato" panose="020F0502020204030203" pitchFamily="34" charset="0"/>
                <a:cs typeface="Lato" panose="020F0502020204030203" pitchFamily="34" charset="0"/>
                <a:sym typeface="Calibri"/>
              </a:rPr>
              <a:t>New host for NAISS</a:t>
            </a:r>
            <a:endParaRPr sz="1600" dirty="0">
              <a:latin typeface="Lato" panose="020F0502020204030203" pitchFamily="34" charset="0"/>
              <a:ea typeface="Lato" panose="020F0502020204030203" pitchFamily="34" charset="0"/>
              <a:cs typeface="Lato" panose="020F0502020204030203" pitchFamily="34" charset="0"/>
              <a:sym typeface="Calibri"/>
            </a:endParaRPr>
          </a:p>
        </p:txBody>
      </p:sp>
      <p:sp>
        <p:nvSpPr>
          <p:cNvPr id="3" name="textruta 2">
            <a:extLst>
              <a:ext uri="{FF2B5EF4-FFF2-40B4-BE49-F238E27FC236}">
                <a16:creationId xmlns:a16="http://schemas.microsoft.com/office/drawing/2014/main" id="{BA0D49D6-D2DD-14A5-AD3B-149BADEE482A}"/>
              </a:ext>
            </a:extLst>
          </p:cNvPr>
          <p:cNvSpPr txBox="1"/>
          <p:nvPr/>
        </p:nvSpPr>
        <p:spPr>
          <a:xfrm>
            <a:off x="7331708" y="6519446"/>
            <a:ext cx="6097904" cy="338554"/>
          </a:xfrm>
          <a:prstGeom prst="rect">
            <a:avLst/>
          </a:prstGeom>
          <a:noFill/>
        </p:spPr>
        <p:txBody>
          <a:bodyPr wrap="square">
            <a:spAutoFit/>
          </a:bodyPr>
          <a:lstStyle/>
          <a:p>
            <a:r>
              <a:rPr lang="sv-SE" sz="1600" dirty="0">
                <a:hlinkClick r:id="rId6"/>
              </a:rPr>
              <a:t>https://data.scilifelab.se/services/e-infrastructure/</a:t>
            </a:r>
            <a:r>
              <a:rPr lang="sv-SE" sz="1600" dirty="0"/>
              <a:t>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le 2"/>
          <p:cNvSpPr>
            <a:spLocks noGrp="1"/>
          </p:cNvSpPr>
          <p:nvPr>
            <p:ph type="title"/>
          </p:nvPr>
        </p:nvSpPr>
        <p:spPr bwMode="auto"/>
        <p:txBody>
          <a:bodyPr>
            <a:normAutofit/>
          </a:bodyPr>
          <a:lstStyle/>
          <a:p>
            <a:pPr>
              <a:defRPr/>
            </a:pPr>
            <a:r>
              <a:rPr sz="4000" dirty="0">
                <a:latin typeface="Lato" panose="020F0502020204030203" pitchFamily="34" charset="0"/>
                <a:ea typeface="Lato" panose="020F0502020204030203" pitchFamily="34" charset="0"/>
                <a:cs typeface="Lato" panose="020F0502020204030203" pitchFamily="34" charset="0"/>
              </a:rPr>
              <a:t>Data </a:t>
            </a:r>
            <a:r>
              <a:rPr lang="sv-SE" sz="4000" dirty="0">
                <a:latin typeface="Lato" panose="020F0502020204030203" pitchFamily="34" charset="0"/>
                <a:ea typeface="Lato" panose="020F0502020204030203" pitchFamily="34" charset="0"/>
                <a:cs typeface="Lato" panose="020F0502020204030203" pitchFamily="34" charset="0"/>
              </a:rPr>
              <a:t>Delivery System</a:t>
            </a:r>
            <a:endParaRPr sz="4000" dirty="0">
              <a:latin typeface="Lato" panose="020F0502020204030203" pitchFamily="34" charset="0"/>
              <a:ea typeface="Lato" panose="020F0502020204030203" pitchFamily="34" charset="0"/>
              <a:cs typeface="Lato" panose="020F0502020204030203" pitchFamily="34" charset="0"/>
            </a:endParaRPr>
          </a:p>
        </p:txBody>
      </p:sp>
      <p:sp>
        <p:nvSpPr>
          <p:cNvPr id="5" name="TextBox 4"/>
          <p:cNvSpPr txBox="1"/>
          <p:nvPr/>
        </p:nvSpPr>
        <p:spPr bwMode="auto">
          <a:xfrm>
            <a:off x="302207" y="5842337"/>
            <a:ext cx="10711587" cy="954107"/>
          </a:xfrm>
          <a:prstGeom prst="rect">
            <a:avLst/>
          </a:prstGeom>
          <a:noFill/>
        </p:spPr>
        <p:txBody>
          <a:bodyPr wrap="none" rtlCol="0">
            <a:spAutoFit/>
          </a:bodyPr>
          <a:lstStyle/>
          <a:p>
            <a:pPr>
              <a:defRPr/>
            </a:pPr>
            <a:r>
              <a:rPr lang="sv-SE" dirty="0">
                <a:latin typeface="Lato" panose="020F0502020204030203" pitchFamily="34" charset="0"/>
                <a:ea typeface="Lato" panose="020F0502020204030203" pitchFamily="34" charset="0"/>
                <a:cs typeface="Lato" panose="020F0502020204030203" pitchFamily="34" charset="0"/>
              </a:rPr>
              <a:t>Sensitive</a:t>
            </a:r>
            <a:r>
              <a:rPr dirty="0">
                <a:latin typeface="Lato" panose="020F0502020204030203" pitchFamily="34" charset="0"/>
                <a:ea typeface="Lato" panose="020F0502020204030203" pitchFamily="34" charset="0"/>
                <a:cs typeface="Lato" panose="020F0502020204030203" pitchFamily="34" charset="0"/>
              </a:rPr>
              <a:t> data </a:t>
            </a:r>
            <a:r>
              <a:rPr lang="sv-SE" dirty="0">
                <a:latin typeface="Lato" panose="020F0502020204030203" pitchFamily="34" charset="0"/>
                <a:ea typeface="Lato" panose="020F0502020204030203" pitchFamily="34" charset="0"/>
                <a:cs typeface="Lato" panose="020F0502020204030203" pitchFamily="34" charset="0"/>
              </a:rPr>
              <a:t>is delivered from the </a:t>
            </a:r>
            <a:r>
              <a:rPr dirty="0">
                <a:latin typeface="Lato" panose="020F0502020204030203" pitchFamily="34" charset="0"/>
                <a:ea typeface="Lato" panose="020F0502020204030203" pitchFamily="34" charset="0"/>
                <a:cs typeface="Lato" panose="020F0502020204030203" pitchFamily="34" charset="0"/>
              </a:rPr>
              <a:t>data</a:t>
            </a:r>
            <a:r>
              <a:rPr lang="sv-SE" dirty="0">
                <a:latin typeface="Lato" panose="020F0502020204030203" pitchFamily="34" charset="0"/>
                <a:ea typeface="Lato" panose="020F0502020204030203" pitchFamily="34" charset="0"/>
                <a:cs typeface="Lato" panose="020F0502020204030203" pitchFamily="34" charset="0"/>
              </a:rPr>
              <a:t> </a:t>
            </a:r>
            <a:r>
              <a:rPr dirty="0">
                <a:latin typeface="Lato" panose="020F0502020204030203" pitchFamily="34" charset="0"/>
                <a:ea typeface="Lato" panose="020F0502020204030203" pitchFamily="34" charset="0"/>
                <a:cs typeface="Lato" panose="020F0502020204030203" pitchFamily="34" charset="0"/>
              </a:rPr>
              <a:t>producer</a:t>
            </a:r>
            <a:r>
              <a:rPr lang="sv-SE" dirty="0">
                <a:latin typeface="Lato" panose="020F0502020204030203" pitchFamily="34" charset="0"/>
                <a:ea typeface="Lato" panose="020F0502020204030203" pitchFamily="34" charset="0"/>
                <a:cs typeface="Lato" panose="020F0502020204030203" pitchFamily="34" charset="0"/>
              </a:rPr>
              <a:t> to the user</a:t>
            </a:r>
            <a:r>
              <a:rPr dirty="0">
                <a:latin typeface="Lato" panose="020F0502020204030203" pitchFamily="34" charset="0"/>
                <a:ea typeface="Lato" panose="020F0502020204030203" pitchFamily="34" charset="0"/>
                <a:cs typeface="Lato" panose="020F0502020204030203" pitchFamily="34" charset="0"/>
              </a:rPr>
              <a:t>– </a:t>
            </a:r>
            <a:r>
              <a:rPr lang="sv-SE" dirty="0">
                <a:latin typeface="Lato" panose="020F0502020204030203" pitchFamily="34" charset="0"/>
                <a:ea typeface="Lato" panose="020F0502020204030203" pitchFamily="34" charset="0"/>
                <a:cs typeface="Lato" panose="020F0502020204030203" pitchFamily="34" charset="0"/>
              </a:rPr>
              <a:t>information security </a:t>
            </a:r>
            <a:r>
              <a:rPr dirty="0">
                <a:latin typeface="Lato" panose="020F0502020204030203" pitchFamily="34" charset="0"/>
                <a:ea typeface="Lato" panose="020F0502020204030203" pitchFamily="34" charset="0"/>
                <a:cs typeface="Lato" panose="020F0502020204030203" pitchFamily="34" charset="0"/>
              </a:rPr>
              <a:t>encryption on-the-fly</a:t>
            </a:r>
            <a:endParaRPr lang="sv-SE" dirty="0">
              <a:latin typeface="Lato" panose="020F0502020204030203" pitchFamily="34" charset="0"/>
              <a:ea typeface="Lato" panose="020F0502020204030203" pitchFamily="34" charset="0"/>
              <a:cs typeface="Lato" panose="020F0502020204030203" pitchFamily="34" charset="0"/>
            </a:endParaRPr>
          </a:p>
          <a:p>
            <a:pPr>
              <a:defRPr/>
            </a:pPr>
            <a:r>
              <a:rPr u="sng" dirty="0">
                <a:latin typeface="Lato" panose="020F0502020204030203" pitchFamily="34" charset="0"/>
                <a:ea typeface="Lato" panose="020F0502020204030203" pitchFamily="34" charset="0"/>
                <a:cs typeface="Lato" panose="020F0502020204030203" pitchFamily="34" charset="0"/>
                <a:hlinkClick r:id="rId3" tooltip="https://delivery.scilifelab.se"/>
              </a:rPr>
              <a:t>https://delivery.scilifelab.se</a:t>
            </a:r>
            <a:r>
              <a:rPr dirty="0">
                <a:latin typeface="Lato" panose="020F0502020204030203" pitchFamily="34" charset="0"/>
                <a:ea typeface="Lato" panose="020F0502020204030203" pitchFamily="34" charset="0"/>
                <a:cs typeface="Lato" panose="020F0502020204030203" pitchFamily="34" charset="0"/>
              </a:rPr>
              <a:t> </a:t>
            </a:r>
          </a:p>
          <a:p>
            <a:pPr>
              <a:defRPr/>
            </a:pPr>
            <a:endParaRPr sz="2000" dirty="0"/>
          </a:p>
        </p:txBody>
      </p:sp>
      <p:pic>
        <p:nvPicPr>
          <p:cNvPr id="7" name="Bildobjekt 6"/>
          <p:cNvPicPr>
            <a:picLocks noChangeAspect="1"/>
          </p:cNvPicPr>
          <p:nvPr/>
        </p:nvPicPr>
        <p:blipFill>
          <a:blip r:embed="rId4"/>
          <a:stretch/>
        </p:blipFill>
        <p:spPr bwMode="auto">
          <a:xfrm>
            <a:off x="838200" y="1571626"/>
            <a:ext cx="10081135" cy="4116011"/>
          </a:xfrm>
          <a:prstGeom prst="rect">
            <a:avLst/>
          </a:prstGeom>
          <a:noFill/>
          <a:ln>
            <a:solidFill>
              <a:schemeClr val="bg1"/>
            </a:solid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29F4F99-2EED-8786-E9B8-8F9E167811ED}"/>
              </a:ext>
            </a:extLst>
          </p:cNvPr>
          <p:cNvSpPr>
            <a:spLocks noGrp="1"/>
          </p:cNvSpPr>
          <p:nvPr>
            <p:ph type="title"/>
          </p:nvPr>
        </p:nvSpPr>
        <p:spPr>
          <a:xfrm>
            <a:off x="838200" y="557631"/>
            <a:ext cx="9538252" cy="830128"/>
          </a:xfrm>
        </p:spPr>
        <p:txBody>
          <a:bodyPr>
            <a:noAutofit/>
          </a:bodyPr>
          <a:lstStyle/>
          <a:p>
            <a:r>
              <a:rPr lang="sv-SE" sz="4000" dirty="0" err="1">
                <a:latin typeface="Lato" panose="020F0502020204030203" pitchFamily="34" charset="77"/>
                <a:ea typeface="Lato" panose="020F0502020204030203" pitchFamily="34" charset="0"/>
                <a:cs typeface="Lato" panose="020F0502020204030203" pitchFamily="34" charset="0"/>
              </a:rPr>
              <a:t>SciLifeLab</a:t>
            </a:r>
            <a:r>
              <a:rPr lang="sv-SE" sz="4000" dirty="0">
                <a:latin typeface="Lato" panose="020F0502020204030203" pitchFamily="34" charset="77"/>
                <a:ea typeface="Lato" panose="020F0502020204030203" pitchFamily="34" charset="0"/>
                <a:cs typeface="Lato" panose="020F0502020204030203" pitchFamily="34" charset="0"/>
              </a:rPr>
              <a:t> Serve</a:t>
            </a:r>
            <a:endParaRPr lang="en-SE" sz="4000">
              <a:latin typeface="Lato" panose="020F0502020204030203" pitchFamily="34" charset="77"/>
            </a:endParaRPr>
          </a:p>
        </p:txBody>
      </p:sp>
      <p:pic>
        <p:nvPicPr>
          <p:cNvPr id="4" name="Picture 3">
            <a:extLst>
              <a:ext uri="{FF2B5EF4-FFF2-40B4-BE49-F238E27FC236}">
                <a16:creationId xmlns:a16="http://schemas.microsoft.com/office/drawing/2014/main" id="{4F464EE0-9A63-F72C-C3B7-BFE733DEBFAD}"/>
              </a:ext>
            </a:extLst>
          </p:cNvPr>
          <p:cNvPicPr>
            <a:picLocks noChangeAspect="1"/>
          </p:cNvPicPr>
          <p:nvPr/>
        </p:nvPicPr>
        <p:blipFill>
          <a:blip r:embed="rId2"/>
          <a:stretch>
            <a:fillRect/>
          </a:stretch>
        </p:blipFill>
        <p:spPr>
          <a:xfrm>
            <a:off x="754380" y="1737124"/>
            <a:ext cx="6653810" cy="3139321"/>
          </a:xfrm>
          <a:prstGeom prst="rect">
            <a:avLst/>
          </a:prstGeom>
          <a:ln>
            <a:solidFill>
              <a:schemeClr val="tx1"/>
            </a:solidFill>
          </a:ln>
        </p:spPr>
      </p:pic>
      <p:sp>
        <p:nvSpPr>
          <p:cNvPr id="5" name="TextBox 4">
            <a:extLst>
              <a:ext uri="{FF2B5EF4-FFF2-40B4-BE49-F238E27FC236}">
                <a16:creationId xmlns:a16="http://schemas.microsoft.com/office/drawing/2014/main" id="{3334EFC7-3047-A480-79ED-6160A7346037}"/>
              </a:ext>
            </a:extLst>
          </p:cNvPr>
          <p:cNvSpPr txBox="1"/>
          <p:nvPr/>
        </p:nvSpPr>
        <p:spPr>
          <a:xfrm>
            <a:off x="754380" y="5225810"/>
            <a:ext cx="5272597" cy="923330"/>
          </a:xfrm>
          <a:prstGeom prst="rect">
            <a:avLst/>
          </a:prstGeom>
          <a:noFill/>
        </p:spPr>
        <p:txBody>
          <a:bodyPr wrap="none" rtlCol="0">
            <a:spAutoFit/>
          </a:bodyPr>
          <a:lstStyle/>
          <a:p>
            <a:r>
              <a:rPr lang="en-SE">
                <a:latin typeface="Lato" panose="020F0502020204030203" pitchFamily="34" charset="0"/>
                <a:ea typeface="Lato" panose="020F0502020204030203" pitchFamily="34" charset="0"/>
                <a:cs typeface="Lato" panose="020F0502020204030203" pitchFamily="34" charset="0"/>
                <a:hlinkClick r:id="rId3"/>
              </a:rPr>
              <a:t>https://serve.scilifelab.se</a:t>
            </a:r>
            <a:r>
              <a:rPr lang="sv-SE" dirty="0">
                <a:latin typeface="Lato" panose="020F0502020204030203" pitchFamily="34" charset="0"/>
                <a:ea typeface="Lato" panose="020F0502020204030203" pitchFamily="34" charset="0"/>
                <a:cs typeface="Lato" panose="020F0502020204030203" pitchFamily="34" charset="0"/>
              </a:rPr>
              <a:t> </a:t>
            </a:r>
          </a:p>
          <a:p>
            <a:endParaRPr lang="sv-SE" dirty="0">
              <a:latin typeface="Lato" panose="020F0502020204030203" pitchFamily="34" charset="0"/>
              <a:ea typeface="Lato" panose="020F0502020204030203" pitchFamily="34" charset="0"/>
              <a:cs typeface="Lato" panose="020F0502020204030203" pitchFamily="34" charset="0"/>
            </a:endParaRPr>
          </a:p>
          <a:p>
            <a:r>
              <a:rPr lang="sv-SE" dirty="0">
                <a:latin typeface="Lato" panose="020F0502020204030203" pitchFamily="34" charset="0"/>
                <a:ea typeface="Lato" panose="020F0502020204030203" pitchFamily="34" charset="0"/>
                <a:cs typeface="Lato" panose="020F0502020204030203" pitchFamily="34" charset="0"/>
                <a:hlinkClick r:id="rId4"/>
              </a:rPr>
              <a:t>https://serve.scilifelab.se/user_guide#getaccount</a:t>
            </a:r>
            <a:r>
              <a:rPr lang="sv-SE" dirty="0">
                <a:latin typeface="Lato" panose="020F0502020204030203" pitchFamily="34" charset="0"/>
                <a:ea typeface="Lato" panose="020F0502020204030203" pitchFamily="34" charset="0"/>
                <a:cs typeface="Lato" panose="020F0502020204030203" pitchFamily="34" charset="0"/>
              </a:rPr>
              <a:t>   </a:t>
            </a:r>
            <a:endParaRPr lang="en-SE">
              <a:latin typeface="Lato" panose="020F0502020204030203" pitchFamily="34" charset="0"/>
              <a:ea typeface="Lato" panose="020F0502020204030203" pitchFamily="34" charset="0"/>
              <a:cs typeface="Lato" panose="020F0502020204030203" pitchFamily="34" charset="0"/>
            </a:endParaRPr>
          </a:p>
        </p:txBody>
      </p:sp>
      <p:sp>
        <p:nvSpPr>
          <p:cNvPr id="7" name="textruta 6">
            <a:extLst>
              <a:ext uri="{FF2B5EF4-FFF2-40B4-BE49-F238E27FC236}">
                <a16:creationId xmlns:a16="http://schemas.microsoft.com/office/drawing/2014/main" id="{4822EE5C-55E3-618C-FA46-317FF6B2E4DF}"/>
              </a:ext>
            </a:extLst>
          </p:cNvPr>
          <p:cNvSpPr txBox="1"/>
          <p:nvPr/>
        </p:nvSpPr>
        <p:spPr>
          <a:xfrm>
            <a:off x="7547675" y="1737124"/>
            <a:ext cx="4644325" cy="2585323"/>
          </a:xfrm>
          <a:prstGeom prst="rect">
            <a:avLst/>
          </a:prstGeom>
          <a:noFill/>
        </p:spPr>
        <p:txBody>
          <a:bodyPr wrap="square" rtlCol="0">
            <a:spAutoFit/>
          </a:bodyPr>
          <a:lstStyle/>
          <a:p>
            <a:pPr marL="342900" indent="-342900">
              <a:buFont typeface="Arial" panose="020B0604020202020204" pitchFamily="34" charset="0"/>
              <a:buChar char="•"/>
            </a:pPr>
            <a:r>
              <a:rPr lang="sv-SE" dirty="0">
                <a:latin typeface="Lato" panose="020F0502020204030203" pitchFamily="34" charset="0"/>
                <a:ea typeface="Lato" panose="020F0502020204030203" pitchFamily="34" charset="0"/>
                <a:cs typeface="Lato" panose="020F0502020204030203" pitchFamily="34" charset="0"/>
              </a:rPr>
              <a:t>SciLifeLab Serve is a service for development of AI models and app publication that will be offered to to  life science researchers affiliated with Swedish universitites and institutes.</a:t>
            </a:r>
          </a:p>
          <a:p>
            <a:pPr marL="342900" indent="-342900">
              <a:buFont typeface="Arial" panose="020B0604020202020204" pitchFamily="34" charset="0"/>
              <a:buChar char="•"/>
            </a:pPr>
            <a:endParaRPr lang="sv-SE" dirty="0">
              <a:latin typeface="Lato" panose="020F0502020204030203" pitchFamily="34" charset="0"/>
              <a:ea typeface="Lato" panose="020F0502020204030203" pitchFamily="34" charset="0"/>
              <a:cs typeface="Lato" panose="020F0502020204030203" pitchFamily="34" charset="0"/>
            </a:endParaRPr>
          </a:p>
          <a:p>
            <a:pPr marL="342900" indent="-342900">
              <a:buFont typeface="Arial" panose="020B0604020202020204" pitchFamily="34" charset="0"/>
              <a:buChar char="•"/>
            </a:pPr>
            <a:r>
              <a:rPr lang="sv-SE" dirty="0">
                <a:latin typeface="Lato" panose="020F0502020204030203" pitchFamily="34" charset="0"/>
                <a:ea typeface="Lato" panose="020F0502020204030203" pitchFamily="34" charset="0"/>
                <a:cs typeface="Lato" panose="020F0502020204030203" pitchFamily="34" charset="0"/>
              </a:rPr>
              <a:t> The service is in beta testing and accessible via the SciLifeLab Data Platform. </a:t>
            </a:r>
            <a:endParaRPr lang="sv-SE" i="1" dirty="0">
              <a:latin typeface="Lato" panose="020F0502020204030203" pitchFamily="34" charset="0"/>
              <a:ea typeface="Lato" panose="020F0502020204030203" pitchFamily="34" charset="0"/>
              <a:cs typeface="Lato" panose="020F0502020204030203" pitchFamily="34" charset="0"/>
            </a:endParaRPr>
          </a:p>
        </p:txBody>
      </p:sp>
      <p:sp>
        <p:nvSpPr>
          <p:cNvPr id="6" name="textruta 5">
            <a:extLst>
              <a:ext uri="{FF2B5EF4-FFF2-40B4-BE49-F238E27FC236}">
                <a16:creationId xmlns:a16="http://schemas.microsoft.com/office/drawing/2014/main" id="{2C8B26B8-4B43-DE4D-70FB-3C525D538A67}"/>
              </a:ext>
            </a:extLst>
          </p:cNvPr>
          <p:cNvSpPr txBox="1"/>
          <p:nvPr/>
        </p:nvSpPr>
        <p:spPr>
          <a:xfrm>
            <a:off x="3084286" y="3247962"/>
            <a:ext cx="6168570" cy="369332"/>
          </a:xfrm>
          <a:prstGeom prst="rect">
            <a:avLst/>
          </a:prstGeom>
          <a:noFill/>
        </p:spPr>
        <p:txBody>
          <a:bodyPr wrap="square">
            <a:spAutoFit/>
          </a:bodyPr>
          <a:lstStyle/>
          <a:p>
            <a:r>
              <a:rPr lang="sv-SE" b="0" dirty="0">
                <a:effectLst/>
              </a:rPr>
              <a:t> </a:t>
            </a:r>
            <a:endParaRPr lang="sv-SE" dirty="0"/>
          </a:p>
        </p:txBody>
      </p:sp>
    </p:spTree>
    <p:extLst>
      <p:ext uri="{BB962C8B-B14F-4D97-AF65-F5344CB8AC3E}">
        <p14:creationId xmlns:p14="http://schemas.microsoft.com/office/powerpoint/2010/main" val="20366297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62" name="Title 2"/>
          <p:cNvSpPr txBox="1">
            <a:spLocks noGrp="1"/>
          </p:cNvSpPr>
          <p:nvPr>
            <p:ph type="title"/>
          </p:nvPr>
        </p:nvSpPr>
        <p:spPr bwMode="auto">
          <a:prstGeom prst="rect">
            <a:avLst/>
          </a:prstGeom>
        </p:spPr>
        <p:txBody>
          <a:bodyPr vertOverflow="overflow" horzOverflow="overflow" vert="horz" wrap="square" lIns="45718" tIns="45720" rIns="45718" bIns="45720" numCol="1" spcCol="0" rtlCol="0" fromWordArt="0" anchor="ctr" anchorCtr="0" forceAA="0" compatLnSpc="0">
            <a:normAutofit/>
          </a:bodyPr>
          <a:lstStyle>
            <a:lvl1pPr>
              <a:defRPr sz="3600"/>
            </a:lvl1pPr>
          </a:lstStyle>
          <a:p>
            <a:pPr>
              <a:defRPr/>
            </a:pPr>
            <a:r>
              <a:rPr lang="sv-SE" sz="4000" dirty="0">
                <a:latin typeface="Lato" panose="020F0502020204030203" pitchFamily="34" charset="77"/>
                <a:ea typeface="Lato" panose="020F0502020204030203" pitchFamily="34" charset="0"/>
                <a:cs typeface="Lato" panose="020F0502020204030203" pitchFamily="34" charset="0"/>
              </a:rPr>
              <a:t>Pandemic Prepareness Porta</a:t>
            </a:r>
            <a:r>
              <a:rPr lang="sv-SE" sz="4000" dirty="0">
                <a:latin typeface="Lato" panose="020F0502020204030203" pitchFamily="34" charset="77"/>
                <a:cs typeface="Arial" panose="020B0604020202020204" pitchFamily="34" charset="0"/>
              </a:rPr>
              <a:t>l</a:t>
            </a:r>
            <a:endParaRPr sz="4000" dirty="0">
              <a:latin typeface="Lato" panose="020F0502020204030203" pitchFamily="34" charset="77"/>
              <a:cs typeface="Arial" panose="020B0604020202020204" pitchFamily="34" charset="0"/>
            </a:endParaRPr>
          </a:p>
        </p:txBody>
      </p:sp>
      <p:sp>
        <p:nvSpPr>
          <p:cNvPr id="264" name="TextBox 5"/>
          <p:cNvSpPr txBox="1"/>
          <p:nvPr/>
        </p:nvSpPr>
        <p:spPr bwMode="auto">
          <a:xfrm>
            <a:off x="942532" y="2525718"/>
            <a:ext cx="4951328" cy="769441"/>
          </a:xfrm>
          <a:prstGeom prst="rect">
            <a:avLst/>
          </a:prstGeom>
          <a:ln w="12700">
            <a:miter lim="400000"/>
          </a:ln>
        </p:spPr>
        <p:txBody>
          <a:bodyPr lIns="45719" rIns="45719">
            <a:spAutoFit/>
          </a:bodyPr>
          <a:lstStyle/>
          <a:p>
            <a:pPr marL="349964" indent="-349964">
              <a:buSzPct val="100000"/>
              <a:buFont typeface="Arial"/>
              <a:buChar char="•"/>
              <a:defRPr sz="2200">
                <a:latin typeface="Arial"/>
                <a:ea typeface="Arial"/>
                <a:cs typeface="Arial"/>
              </a:defRPr>
            </a:pPr>
            <a:endParaRPr dirty="0"/>
          </a:p>
          <a:p>
            <a:pPr>
              <a:defRPr sz="2200">
                <a:latin typeface="Arial"/>
                <a:ea typeface="Arial"/>
                <a:cs typeface="Arial"/>
              </a:defRPr>
            </a:pPr>
            <a:endParaRPr dirty="0"/>
          </a:p>
        </p:txBody>
      </p:sp>
      <p:cxnSp>
        <p:nvCxnSpPr>
          <p:cNvPr id="2" name="Rak 1"/>
          <p:cNvCxnSpPr>
            <a:cxnSpLocks/>
          </p:cNvCxnSpPr>
          <p:nvPr/>
        </p:nvCxnSpPr>
        <p:spPr bwMode="auto">
          <a:xfrm>
            <a:off x="6317307" y="1480038"/>
            <a:ext cx="0" cy="4865076"/>
          </a:xfrm>
          <a:prstGeom prst="line">
            <a:avLst/>
          </a:prstGeom>
          <a:solidFill>
            <a:srgbClr val="FFFFFF"/>
          </a:solidFill>
          <a:ln w="38099" cap="flat">
            <a:solidFill>
              <a:schemeClr val="accent1"/>
            </a:solidFill>
            <a:prstDash val="solid"/>
            <a:miter lim="800000"/>
          </a:ln>
        </p:spPr>
        <p:style>
          <a:lnRef idx="0">
            <a:scrgbClr r="0" g="0" b="0"/>
          </a:lnRef>
          <a:fillRef idx="0">
            <a:scrgbClr r="0" g="0" b="0"/>
          </a:fillRef>
          <a:effectRef idx="0">
            <a:scrgbClr r="0" g="0" b="0"/>
          </a:effectRef>
          <a:fontRef idx="none"/>
        </p:style>
      </p:cxnSp>
      <p:sp>
        <p:nvSpPr>
          <p:cNvPr id="4" name="textruta 3">
            <a:extLst>
              <a:ext uri="{FF2B5EF4-FFF2-40B4-BE49-F238E27FC236}">
                <a16:creationId xmlns:a16="http://schemas.microsoft.com/office/drawing/2014/main" id="{04DF89EC-FDB6-741C-053B-3837A95C4D58}"/>
              </a:ext>
            </a:extLst>
          </p:cNvPr>
          <p:cNvSpPr txBox="1"/>
          <p:nvPr/>
        </p:nvSpPr>
        <p:spPr bwMode="auto">
          <a:xfrm>
            <a:off x="402925" y="1293067"/>
            <a:ext cx="5750061" cy="3970318"/>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wrap="square">
            <a:spAutoFit/>
          </a:bodyPr>
          <a:lstStyle/>
          <a:p>
            <a:pPr marL="342900" indent="-342900">
              <a:buFont typeface="Arial" panose="020B0604020202020204" pitchFamily="34" charset="0"/>
              <a:buChar char="•"/>
            </a:pPr>
            <a:r>
              <a:rPr lang="sv-SE" dirty="0">
                <a:solidFill>
                  <a:schemeClr val="tx1"/>
                </a:solidFill>
                <a:latin typeface="Lato" panose="020F0502020204030203" pitchFamily="34" charset="0"/>
                <a:ea typeface="Lato" panose="020F0502020204030203" pitchFamily="34" charset="0"/>
                <a:cs typeface="Lato" panose="020F0502020204030203" pitchFamily="34" charset="0"/>
              </a:rPr>
              <a:t>Established since 2020, originally on assignment from VR 2020-2021. Part of a network of COVID-19 Data Portals. </a:t>
            </a:r>
          </a:p>
          <a:p>
            <a:pPr marL="342900" indent="-342900">
              <a:buFont typeface="Arial" panose="020B0604020202020204" pitchFamily="34" charset="0"/>
              <a:buChar char="•"/>
            </a:pPr>
            <a:endParaRPr lang="sv-SE" dirty="0">
              <a:solidFill>
                <a:schemeClr val="tx1"/>
              </a:solidFill>
              <a:latin typeface="Lato" panose="020F0502020204030203" pitchFamily="34" charset="0"/>
              <a:ea typeface="Lato" panose="020F0502020204030203" pitchFamily="34" charset="0"/>
              <a:cs typeface="Lato" panose="020F0502020204030203" pitchFamily="34" charset="0"/>
            </a:endParaRPr>
          </a:p>
          <a:p>
            <a:pPr marL="342900" indent="-342900">
              <a:buFont typeface="Arial" panose="020B0604020202020204" pitchFamily="34" charset="0"/>
              <a:buChar char="•"/>
            </a:pPr>
            <a:r>
              <a:rPr lang="sv-SE" dirty="0">
                <a:solidFill>
                  <a:schemeClr val="tx1"/>
                </a:solidFill>
                <a:latin typeface="Lato" panose="020F0502020204030203" pitchFamily="34" charset="0"/>
                <a:ea typeface="Lato" panose="020F0502020204030203" pitchFamily="34" charset="0"/>
                <a:cs typeface="Lato" panose="020F0502020204030203" pitchFamily="34" charset="0"/>
              </a:rPr>
              <a:t>Promote Open Science, FAIR and data sharing in order to accelerate COVID-19 research.</a:t>
            </a:r>
          </a:p>
          <a:p>
            <a:endParaRPr lang="sv-SE" dirty="0">
              <a:solidFill>
                <a:schemeClr val="tx1"/>
              </a:solidFill>
              <a:latin typeface="Lato" panose="020F0502020204030203" pitchFamily="34" charset="0"/>
              <a:ea typeface="Lato" panose="020F0502020204030203" pitchFamily="34" charset="0"/>
              <a:cs typeface="Lato" panose="020F0502020204030203" pitchFamily="34" charset="0"/>
            </a:endParaRPr>
          </a:p>
          <a:p>
            <a:pPr marL="342900" indent="-342900">
              <a:buFont typeface="Arial" panose="020B0604020202020204" pitchFamily="34" charset="0"/>
              <a:buChar char="•"/>
            </a:pPr>
            <a:r>
              <a:rPr lang="sv-SE" dirty="0">
                <a:solidFill>
                  <a:schemeClr val="tx1"/>
                </a:solidFill>
                <a:latin typeface="Lato" panose="020F0502020204030203" pitchFamily="34" charset="0"/>
                <a:ea typeface="Lato" panose="020F0502020204030203" pitchFamily="34" charset="0"/>
                <a:cs typeface="Lato" panose="020F0502020204030203" pitchFamily="34" charset="0"/>
              </a:rPr>
              <a:t>Today, a central part of the SciLifeLab Pandemic Prepareness efforts, and bridging to the SciLifeLab and Wallenberg DDLS program.</a:t>
            </a:r>
          </a:p>
          <a:p>
            <a:pPr marL="342900" indent="-342900">
              <a:buFont typeface="Arial" panose="020B0604020202020204" pitchFamily="34" charset="0"/>
              <a:buChar char="•"/>
            </a:pPr>
            <a:endParaRPr lang="sv-SE" dirty="0">
              <a:solidFill>
                <a:schemeClr val="tx1"/>
              </a:solidFill>
              <a:latin typeface="Lato" panose="020F0502020204030203" pitchFamily="34" charset="0"/>
              <a:ea typeface="Lato" panose="020F0502020204030203" pitchFamily="34" charset="0"/>
              <a:cs typeface="Lato" panose="020F0502020204030203" pitchFamily="34" charset="0"/>
            </a:endParaRPr>
          </a:p>
          <a:p>
            <a:pPr marL="342900" indent="-342900">
              <a:buFont typeface="Arial" panose="020B0604020202020204" pitchFamily="34" charset="0"/>
              <a:buChar char="•"/>
            </a:pPr>
            <a:r>
              <a:rPr lang="sv-SE" dirty="0">
                <a:solidFill>
                  <a:schemeClr val="tx1"/>
                </a:solidFill>
                <a:latin typeface="Lato" panose="020F0502020204030203" pitchFamily="34" charset="0"/>
                <a:ea typeface="Lato" panose="020F0502020204030203" pitchFamily="34" charset="0"/>
                <a:cs typeface="Lato" panose="020F0502020204030203" pitchFamily="34" charset="0"/>
              </a:rPr>
              <a:t>Raised as a pioneer for COVID-19 national data portals in Europe by </a:t>
            </a:r>
            <a:r>
              <a:rPr lang="sv-SE" dirty="0">
                <a:latin typeface="Lato" panose="020F0502020204030203" pitchFamily="34" charset="0"/>
                <a:ea typeface="Lato" panose="020F0502020204030203" pitchFamily="34" charset="0"/>
                <a:cs typeface="Lato" panose="020F0502020204030203" pitchFamily="34" charset="0"/>
              </a:rPr>
              <a:t>EC</a:t>
            </a:r>
            <a:r>
              <a:rPr lang="sv-SE" dirty="0">
                <a:solidFill>
                  <a:schemeClr val="tx1"/>
                </a:solidFill>
                <a:latin typeface="Lato" panose="020F0502020204030203" pitchFamily="34" charset="0"/>
                <a:ea typeface="Lato" panose="020F0502020204030203" pitchFamily="34" charset="0"/>
                <a:cs typeface="Lato" panose="020F0502020204030203" pitchFamily="34" charset="0"/>
              </a:rPr>
              <a:t> representative. Partnering with international efforts</a:t>
            </a:r>
          </a:p>
        </p:txBody>
      </p:sp>
      <p:pic>
        <p:nvPicPr>
          <p:cNvPr id="6" name="Bildobjekt 5">
            <a:extLst>
              <a:ext uri="{FF2B5EF4-FFF2-40B4-BE49-F238E27FC236}">
                <a16:creationId xmlns:a16="http://schemas.microsoft.com/office/drawing/2014/main" id="{9CA38102-92E9-B4B9-6D47-7BDA41D1A7A4}"/>
              </a:ext>
            </a:extLst>
          </p:cNvPr>
          <p:cNvPicPr>
            <a:picLocks noChangeAspect="1"/>
          </p:cNvPicPr>
          <p:nvPr/>
        </p:nvPicPr>
        <p:blipFill>
          <a:blip r:embed="rId2"/>
          <a:stretch/>
        </p:blipFill>
        <p:spPr bwMode="auto">
          <a:xfrm>
            <a:off x="6625226" y="1757362"/>
            <a:ext cx="5279648" cy="3936909"/>
          </a:xfrm>
          <a:prstGeom prst="rect">
            <a:avLst/>
          </a:prstGeom>
          <a:ln>
            <a:solidFill>
              <a:schemeClr val="tx1"/>
            </a:solidFill>
          </a:ln>
        </p:spPr>
      </p:pic>
      <p:sp>
        <p:nvSpPr>
          <p:cNvPr id="5" name="textruta 4">
            <a:extLst>
              <a:ext uri="{FF2B5EF4-FFF2-40B4-BE49-F238E27FC236}">
                <a16:creationId xmlns:a16="http://schemas.microsoft.com/office/drawing/2014/main" id="{1EB27AEA-1182-3A83-0059-4D00CDC59C32}"/>
              </a:ext>
            </a:extLst>
          </p:cNvPr>
          <p:cNvSpPr txBox="1"/>
          <p:nvPr/>
        </p:nvSpPr>
        <p:spPr>
          <a:xfrm>
            <a:off x="3048000" y="3247962"/>
            <a:ext cx="6096000" cy="369332"/>
          </a:xfrm>
          <a:prstGeom prst="rect">
            <a:avLst/>
          </a:prstGeom>
          <a:noFill/>
        </p:spPr>
        <p:txBody>
          <a:bodyPr wrap="square">
            <a:spAutoFit/>
          </a:bodyPr>
          <a:lstStyle/>
          <a:p>
            <a:r>
              <a:rPr lang="sv-SE" b="0" dirty="0">
                <a:effectLst/>
              </a:rPr>
              <a:t> </a:t>
            </a:r>
            <a:endParaRPr lang="sv-SE" dirty="0"/>
          </a:p>
        </p:txBody>
      </p:sp>
      <p:sp>
        <p:nvSpPr>
          <p:cNvPr id="8" name="textruta 7">
            <a:extLst>
              <a:ext uri="{FF2B5EF4-FFF2-40B4-BE49-F238E27FC236}">
                <a16:creationId xmlns:a16="http://schemas.microsoft.com/office/drawing/2014/main" id="{5C49A22A-3360-AD60-75AC-44AA920A9064}"/>
              </a:ext>
            </a:extLst>
          </p:cNvPr>
          <p:cNvSpPr txBox="1"/>
          <p:nvPr/>
        </p:nvSpPr>
        <p:spPr>
          <a:xfrm>
            <a:off x="3048000" y="3247962"/>
            <a:ext cx="6096000" cy="369332"/>
          </a:xfrm>
          <a:prstGeom prst="rect">
            <a:avLst/>
          </a:prstGeom>
          <a:noFill/>
        </p:spPr>
        <p:txBody>
          <a:bodyPr wrap="square">
            <a:spAutoFit/>
          </a:bodyPr>
          <a:lstStyle/>
          <a:p>
            <a:r>
              <a:rPr lang="sv-SE" b="0" dirty="0">
                <a:effectLst/>
              </a:rPr>
              <a:t> </a:t>
            </a:r>
            <a:endParaRPr lang="sv-SE" dirty="0"/>
          </a:p>
        </p:txBody>
      </p:sp>
      <p:sp>
        <p:nvSpPr>
          <p:cNvPr id="3" name="textruta 2">
            <a:extLst>
              <a:ext uri="{FF2B5EF4-FFF2-40B4-BE49-F238E27FC236}">
                <a16:creationId xmlns:a16="http://schemas.microsoft.com/office/drawing/2014/main" id="{E12CF957-3158-59B4-0EE8-FE5281C8ACE1}"/>
              </a:ext>
            </a:extLst>
          </p:cNvPr>
          <p:cNvSpPr txBox="1"/>
          <p:nvPr/>
        </p:nvSpPr>
        <p:spPr>
          <a:xfrm>
            <a:off x="7674251" y="6276892"/>
            <a:ext cx="4261103" cy="369332"/>
          </a:xfrm>
          <a:prstGeom prst="rect">
            <a:avLst/>
          </a:prstGeom>
          <a:noFill/>
        </p:spPr>
        <p:txBody>
          <a:bodyPr wrap="none" rtlCol="0">
            <a:spAutoFit/>
          </a:bodyPr>
          <a:lstStyle/>
          <a:p>
            <a:r>
              <a:rPr lang="sv-SE" dirty="0">
                <a:latin typeface="Lato" panose="020F0502020204030203" pitchFamily="34" charset="77"/>
                <a:hlinkClick r:id="rId3"/>
              </a:rPr>
              <a:t>https://pandemicpreparednessportal.se</a:t>
            </a:r>
            <a:r>
              <a:rPr lang="sv-SE" dirty="0">
                <a:latin typeface="Lato" panose="020F0502020204030203" pitchFamily="34" charset="77"/>
              </a:rPr>
              <a:t>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46" name="Content Placeholder 2"/>
          <p:cNvSpPr txBox="1">
            <a:spLocks noGrp="1"/>
          </p:cNvSpPr>
          <p:nvPr>
            <p:ph type="body" sz="half" idx="1"/>
          </p:nvPr>
        </p:nvSpPr>
        <p:spPr bwMode="auto">
          <a:xfrm>
            <a:off x="838196" y="1844040"/>
            <a:ext cx="5309600" cy="4846260"/>
          </a:xfrm>
          <a:prstGeom prst="rect">
            <a:avLst/>
          </a:prstGeom>
        </p:spPr>
        <p:txBody>
          <a:bodyPr vertOverflow="overflow" horzOverflow="clip" vert="horz" wrap="square" lIns="45716" tIns="45720" rIns="45716" bIns="45720" numCol="1" spcCol="0" rtlCol="0" fromWordArt="0" anchor="t" anchorCtr="0" forceAA="0" compatLnSpc="0">
            <a:normAutofit/>
          </a:bodyPr>
          <a:lstStyle/>
          <a:p>
            <a:pPr marL="394023" indent="-394023">
              <a:buSzPct val="100000"/>
              <a:buFont typeface="Arial"/>
              <a:buChar char="•"/>
              <a:defRPr/>
            </a:pPr>
            <a:r>
              <a:rPr lang="sv-SE" sz="1800" b="1" dirty="0">
                <a:latin typeface="Lato" panose="020F0502020204030203" pitchFamily="34" charset="0"/>
                <a:ea typeface="Lato" panose="020F0502020204030203" pitchFamily="34" charset="0"/>
                <a:cs typeface="Lato" panose="020F0502020204030203" pitchFamily="34" charset="0"/>
              </a:rPr>
              <a:t>Data sharing</a:t>
            </a:r>
            <a:endParaRPr sz="1800" b="1" dirty="0">
              <a:latin typeface="Lato" panose="020F0502020204030203" pitchFamily="34" charset="0"/>
              <a:ea typeface="Lato" panose="020F0502020204030203" pitchFamily="34" charset="0"/>
              <a:cs typeface="Lato" panose="020F0502020204030203" pitchFamily="34" charset="0"/>
            </a:endParaRPr>
          </a:p>
          <a:p>
            <a:pPr marL="794072" lvl="1" indent="-394022">
              <a:buSzPct val="100000"/>
              <a:buFont typeface="Arial"/>
              <a:buChar char="•"/>
              <a:defRPr/>
            </a:pPr>
            <a:r>
              <a:rPr lang="sv-SE" sz="1800" dirty="0">
                <a:latin typeface="Lato" panose="020F0502020204030203" pitchFamily="34" charset="0"/>
                <a:ea typeface="Lato" panose="020F0502020204030203" pitchFamily="34" charset="0"/>
                <a:cs typeface="Lato" panose="020F0502020204030203" pitchFamily="34" charset="0"/>
              </a:rPr>
              <a:t>Information, guidelines to share data</a:t>
            </a:r>
            <a:endParaRPr sz="1800" dirty="0">
              <a:latin typeface="Lato" panose="020F0502020204030203" pitchFamily="34" charset="0"/>
              <a:ea typeface="Lato" panose="020F0502020204030203" pitchFamily="34" charset="0"/>
              <a:cs typeface="Lato" panose="020F0502020204030203" pitchFamily="34" charset="0"/>
            </a:endParaRPr>
          </a:p>
          <a:p>
            <a:pPr marL="794072" lvl="1" indent="-394022">
              <a:buSzPct val="100000"/>
              <a:buFont typeface="Arial"/>
              <a:buChar char="•"/>
              <a:defRPr/>
            </a:pPr>
            <a:r>
              <a:rPr sz="1800" dirty="0">
                <a:latin typeface="Lato" panose="020F0502020204030203" pitchFamily="34" charset="0"/>
                <a:ea typeface="Lato" panose="020F0502020204030203" pitchFamily="34" charset="0"/>
                <a:cs typeface="Lato" panose="020F0502020204030203" pitchFamily="34" charset="0"/>
              </a:rPr>
              <a:t>Helpdesk</a:t>
            </a:r>
          </a:p>
          <a:p>
            <a:pPr marL="794073" lvl="1" indent="-394023">
              <a:buSzPct val="100000"/>
              <a:buFont typeface="Arial"/>
              <a:buChar char="•"/>
              <a:defRPr/>
            </a:pPr>
            <a:r>
              <a:rPr lang="sv-SE" sz="1800" dirty="0">
                <a:latin typeface="Lato" panose="020F0502020204030203" pitchFamily="34" charset="0"/>
                <a:ea typeface="Lato" panose="020F0502020204030203" pitchFamily="34" charset="0"/>
                <a:cs typeface="Lato" panose="020F0502020204030203" pitchFamily="34" charset="0"/>
              </a:rPr>
              <a:t>We adhere to Open Science</a:t>
            </a:r>
            <a:r>
              <a:rPr sz="1800" dirty="0">
                <a:latin typeface="Lato" panose="020F0502020204030203" pitchFamily="34" charset="0"/>
                <a:ea typeface="Lato" panose="020F0502020204030203" pitchFamily="34" charset="0"/>
                <a:cs typeface="Lato" panose="020F0502020204030203" pitchFamily="34" charset="0"/>
              </a:rPr>
              <a:t>!</a:t>
            </a:r>
          </a:p>
          <a:p>
            <a:pPr lvl="1">
              <a:defRPr/>
            </a:pPr>
            <a:endParaRPr sz="1800" b="1" dirty="0">
              <a:latin typeface="Lato" panose="020F0502020204030203" pitchFamily="34" charset="0"/>
              <a:ea typeface="Lato" panose="020F0502020204030203" pitchFamily="34" charset="0"/>
              <a:cs typeface="Lato" panose="020F0502020204030203" pitchFamily="34" charset="0"/>
            </a:endParaRPr>
          </a:p>
          <a:p>
            <a:pPr marL="394022" lvl="0" indent="-394022">
              <a:buSzPct val="100000"/>
              <a:buFont typeface="Arial"/>
              <a:buChar char="•"/>
              <a:defRPr/>
            </a:pPr>
            <a:r>
              <a:rPr sz="1800" b="1" dirty="0">
                <a:latin typeface="Lato" panose="020F0502020204030203" pitchFamily="34" charset="0"/>
                <a:ea typeface="Lato" panose="020F0502020204030203" pitchFamily="34" charset="0"/>
                <a:cs typeface="Lato" panose="020F0502020204030203" pitchFamily="34" charset="0"/>
              </a:rPr>
              <a:t>Promote</a:t>
            </a:r>
            <a:r>
              <a:rPr lang="sv-SE" sz="1800" b="1" dirty="0">
                <a:latin typeface="Lato" panose="020F0502020204030203" pitchFamily="34" charset="0"/>
                <a:ea typeface="Lato" panose="020F0502020204030203" pitchFamily="34" charset="0"/>
                <a:cs typeface="Lato" panose="020F0502020204030203" pitchFamily="34" charset="0"/>
              </a:rPr>
              <a:t> open data and code sharing:</a:t>
            </a:r>
          </a:p>
          <a:p>
            <a:pPr marL="794072" lvl="1" indent="-394022">
              <a:buSzPct val="100000"/>
              <a:buFont typeface="Arial"/>
              <a:buChar char="•"/>
              <a:defRPr/>
            </a:pPr>
            <a:r>
              <a:rPr lang="sv-SE" sz="1800" b="0" i="0" u="none" strike="noStrike" cap="none" spc="0" dirty="0">
                <a:ln>
                  <a:noFill/>
                </a:ln>
                <a:solidFill>
                  <a:srgbClr val="181717"/>
                </a:solidFill>
                <a:latin typeface="Lato" panose="020F0502020204030203" pitchFamily="34" charset="0"/>
                <a:ea typeface="Lato" panose="020F0502020204030203" pitchFamily="34" charset="0"/>
                <a:cs typeface="Lato" panose="020F0502020204030203" pitchFamily="34" charset="0"/>
              </a:rPr>
              <a:t>Data Highlights</a:t>
            </a:r>
            <a:endParaRPr lang="sv-SE" sz="1800" dirty="0">
              <a:latin typeface="Lato" panose="020F0502020204030203" pitchFamily="34" charset="0"/>
              <a:ea typeface="Lato" panose="020F0502020204030203" pitchFamily="34" charset="0"/>
              <a:cs typeface="Lato" panose="020F0502020204030203" pitchFamily="34" charset="0"/>
            </a:endParaRPr>
          </a:p>
          <a:p>
            <a:pPr marL="794072" lvl="1" indent="-394022">
              <a:buSzPct val="100000"/>
              <a:buFont typeface="Arial"/>
              <a:buChar char="•"/>
              <a:defRPr/>
            </a:pPr>
            <a:r>
              <a:rPr lang="en-US" sz="1800" b="0" i="0" u="none" strike="noStrike" cap="none" spc="0" dirty="0">
                <a:ln>
                  <a:noFill/>
                </a:ln>
                <a:solidFill>
                  <a:srgbClr val="181717"/>
                </a:solidFill>
                <a:latin typeface="Lato" panose="020F0502020204030203" pitchFamily="34" charset="0"/>
                <a:ea typeface="Lato" panose="020F0502020204030203" pitchFamily="34" charset="0"/>
                <a:cs typeface="Lato" panose="020F0502020204030203" pitchFamily="34" charset="0"/>
              </a:rPr>
              <a:t>Social media</a:t>
            </a:r>
            <a:endParaRPr sz="1800" dirty="0">
              <a:latin typeface="Lato" panose="020F0502020204030203" pitchFamily="34" charset="0"/>
              <a:ea typeface="Lato" panose="020F0502020204030203" pitchFamily="34" charset="0"/>
              <a:cs typeface="Lato" panose="020F0502020204030203" pitchFamily="34" charset="0"/>
            </a:endParaRPr>
          </a:p>
          <a:p>
            <a:pPr marL="794072" lvl="1" indent="-394022">
              <a:buSzPct val="100000"/>
              <a:buFont typeface="Arial"/>
              <a:buChar char="•"/>
              <a:defRPr/>
            </a:pPr>
            <a:r>
              <a:rPr lang="sv-SE" sz="1800" b="0" i="0" u="none" strike="noStrike" cap="none" spc="0" dirty="0">
                <a:ln>
                  <a:noFill/>
                </a:ln>
                <a:solidFill>
                  <a:srgbClr val="181717"/>
                </a:solidFill>
                <a:latin typeface="Lato" panose="020F0502020204030203" pitchFamily="34" charset="0"/>
                <a:ea typeface="Lato" panose="020F0502020204030203" pitchFamily="34" charset="0"/>
                <a:cs typeface="Lato" panose="020F0502020204030203" pitchFamily="34" charset="0"/>
              </a:rPr>
              <a:t>News items</a:t>
            </a:r>
            <a:endParaRPr sz="1800" dirty="0">
              <a:latin typeface="Lato" panose="020F0502020204030203" pitchFamily="34" charset="0"/>
              <a:ea typeface="Lato" panose="020F0502020204030203" pitchFamily="34" charset="0"/>
              <a:cs typeface="Lato" panose="020F0502020204030203" pitchFamily="34" charset="0"/>
            </a:endParaRPr>
          </a:p>
          <a:p>
            <a:pPr marL="794072" lvl="1" indent="-394022">
              <a:buSzPct val="100000"/>
              <a:buFont typeface="Arial"/>
              <a:buChar char="•"/>
              <a:defRPr/>
            </a:pPr>
            <a:r>
              <a:rPr lang="en-US" sz="1800" b="0" i="0" u="none" strike="noStrike" cap="none" spc="0" dirty="0">
                <a:ln>
                  <a:noFill/>
                </a:ln>
                <a:solidFill>
                  <a:srgbClr val="181717"/>
                </a:solidFill>
                <a:latin typeface="Lato" panose="020F0502020204030203" pitchFamily="34" charset="0"/>
                <a:ea typeface="Lato" panose="020F0502020204030203" pitchFamily="34" charset="0"/>
                <a:cs typeface="Lato" panose="020F0502020204030203" pitchFamily="34" charset="0"/>
              </a:rPr>
              <a:t>Uplift good examples from  research </a:t>
            </a:r>
            <a:r>
              <a:rPr lang="en-US" sz="1800" dirty="0">
                <a:solidFill>
                  <a:srgbClr val="181717"/>
                </a:solidFill>
                <a:latin typeface="Lato" panose="020F0502020204030203" pitchFamily="34" charset="0"/>
                <a:ea typeface="Lato" panose="020F0502020204030203" pitchFamily="34" charset="0"/>
                <a:cs typeface="Lato" panose="020F0502020204030203" pitchFamily="34" charset="0"/>
              </a:rPr>
              <a:t>gr</a:t>
            </a:r>
            <a:r>
              <a:rPr lang="en-US" sz="1800" b="0" i="0" u="none" strike="noStrike" cap="none" spc="0" dirty="0">
                <a:ln>
                  <a:noFill/>
                </a:ln>
                <a:solidFill>
                  <a:srgbClr val="181717"/>
                </a:solidFill>
                <a:latin typeface="Lato" panose="020F0502020204030203" pitchFamily="34" charset="0"/>
                <a:ea typeface="Lato" panose="020F0502020204030203" pitchFamily="34" charset="0"/>
                <a:cs typeface="Lato" panose="020F0502020204030203" pitchFamily="34" charset="0"/>
              </a:rPr>
              <a:t>oups that share data and code. </a:t>
            </a:r>
            <a:endParaRPr sz="1800" dirty="0">
              <a:latin typeface="Lato" panose="020F0502020204030203" pitchFamily="34" charset="0"/>
              <a:ea typeface="Lato" panose="020F0502020204030203" pitchFamily="34" charset="0"/>
              <a:cs typeface="Lato" panose="020F0502020204030203" pitchFamily="34" charset="0"/>
            </a:endParaRPr>
          </a:p>
        </p:txBody>
      </p:sp>
      <p:sp>
        <p:nvSpPr>
          <p:cNvPr id="247" name="Title 1"/>
          <p:cNvSpPr txBox="1">
            <a:spLocks noGrp="1"/>
          </p:cNvSpPr>
          <p:nvPr>
            <p:ph type="title"/>
          </p:nvPr>
        </p:nvSpPr>
        <p:spPr bwMode="auto">
          <a:xfrm>
            <a:off x="838196" y="365124"/>
            <a:ext cx="9938323" cy="830129"/>
          </a:xfrm>
          <a:prstGeom prst="rect">
            <a:avLst/>
          </a:prstGeom>
        </p:spPr>
        <p:txBody>
          <a:bodyPr>
            <a:normAutofit/>
          </a:bodyPr>
          <a:lstStyle>
            <a:lvl1pPr>
              <a:lnSpc>
                <a:spcPct val="89100"/>
              </a:lnSpc>
              <a:defRPr sz="3800"/>
            </a:lvl1pPr>
          </a:lstStyle>
          <a:p>
            <a:pPr>
              <a:defRPr/>
            </a:pPr>
            <a:r>
              <a:rPr lang="sv-SE" sz="4000" dirty="0">
                <a:latin typeface="Lato" panose="020F0502020204030203" pitchFamily="34" charset="0"/>
                <a:ea typeface="Lato" panose="020F0502020204030203" pitchFamily="34" charset="0"/>
                <a:cs typeface="Lato" panose="020F0502020204030203" pitchFamily="34" charset="0"/>
              </a:rPr>
              <a:t>Focus </a:t>
            </a:r>
            <a:r>
              <a:rPr sz="4000" dirty="0">
                <a:latin typeface="Lato" panose="020F0502020204030203" pitchFamily="34" charset="0"/>
                <a:ea typeface="Lato" panose="020F0502020204030203" pitchFamily="34" charset="0"/>
                <a:cs typeface="Lato" panose="020F0502020204030203" pitchFamily="34" charset="0"/>
              </a:rPr>
              <a:t>FAIR</a:t>
            </a:r>
            <a:r>
              <a:rPr lang="sv-SE" sz="4000" dirty="0">
                <a:latin typeface="Lato" panose="020F0502020204030203" pitchFamily="34" charset="0"/>
                <a:ea typeface="Lato" panose="020F0502020204030203" pitchFamily="34" charset="0"/>
                <a:cs typeface="Lato" panose="020F0502020204030203" pitchFamily="34" charset="0"/>
              </a:rPr>
              <a:t>, Open Science &amp; Data sharing</a:t>
            </a:r>
            <a:endParaRPr sz="4000" dirty="0">
              <a:latin typeface="Lato" panose="020F0502020204030203" pitchFamily="34" charset="0"/>
              <a:ea typeface="Lato" panose="020F0502020204030203" pitchFamily="34" charset="0"/>
              <a:cs typeface="Lato" panose="020F0502020204030203" pitchFamily="34" charset="0"/>
            </a:endParaRPr>
          </a:p>
        </p:txBody>
      </p:sp>
      <p:pic>
        <p:nvPicPr>
          <p:cNvPr id="248" name="Image" descr="Image"/>
          <p:cNvPicPr>
            <a:picLocks noChangeAspect="1"/>
          </p:cNvPicPr>
          <p:nvPr/>
        </p:nvPicPr>
        <p:blipFill>
          <a:blip r:embed="rId2"/>
          <a:stretch/>
        </p:blipFill>
        <p:spPr bwMode="auto">
          <a:xfrm>
            <a:off x="7341165" y="1586552"/>
            <a:ext cx="1210903" cy="1210903"/>
          </a:xfrm>
          <a:prstGeom prst="rect">
            <a:avLst/>
          </a:prstGeom>
          <a:ln w="12700">
            <a:miter lim="400000"/>
          </a:ln>
        </p:spPr>
      </p:pic>
      <p:pic>
        <p:nvPicPr>
          <p:cNvPr id="249" name="Image" descr="Image"/>
          <p:cNvPicPr>
            <a:picLocks noChangeAspect="1"/>
          </p:cNvPicPr>
          <p:nvPr/>
        </p:nvPicPr>
        <p:blipFill>
          <a:blip r:embed="rId3"/>
          <a:stretch/>
        </p:blipFill>
        <p:spPr bwMode="auto">
          <a:xfrm>
            <a:off x="9292321" y="1245768"/>
            <a:ext cx="2175691" cy="2175690"/>
          </a:xfrm>
          <a:prstGeom prst="rect">
            <a:avLst/>
          </a:prstGeom>
          <a:ln w="12700">
            <a:miter lim="400000"/>
          </a:ln>
        </p:spPr>
      </p:pic>
      <p:pic>
        <p:nvPicPr>
          <p:cNvPr id="1953730114" name="Screenshot 2022-05-24 at 14.04.53.png" descr="Screenshot 2022-05-24 at 14.04.53.png"/>
          <p:cNvPicPr>
            <a:picLocks noChangeAspect="1"/>
          </p:cNvPicPr>
          <p:nvPr/>
        </p:nvPicPr>
        <p:blipFill>
          <a:blip r:embed="rId4"/>
          <a:stretch/>
        </p:blipFill>
        <p:spPr bwMode="auto">
          <a:xfrm>
            <a:off x="6841362" y="3019531"/>
            <a:ext cx="5309600" cy="2248210"/>
          </a:xfrm>
          <a:prstGeom prst="rect">
            <a:avLst/>
          </a:prstGeom>
          <a:ln w="12700">
            <a:miter/>
          </a:ln>
        </p:spPr>
      </p:pic>
      <p:pic>
        <p:nvPicPr>
          <p:cNvPr id="1596457080" name="Bildobjekt 1596457079"/>
          <p:cNvPicPr>
            <a:picLocks noChangeAspect="1"/>
          </p:cNvPicPr>
          <p:nvPr/>
        </p:nvPicPr>
        <p:blipFill>
          <a:blip r:embed="rId5"/>
          <a:stretch/>
        </p:blipFill>
        <p:spPr bwMode="auto">
          <a:xfrm>
            <a:off x="7249045" y="5409665"/>
            <a:ext cx="4901917" cy="1275591"/>
          </a:xfrm>
          <a:prstGeom prst="rect">
            <a:avLst/>
          </a:prstGeom>
        </p:spPr>
      </p:pic>
    </p:spTree>
    <p:extLst>
      <p:ext uri="{BB962C8B-B14F-4D97-AF65-F5344CB8AC3E}">
        <p14:creationId xmlns:p14="http://schemas.microsoft.com/office/powerpoint/2010/main" val="11105726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008725192" name="Content Placeholder 1"/>
          <p:cNvSpPr txBox="1">
            <a:spLocks noGrp="1"/>
          </p:cNvSpPr>
          <p:nvPr>
            <p:ph type="body" idx="1"/>
          </p:nvPr>
        </p:nvSpPr>
        <p:spPr bwMode="auto">
          <a:xfrm>
            <a:off x="7899922" y="1559124"/>
            <a:ext cx="3912576" cy="4829007"/>
          </a:xfrm>
          <a:prstGeom prst="rect">
            <a:avLst/>
          </a:prstGeom>
        </p:spPr>
        <p:txBody>
          <a:bodyPr vertOverflow="overflow" horzOverflow="overflow" vert="horz" wrap="square" lIns="45718" tIns="45720" rIns="45718" bIns="45720" numCol="1" spcCol="0" rtlCol="0" fromWordArt="0" anchor="t" anchorCtr="0" forceAA="0" compatLnSpc="0">
            <a:noAutofit/>
          </a:bodyPr>
          <a:lstStyle/>
          <a:p>
            <a:pPr>
              <a:defRPr sz="2400" b="1"/>
            </a:pPr>
            <a:r>
              <a:rPr sz="1800" b="0" dirty="0">
                <a:latin typeface="Lato" panose="020F0502020204030203" pitchFamily="34" charset="0"/>
                <a:ea typeface="Lato" panose="020F0502020204030203" pitchFamily="34" charset="0"/>
                <a:cs typeface="Lato" panose="020F0502020204030203" pitchFamily="34" charset="0"/>
              </a:rPr>
              <a:t>Focus on FAIR principles and open sharing.</a:t>
            </a:r>
          </a:p>
          <a:p>
            <a:pPr>
              <a:defRPr sz="2400" b="1"/>
            </a:pPr>
            <a:r>
              <a:rPr sz="1800" b="0" dirty="0">
                <a:latin typeface="Lato" panose="020F0502020204030203" pitchFamily="34" charset="0"/>
                <a:ea typeface="Lato" panose="020F0502020204030203" pitchFamily="34" charset="0"/>
                <a:cs typeface="Lato" panose="020F0502020204030203" pitchFamily="34" charset="0"/>
              </a:rPr>
              <a:t>BY-COVID partnership (close ties to </a:t>
            </a:r>
            <a:r>
              <a:rPr sz="1800" b="0" dirty="0" err="1">
                <a:latin typeface="Lato" panose="020F0502020204030203" pitchFamily="34" charset="0"/>
                <a:ea typeface="Lato" panose="020F0502020204030203" pitchFamily="34" charset="0"/>
                <a:cs typeface="Lato" panose="020F0502020204030203" pitchFamily="34" charset="0"/>
              </a:rPr>
              <a:t>IDTk</a:t>
            </a:r>
            <a:r>
              <a:rPr sz="1800" b="0" dirty="0">
                <a:latin typeface="Lato" panose="020F0502020204030203" pitchFamily="34" charset="0"/>
                <a:ea typeface="Lato" panose="020F0502020204030203" pitchFamily="34" charset="0"/>
                <a:cs typeface="Lato" panose="020F0502020204030203" pitchFamily="34" charset="0"/>
              </a:rPr>
              <a:t>)</a:t>
            </a:r>
            <a:endParaRPr lang="sv-SE" sz="1800" b="0" dirty="0">
              <a:latin typeface="Lato" panose="020F0502020204030203" pitchFamily="34" charset="0"/>
              <a:ea typeface="Lato" panose="020F0502020204030203" pitchFamily="34" charset="0"/>
              <a:cs typeface="Lato" panose="020F0502020204030203" pitchFamily="34" charset="0"/>
            </a:endParaRPr>
          </a:p>
          <a:p>
            <a:pPr>
              <a:defRPr sz="2400" b="1"/>
            </a:pPr>
            <a:endParaRPr lang="sv-SE" sz="1800" dirty="0">
              <a:latin typeface="Lato" panose="020F0502020204030203" pitchFamily="34" charset="0"/>
              <a:ea typeface="Lato" panose="020F0502020204030203" pitchFamily="34" charset="0"/>
              <a:cs typeface="Lato" panose="020F0502020204030203" pitchFamily="34" charset="0"/>
            </a:endParaRPr>
          </a:p>
          <a:p>
            <a:pPr>
              <a:defRPr sz="2400" b="1"/>
            </a:pPr>
            <a:r>
              <a:rPr lang="sv-SE" sz="1800" b="0" dirty="0">
                <a:latin typeface="Lato" panose="020F0502020204030203" pitchFamily="34" charset="0"/>
                <a:ea typeface="Lato" panose="020F0502020204030203" pitchFamily="34" charset="0"/>
                <a:cs typeface="Lato" panose="020F0502020204030203" pitchFamily="34" charset="0"/>
              </a:rPr>
              <a:t>D</a:t>
            </a:r>
            <a:r>
              <a:rPr sz="1800" b="0" dirty="0" err="1">
                <a:latin typeface="Lato" panose="020F0502020204030203" pitchFamily="34" charset="0"/>
                <a:ea typeface="Lato" panose="020F0502020204030203" pitchFamily="34" charset="0"/>
                <a:cs typeface="Lato" panose="020F0502020204030203" pitchFamily="34" charset="0"/>
              </a:rPr>
              <a:t>ata</a:t>
            </a:r>
            <a:r>
              <a:rPr sz="1800" b="0" dirty="0">
                <a:latin typeface="Lato" panose="020F0502020204030203" pitchFamily="34" charset="0"/>
                <a:ea typeface="Lato" panose="020F0502020204030203" pitchFamily="34" charset="0"/>
                <a:cs typeface="Lato" panose="020F0502020204030203" pitchFamily="34" charset="0"/>
              </a:rPr>
              <a:t> presented in multiple ways:</a:t>
            </a:r>
          </a:p>
          <a:p>
            <a:pPr lvl="1">
              <a:defRPr sz="2400" b="1"/>
            </a:pPr>
            <a:r>
              <a:rPr sz="1800" b="0" dirty="0">
                <a:latin typeface="Lato" panose="020F0502020204030203" pitchFamily="34" charset="0"/>
                <a:ea typeface="Lato" panose="020F0502020204030203" pitchFamily="34" charset="0"/>
                <a:cs typeface="Lato" panose="020F0502020204030203" pitchFamily="34" charset="0"/>
              </a:rPr>
              <a:t>Dashboards</a:t>
            </a:r>
          </a:p>
          <a:p>
            <a:pPr lvl="1">
              <a:defRPr sz="2400" b="1"/>
            </a:pPr>
            <a:r>
              <a:rPr sz="1800" b="0" dirty="0">
                <a:latin typeface="Lato" panose="020F0502020204030203" pitchFamily="34" charset="0"/>
                <a:ea typeface="Lato" panose="020F0502020204030203" pitchFamily="34" charset="0"/>
                <a:cs typeface="Lato" panose="020F0502020204030203" pitchFamily="34" charset="0"/>
              </a:rPr>
              <a:t>Sample Collection Database</a:t>
            </a:r>
          </a:p>
          <a:p>
            <a:pPr lvl="1">
              <a:defRPr sz="2400" b="1"/>
            </a:pPr>
            <a:r>
              <a:rPr sz="1800" b="0" dirty="0">
                <a:latin typeface="Lato" panose="020F0502020204030203" pitchFamily="34" charset="0"/>
                <a:ea typeface="Lato" panose="020F0502020204030203" pitchFamily="34" charset="0"/>
                <a:cs typeface="Lato" panose="020F0502020204030203" pitchFamily="34" charset="0"/>
              </a:rPr>
              <a:t>Pandemic Preparedness Resources</a:t>
            </a:r>
          </a:p>
          <a:p>
            <a:pPr lvl="1">
              <a:defRPr sz="2400" b="1"/>
            </a:pPr>
            <a:r>
              <a:rPr sz="1800" b="0" dirty="0">
                <a:latin typeface="Lato" panose="020F0502020204030203" pitchFamily="34" charset="0"/>
                <a:ea typeface="Lato" panose="020F0502020204030203" pitchFamily="34" charset="0"/>
                <a:cs typeface="Lato" panose="020F0502020204030203" pitchFamily="34" charset="0"/>
              </a:rPr>
              <a:t>...Etc.   </a:t>
            </a:r>
          </a:p>
        </p:txBody>
      </p:sp>
      <p:sp>
        <p:nvSpPr>
          <p:cNvPr id="1733990679" name="Title 2"/>
          <p:cNvSpPr txBox="1">
            <a:spLocks noGrp="1"/>
          </p:cNvSpPr>
          <p:nvPr>
            <p:ph type="title"/>
          </p:nvPr>
        </p:nvSpPr>
        <p:spPr bwMode="auto">
          <a:xfrm>
            <a:off x="838199" y="410307"/>
            <a:ext cx="9934575" cy="784947"/>
          </a:xfrm>
          <a:prstGeom prst="rect">
            <a:avLst/>
          </a:prstGeom>
        </p:spPr>
        <p:txBody>
          <a:bodyPr vertOverflow="overflow" horzOverflow="overflow" vert="horz" wrap="square" lIns="45718" tIns="45720" rIns="45718" bIns="45720" numCol="1" spcCol="0" rtlCol="0" fromWordArt="0" anchor="ctr" anchorCtr="0" forceAA="0" compatLnSpc="0">
            <a:normAutofit fontScale="95000"/>
          </a:bodyPr>
          <a:lstStyle/>
          <a:p>
            <a:pPr>
              <a:defRPr/>
            </a:pPr>
            <a:r>
              <a:rPr sz="4000" dirty="0">
                <a:latin typeface="Arial" panose="020B0604020202020204" pitchFamily="34" charset="0"/>
                <a:cs typeface="Arial" panose="020B0604020202020204" pitchFamily="34" charset="0"/>
              </a:rPr>
              <a:t>Pandemic Preparedness Porta</a:t>
            </a:r>
            <a:r>
              <a:rPr lang="sv-SE" sz="4000" dirty="0">
                <a:latin typeface="Arial" panose="020B0604020202020204" pitchFamily="34" charset="0"/>
                <a:cs typeface="Arial" panose="020B0604020202020204" pitchFamily="34" charset="0"/>
              </a:rPr>
              <a:t>l</a:t>
            </a:r>
            <a:endParaRPr sz="4000" dirty="0">
              <a:latin typeface="Arial" panose="020B0604020202020204" pitchFamily="34" charset="0"/>
              <a:cs typeface="Arial" panose="020B0604020202020204" pitchFamily="34" charset="0"/>
            </a:endParaRPr>
          </a:p>
        </p:txBody>
      </p:sp>
      <p:pic>
        <p:nvPicPr>
          <p:cNvPr id="1912980094" name="Bildobjekt 1912980093"/>
          <p:cNvPicPr>
            <a:picLocks noChangeAspect="1"/>
          </p:cNvPicPr>
          <p:nvPr/>
        </p:nvPicPr>
        <p:blipFill>
          <a:blip r:embed="rId2"/>
          <a:stretch/>
        </p:blipFill>
        <p:spPr bwMode="auto">
          <a:xfrm>
            <a:off x="838200" y="1559124"/>
            <a:ext cx="6625952" cy="4940817"/>
          </a:xfrm>
          <a:prstGeom prst="rect">
            <a:avLst/>
          </a:prstGeom>
          <a:ln>
            <a:solidFill>
              <a:schemeClr val="tx1"/>
            </a:solidFill>
          </a:ln>
        </p:spPr>
      </p:pic>
      <p:pic>
        <p:nvPicPr>
          <p:cNvPr id="2" name="Bildobjekt 1">
            <a:extLst>
              <a:ext uri="{FF2B5EF4-FFF2-40B4-BE49-F238E27FC236}">
                <a16:creationId xmlns:a16="http://schemas.microsoft.com/office/drawing/2014/main" id="{A60F553D-0EB3-6F6B-0BFC-0A748CDF637E}"/>
              </a:ext>
            </a:extLst>
          </p:cNvPr>
          <p:cNvPicPr>
            <a:picLocks noChangeAspect="1"/>
          </p:cNvPicPr>
          <p:nvPr/>
        </p:nvPicPr>
        <p:blipFill>
          <a:blip r:embed="rId3"/>
          <a:stretch/>
        </p:blipFill>
        <p:spPr bwMode="auto">
          <a:xfrm>
            <a:off x="10050572" y="2690093"/>
            <a:ext cx="1444403" cy="261437"/>
          </a:xfrm>
          <a:prstGeom prst="rect">
            <a:avLst/>
          </a:prstGeom>
        </p:spPr>
      </p:pic>
      <p:sp>
        <p:nvSpPr>
          <p:cNvPr id="3" name="textruta 2">
            <a:extLst>
              <a:ext uri="{FF2B5EF4-FFF2-40B4-BE49-F238E27FC236}">
                <a16:creationId xmlns:a16="http://schemas.microsoft.com/office/drawing/2014/main" id="{5F014E24-D34B-0757-69BB-EAA972BCCD2A}"/>
              </a:ext>
            </a:extLst>
          </p:cNvPr>
          <p:cNvSpPr txBox="1"/>
          <p:nvPr/>
        </p:nvSpPr>
        <p:spPr>
          <a:xfrm>
            <a:off x="9359362" y="4922955"/>
            <a:ext cx="2188028" cy="584775"/>
          </a:xfrm>
          <a:prstGeom prst="rect">
            <a:avLst/>
          </a:prstGeom>
          <a:noFill/>
        </p:spPr>
        <p:txBody>
          <a:bodyPr wrap="square" rtlCol="0">
            <a:spAutoFit/>
          </a:bodyPr>
          <a:lstStyle/>
          <a:p>
            <a:r>
              <a:rPr lang="sv-SE" sz="3200" b="1" dirty="0">
                <a:solidFill>
                  <a:srgbClr val="E10F78"/>
                </a:solidFill>
              </a:rPr>
              <a:t>70.000+</a:t>
            </a:r>
          </a:p>
        </p:txBody>
      </p:sp>
      <p:sp>
        <p:nvSpPr>
          <p:cNvPr id="4" name="textruta 3">
            <a:extLst>
              <a:ext uri="{FF2B5EF4-FFF2-40B4-BE49-F238E27FC236}">
                <a16:creationId xmlns:a16="http://schemas.microsoft.com/office/drawing/2014/main" id="{91C4D9D4-C911-1C5C-95B1-8AEA56758377}"/>
              </a:ext>
            </a:extLst>
          </p:cNvPr>
          <p:cNvSpPr txBox="1"/>
          <p:nvPr/>
        </p:nvSpPr>
        <p:spPr>
          <a:xfrm>
            <a:off x="9353735" y="5399926"/>
            <a:ext cx="2393127" cy="369332"/>
          </a:xfrm>
          <a:prstGeom prst="rect">
            <a:avLst/>
          </a:prstGeom>
          <a:noFill/>
        </p:spPr>
        <p:txBody>
          <a:bodyPr wrap="square" rtlCol="0">
            <a:spAutoFit/>
          </a:bodyPr>
          <a:lstStyle/>
          <a:p>
            <a:r>
              <a:rPr lang="sv-SE" dirty="0"/>
              <a:t>Visitors to the Portal</a:t>
            </a:r>
          </a:p>
        </p:txBody>
      </p:sp>
      <p:sp>
        <p:nvSpPr>
          <p:cNvPr id="5" name="textruta 4">
            <a:extLst>
              <a:ext uri="{FF2B5EF4-FFF2-40B4-BE49-F238E27FC236}">
                <a16:creationId xmlns:a16="http://schemas.microsoft.com/office/drawing/2014/main" id="{F5DF373C-922C-19DA-CD66-F398F3466A42}"/>
              </a:ext>
            </a:extLst>
          </p:cNvPr>
          <p:cNvSpPr txBox="1"/>
          <p:nvPr/>
        </p:nvSpPr>
        <p:spPr>
          <a:xfrm>
            <a:off x="9359362" y="5854639"/>
            <a:ext cx="2188028" cy="584775"/>
          </a:xfrm>
          <a:prstGeom prst="rect">
            <a:avLst/>
          </a:prstGeom>
          <a:noFill/>
        </p:spPr>
        <p:txBody>
          <a:bodyPr wrap="square" rtlCol="0">
            <a:spAutoFit/>
          </a:bodyPr>
          <a:lstStyle/>
          <a:p>
            <a:r>
              <a:rPr lang="sv-SE" sz="3200" b="1" dirty="0">
                <a:solidFill>
                  <a:srgbClr val="E10F78"/>
                </a:solidFill>
              </a:rPr>
              <a:t>300.000+</a:t>
            </a:r>
          </a:p>
        </p:txBody>
      </p:sp>
      <p:sp>
        <p:nvSpPr>
          <p:cNvPr id="6" name="textruta 5">
            <a:extLst>
              <a:ext uri="{FF2B5EF4-FFF2-40B4-BE49-F238E27FC236}">
                <a16:creationId xmlns:a16="http://schemas.microsoft.com/office/drawing/2014/main" id="{E05693A3-6316-E92D-5374-C3A7E8E46500}"/>
              </a:ext>
            </a:extLst>
          </p:cNvPr>
          <p:cNvSpPr txBox="1"/>
          <p:nvPr/>
        </p:nvSpPr>
        <p:spPr>
          <a:xfrm>
            <a:off x="9359362" y="6351749"/>
            <a:ext cx="2471056" cy="369332"/>
          </a:xfrm>
          <a:prstGeom prst="rect">
            <a:avLst/>
          </a:prstGeom>
          <a:noFill/>
        </p:spPr>
        <p:txBody>
          <a:bodyPr wrap="square" rtlCol="0">
            <a:spAutoFit/>
          </a:bodyPr>
          <a:lstStyle/>
          <a:p>
            <a:r>
              <a:rPr lang="sv-SE" dirty="0"/>
              <a:t>Pageviews of the Portal</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 name="textruta 5"/>
          <p:cNvSpPr txBox="1"/>
          <p:nvPr/>
        </p:nvSpPr>
        <p:spPr>
          <a:xfrm>
            <a:off x="8043620" y="1578650"/>
            <a:ext cx="3801191" cy="3139321"/>
          </a:xfrm>
          <a:prstGeom prst="rect">
            <a:avLst/>
          </a:prstGeom>
          <a:noFill/>
          <a:ln w="12700">
            <a:solidFill>
              <a:schemeClr val="bg1"/>
            </a:solid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a:defRPr>
                <a:latin typeface="+mj-lt"/>
                <a:ea typeface="+mj-ea"/>
                <a:cs typeface="+mj-cs"/>
                <a:sym typeface="Calibri"/>
              </a:defRPr>
            </a:pPr>
            <a:r>
              <a:rPr dirty="0">
                <a:latin typeface="Lato" panose="020F0502020204030203" pitchFamily="34" charset="0"/>
                <a:ea typeface="Lato" panose="020F0502020204030203" pitchFamily="34" charset="0"/>
                <a:cs typeface="Lato" panose="020F0502020204030203" pitchFamily="34" charset="0"/>
              </a:rPr>
              <a:t>The Pandemic Preparedness Portal </a:t>
            </a:r>
          </a:p>
          <a:p>
            <a:pPr>
              <a:defRPr>
                <a:latin typeface="+mj-lt"/>
                <a:ea typeface="+mj-ea"/>
                <a:cs typeface="+mj-cs"/>
                <a:sym typeface="Calibri"/>
              </a:defRPr>
            </a:pPr>
            <a:r>
              <a:rPr dirty="0">
                <a:latin typeface="Lato" panose="020F0502020204030203" pitchFamily="34" charset="0"/>
                <a:ea typeface="Lato" panose="020F0502020204030203" pitchFamily="34" charset="0"/>
                <a:cs typeface="Lato" panose="020F0502020204030203" pitchFamily="34" charset="0"/>
              </a:rPr>
              <a:t>Editorial Committee 2023</a:t>
            </a:r>
          </a:p>
          <a:p>
            <a:pPr>
              <a:defRPr>
                <a:latin typeface="+mj-lt"/>
                <a:ea typeface="+mj-ea"/>
                <a:cs typeface="+mj-cs"/>
                <a:sym typeface="Calibri"/>
              </a:defRPr>
            </a:pPr>
            <a:endParaRPr dirty="0">
              <a:latin typeface="Lato" panose="020F0502020204030203" pitchFamily="34" charset="0"/>
              <a:ea typeface="Lato" panose="020F0502020204030203" pitchFamily="34" charset="0"/>
              <a:cs typeface="Lato" panose="020F0502020204030203" pitchFamily="34" charset="0"/>
            </a:endParaRPr>
          </a:p>
          <a:p>
            <a:pPr marL="285750" indent="-285750">
              <a:buSzPct val="100000"/>
              <a:buFont typeface="Arial"/>
              <a:buChar char="•"/>
              <a:defRPr>
                <a:latin typeface="+mj-lt"/>
                <a:ea typeface="+mj-ea"/>
                <a:cs typeface="+mj-cs"/>
                <a:sym typeface="Calibri"/>
              </a:defRPr>
            </a:pPr>
            <a:r>
              <a:rPr dirty="0">
                <a:latin typeface="Lato" panose="020F0502020204030203" pitchFamily="34" charset="0"/>
                <a:ea typeface="Lato" panose="020F0502020204030203" pitchFamily="34" charset="0"/>
                <a:cs typeface="Lato" panose="020F0502020204030203" pitchFamily="34" charset="0"/>
              </a:rPr>
              <a:t>Collaborate w</a:t>
            </a:r>
            <a:r>
              <a:rPr lang="sv-SE" dirty="0">
                <a:latin typeface="Lato" panose="020F0502020204030203" pitchFamily="34" charset="0"/>
                <a:ea typeface="Lato" panose="020F0502020204030203" pitchFamily="34" charset="0"/>
                <a:cs typeface="Lato" panose="020F0502020204030203" pitchFamily="34" charset="0"/>
              </a:rPr>
              <a:t>ith</a:t>
            </a:r>
            <a:r>
              <a:rPr dirty="0">
                <a:latin typeface="Lato" panose="020F0502020204030203" pitchFamily="34" charset="0"/>
                <a:ea typeface="Lato" panose="020F0502020204030203" pitchFamily="34" charset="0"/>
                <a:cs typeface="Lato" panose="020F0502020204030203" pitchFamily="34" charset="0"/>
              </a:rPr>
              <a:t> the Portal team on creating content</a:t>
            </a:r>
          </a:p>
          <a:p>
            <a:pPr>
              <a:defRPr>
                <a:latin typeface="+mj-lt"/>
                <a:ea typeface="+mj-ea"/>
                <a:cs typeface="+mj-cs"/>
                <a:sym typeface="Calibri"/>
              </a:defRPr>
            </a:pPr>
            <a:endParaRPr dirty="0">
              <a:latin typeface="Lato" panose="020F0502020204030203" pitchFamily="34" charset="0"/>
              <a:ea typeface="Lato" panose="020F0502020204030203" pitchFamily="34" charset="0"/>
              <a:cs typeface="Lato" panose="020F0502020204030203" pitchFamily="34" charset="0"/>
            </a:endParaRPr>
          </a:p>
          <a:p>
            <a:pPr marL="285750" indent="-285750">
              <a:buSzPct val="100000"/>
              <a:buFont typeface="Arial"/>
              <a:buChar char="•"/>
              <a:defRPr>
                <a:latin typeface="+mj-lt"/>
                <a:ea typeface="+mj-ea"/>
                <a:cs typeface="+mj-cs"/>
                <a:sym typeface="Calibri"/>
              </a:defRPr>
            </a:pPr>
            <a:r>
              <a:rPr dirty="0">
                <a:latin typeface="Lato" panose="020F0502020204030203" pitchFamily="34" charset="0"/>
                <a:ea typeface="Lato" panose="020F0502020204030203" pitchFamily="34" charset="0"/>
                <a:cs typeface="Lato" panose="020F0502020204030203" pitchFamily="34" charset="0"/>
              </a:rPr>
              <a:t>Advice on resources that would benefit the research community</a:t>
            </a:r>
          </a:p>
          <a:p>
            <a:pPr>
              <a:defRPr>
                <a:latin typeface="+mj-lt"/>
                <a:ea typeface="+mj-ea"/>
                <a:cs typeface="+mj-cs"/>
                <a:sym typeface="Calibri"/>
              </a:defRPr>
            </a:pPr>
            <a:endParaRPr dirty="0">
              <a:latin typeface="Lato" panose="020F0502020204030203" pitchFamily="34" charset="0"/>
              <a:ea typeface="Lato" panose="020F0502020204030203" pitchFamily="34" charset="0"/>
              <a:cs typeface="Lato" panose="020F0502020204030203" pitchFamily="34" charset="0"/>
            </a:endParaRPr>
          </a:p>
          <a:p>
            <a:pPr marL="285750" indent="-285750">
              <a:buSzPct val="100000"/>
              <a:buFont typeface="Arial"/>
              <a:buChar char="•"/>
              <a:defRPr>
                <a:latin typeface="+mj-lt"/>
                <a:ea typeface="+mj-ea"/>
                <a:cs typeface="+mj-cs"/>
                <a:sym typeface="Calibri"/>
              </a:defRPr>
            </a:pPr>
            <a:r>
              <a:rPr dirty="0">
                <a:latin typeface="Lato" panose="020F0502020204030203" pitchFamily="34" charset="0"/>
                <a:ea typeface="Lato" panose="020F0502020204030203" pitchFamily="34" charset="0"/>
                <a:cs typeface="Lato" panose="020F0502020204030203" pitchFamily="34" charset="0"/>
              </a:rPr>
              <a:t>Increase the visibility of the Portal in the research community</a:t>
            </a:r>
          </a:p>
        </p:txBody>
      </p:sp>
      <p:pic>
        <p:nvPicPr>
          <p:cNvPr id="307" name="Bildobjekt 7" descr="Bildobjekt 7"/>
          <p:cNvPicPr>
            <a:picLocks noChangeAspect="1"/>
          </p:cNvPicPr>
          <p:nvPr/>
        </p:nvPicPr>
        <p:blipFill>
          <a:blip r:embed="rId2"/>
          <a:srcRect l="8338" t="11686" r="9207" b="8268"/>
          <a:stretch>
            <a:fillRect/>
          </a:stretch>
        </p:blipFill>
        <p:spPr>
          <a:xfrm>
            <a:off x="563747" y="1578650"/>
            <a:ext cx="7192094" cy="4363745"/>
          </a:xfrm>
          <a:prstGeom prst="rect">
            <a:avLst/>
          </a:prstGeom>
          <a:ln>
            <a:solidFill>
              <a:srgbClr val="000000"/>
            </a:solidFill>
          </a:ln>
        </p:spPr>
      </p:pic>
      <p:sp>
        <p:nvSpPr>
          <p:cNvPr id="308" name="textruta 8"/>
          <p:cNvSpPr txBox="1"/>
          <p:nvPr/>
        </p:nvSpPr>
        <p:spPr>
          <a:xfrm>
            <a:off x="5331298" y="6398030"/>
            <a:ext cx="6568463" cy="3693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p>
            <a:pPr>
              <a:defRPr>
                <a:latin typeface="+mj-lt"/>
                <a:ea typeface="+mj-ea"/>
                <a:cs typeface="+mj-cs"/>
                <a:sym typeface="Calibri"/>
              </a:defRPr>
            </a:pPr>
            <a:r>
              <a:rPr lang="sv-SE" dirty="0" err="1">
                <a:latin typeface="Lato" panose="020F0502020204030203" pitchFamily="34" charset="77"/>
              </a:rPr>
              <a:t>More</a:t>
            </a:r>
            <a:r>
              <a:rPr lang="sv-SE" dirty="0">
                <a:latin typeface="Lato" panose="020F0502020204030203" pitchFamily="34" charset="77"/>
              </a:rPr>
              <a:t>: </a:t>
            </a:r>
            <a:r>
              <a:rPr lang="sv-SE" u="sng" dirty="0">
                <a:solidFill>
                  <a:srgbClr val="0000FF"/>
                </a:solidFill>
                <a:uFill>
                  <a:solidFill>
                    <a:srgbClr val="0000FF"/>
                  </a:solidFill>
                </a:uFill>
                <a:latin typeface="Lato" panose="020F0502020204030203" pitchFamily="34" charset="77"/>
                <a:hlinkClick r:id="rId3"/>
              </a:rPr>
              <a:t>https://covid19dataportal.se/about/editorial_committee/</a:t>
            </a:r>
            <a:r>
              <a:rPr lang="sv-SE" dirty="0">
                <a:latin typeface="Lato" panose="020F0502020204030203" pitchFamily="34" charset="77"/>
              </a:rPr>
              <a:t> </a:t>
            </a:r>
          </a:p>
        </p:txBody>
      </p:sp>
      <p:sp>
        <p:nvSpPr>
          <p:cNvPr id="2" name="textruta 1">
            <a:extLst>
              <a:ext uri="{FF2B5EF4-FFF2-40B4-BE49-F238E27FC236}">
                <a16:creationId xmlns:a16="http://schemas.microsoft.com/office/drawing/2014/main" id="{61A45C34-4A9C-C39B-3BAD-5BF7C7DE1DFB}"/>
              </a:ext>
            </a:extLst>
          </p:cNvPr>
          <p:cNvSpPr txBox="1"/>
          <p:nvPr/>
        </p:nvSpPr>
        <p:spPr>
          <a:xfrm>
            <a:off x="839416" y="275681"/>
            <a:ext cx="10274313" cy="707886"/>
          </a:xfrm>
          <a:prstGeom prst="rect">
            <a:avLst/>
          </a:prstGeom>
          <a:noFill/>
        </p:spPr>
        <p:txBody>
          <a:bodyPr wrap="square" rtlCol="0">
            <a:spAutoFit/>
          </a:bodyPr>
          <a:lstStyle/>
          <a:p>
            <a:r>
              <a:rPr lang="sv-SE" sz="4000" dirty="0">
                <a:latin typeface="Lato" panose="020F0502020204030203" pitchFamily="34" charset="0"/>
                <a:ea typeface="Lato" panose="020F0502020204030203" pitchFamily="34" charset="0"/>
                <a:cs typeface="Lato" panose="020F0502020204030203" pitchFamily="34" charset="0"/>
              </a:rPr>
              <a:t>Increased community engagement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37CB6991-6084-D48D-D50B-9668D6222EFA}"/>
              </a:ext>
            </a:extLst>
          </p:cNvPr>
          <p:cNvSpPr>
            <a:spLocks noGrp="1"/>
          </p:cNvSpPr>
          <p:nvPr>
            <p:ph type="title"/>
          </p:nvPr>
        </p:nvSpPr>
        <p:spPr>
          <a:xfrm>
            <a:off x="838200" y="1233172"/>
            <a:ext cx="10515600" cy="871406"/>
          </a:xfrm>
        </p:spPr>
        <p:txBody>
          <a:bodyPr/>
          <a:lstStyle/>
          <a:p>
            <a:r>
              <a:rPr lang="sv-SE" sz="3200" dirty="0">
                <a:latin typeface="Lato" panose="020F0502020204030203" pitchFamily="34" charset="0"/>
                <a:ea typeface="Lato" panose="020F0502020204030203" pitchFamily="34" charset="0"/>
                <a:cs typeface="Lato" panose="020F0502020204030203" pitchFamily="34" charset="0"/>
              </a:rPr>
              <a:t>How SciLifeLab DC works with research data</a:t>
            </a:r>
          </a:p>
        </p:txBody>
      </p:sp>
      <p:sp>
        <p:nvSpPr>
          <p:cNvPr id="5" name="Rektangel med rundade hörn 4">
            <a:extLst>
              <a:ext uri="{FF2B5EF4-FFF2-40B4-BE49-F238E27FC236}">
                <a16:creationId xmlns:a16="http://schemas.microsoft.com/office/drawing/2014/main" id="{CDAE0329-1770-8E88-661F-E72BA3C7268C}"/>
              </a:ext>
            </a:extLst>
          </p:cNvPr>
          <p:cNvSpPr/>
          <p:nvPr/>
        </p:nvSpPr>
        <p:spPr>
          <a:xfrm>
            <a:off x="983432" y="2179796"/>
            <a:ext cx="1944216" cy="1333790"/>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latin typeface="Lato" panose="020F0502020204030203" pitchFamily="34" charset="0"/>
                <a:ea typeface="Lato" panose="020F0502020204030203" pitchFamily="34" charset="0"/>
                <a:cs typeface="Lato" panose="020F0502020204030203" pitchFamily="34" charset="0"/>
              </a:rPr>
              <a:t>RDM</a:t>
            </a:r>
          </a:p>
          <a:p>
            <a:pPr algn="ctr"/>
            <a:r>
              <a:rPr lang="sv-SE" dirty="0">
                <a:latin typeface="Lato" panose="020F0502020204030203" pitchFamily="34" charset="0"/>
                <a:ea typeface="Lato" panose="020F0502020204030203" pitchFamily="34" charset="0"/>
                <a:cs typeface="Lato" panose="020F0502020204030203" pitchFamily="34" charset="0"/>
              </a:rPr>
              <a:t>support</a:t>
            </a:r>
          </a:p>
        </p:txBody>
      </p:sp>
      <p:sp>
        <p:nvSpPr>
          <p:cNvPr id="9" name="Rektangel med rundade hörn 8">
            <a:extLst>
              <a:ext uri="{FF2B5EF4-FFF2-40B4-BE49-F238E27FC236}">
                <a16:creationId xmlns:a16="http://schemas.microsoft.com/office/drawing/2014/main" id="{3417481C-5A2C-1B9D-6123-824568B5D796}"/>
              </a:ext>
            </a:extLst>
          </p:cNvPr>
          <p:cNvSpPr/>
          <p:nvPr/>
        </p:nvSpPr>
        <p:spPr>
          <a:xfrm>
            <a:off x="2979286" y="2195924"/>
            <a:ext cx="1944216" cy="1324091"/>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latin typeface="Lato" panose="020F0502020204030203" pitchFamily="34" charset="0"/>
                <a:ea typeface="Lato" panose="020F0502020204030203" pitchFamily="34" charset="0"/>
                <a:cs typeface="Lato" panose="020F0502020204030203" pitchFamily="34" charset="0"/>
              </a:rPr>
              <a:t>Storage, Compute, Hosting &amp; Access</a:t>
            </a:r>
          </a:p>
        </p:txBody>
      </p:sp>
      <p:sp>
        <p:nvSpPr>
          <p:cNvPr id="11" name="Rektangel med rundade hörn 10">
            <a:extLst>
              <a:ext uri="{FF2B5EF4-FFF2-40B4-BE49-F238E27FC236}">
                <a16:creationId xmlns:a16="http://schemas.microsoft.com/office/drawing/2014/main" id="{C28B3C04-CDF5-9861-CE05-AC677DD85C46}"/>
              </a:ext>
            </a:extLst>
          </p:cNvPr>
          <p:cNvSpPr/>
          <p:nvPr/>
        </p:nvSpPr>
        <p:spPr>
          <a:xfrm>
            <a:off x="5015385" y="2215129"/>
            <a:ext cx="1944216" cy="1324091"/>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latin typeface="Lato" panose="020F0502020204030203" pitchFamily="34" charset="0"/>
                <a:ea typeface="Lato" panose="020F0502020204030203" pitchFamily="34" charset="0"/>
                <a:cs typeface="Lato" panose="020F0502020204030203" pitchFamily="34" charset="0"/>
              </a:rPr>
              <a:t>Sensitive data</a:t>
            </a:r>
          </a:p>
        </p:txBody>
      </p:sp>
      <p:sp>
        <p:nvSpPr>
          <p:cNvPr id="14" name="Platshållare för text 2">
            <a:extLst>
              <a:ext uri="{FF2B5EF4-FFF2-40B4-BE49-F238E27FC236}">
                <a16:creationId xmlns:a16="http://schemas.microsoft.com/office/drawing/2014/main" id="{5DB0D93F-51FF-EA7D-766A-9F1E81F31993}"/>
              </a:ext>
            </a:extLst>
          </p:cNvPr>
          <p:cNvSpPr txBox="1">
            <a:spLocks/>
          </p:cNvSpPr>
          <p:nvPr/>
        </p:nvSpPr>
        <p:spPr bwMode="auto">
          <a:xfrm>
            <a:off x="6263444" y="5261871"/>
            <a:ext cx="2016224" cy="495859"/>
          </a:xfrm>
          <a:prstGeom prst="rect">
            <a:avLst/>
          </a:prstGeom>
        </p:spPr>
        <p:txBody>
          <a:bodyPr vert="horz" lIns="91440" tIns="45720" rIns="91440" bIns="45720" rtlCol="0">
            <a:noAutofit/>
          </a:bodyPr>
          <a:lstStyle>
            <a:lvl1pPr marL="0" indent="0" algn="l" defTabSz="914400">
              <a:lnSpc>
                <a:spcPct val="90000"/>
              </a:lnSpc>
              <a:spcBef>
                <a:spcPts val="1000"/>
              </a:spcBef>
              <a:buFont typeface="Arial"/>
              <a:buNone/>
              <a:defRPr sz="2400">
                <a:solidFill>
                  <a:schemeClr val="accent6">
                    <a:lumMod val="50000"/>
                  </a:schemeClr>
                </a:solidFill>
                <a:latin typeface="Arial"/>
                <a:ea typeface="+mn-ea"/>
                <a:cs typeface="Arial"/>
              </a:defRPr>
            </a:lvl1pPr>
            <a:lvl2pPr marL="457200" indent="0" algn="l" defTabSz="914400">
              <a:lnSpc>
                <a:spcPct val="90000"/>
              </a:lnSpc>
              <a:spcBef>
                <a:spcPts val="500"/>
              </a:spcBef>
              <a:buFont typeface="Arial"/>
              <a:buNone/>
              <a:defRPr sz="1400">
                <a:solidFill>
                  <a:schemeClr val="bg2">
                    <a:lumMod val="10000"/>
                  </a:schemeClr>
                </a:solidFill>
                <a:latin typeface="Arial"/>
                <a:ea typeface="+mn-ea"/>
                <a:cs typeface="Arial"/>
              </a:defRPr>
            </a:lvl2pPr>
            <a:lvl3pPr marL="914400" indent="0" algn="l" defTabSz="914400">
              <a:lnSpc>
                <a:spcPct val="90000"/>
              </a:lnSpc>
              <a:spcBef>
                <a:spcPts val="500"/>
              </a:spcBef>
              <a:buFont typeface="Arial"/>
              <a:buNone/>
              <a:defRPr sz="1200">
                <a:solidFill>
                  <a:schemeClr val="bg2">
                    <a:lumMod val="10000"/>
                  </a:schemeClr>
                </a:solidFill>
                <a:latin typeface="Arial"/>
                <a:ea typeface="+mn-ea"/>
                <a:cs typeface="Arial"/>
              </a:defRPr>
            </a:lvl3pPr>
            <a:lvl4pPr marL="1371600" indent="0" algn="l" defTabSz="914400">
              <a:lnSpc>
                <a:spcPct val="90000"/>
              </a:lnSpc>
              <a:spcBef>
                <a:spcPts val="500"/>
              </a:spcBef>
              <a:buFont typeface="Arial"/>
              <a:buNone/>
              <a:defRPr sz="1000">
                <a:solidFill>
                  <a:schemeClr val="bg2">
                    <a:lumMod val="10000"/>
                  </a:schemeClr>
                </a:solidFill>
                <a:latin typeface="Arial"/>
                <a:ea typeface="+mn-ea"/>
                <a:cs typeface="Arial"/>
              </a:defRPr>
            </a:lvl4pPr>
            <a:lvl5pPr marL="1828800" indent="0" algn="l" defTabSz="914400">
              <a:lnSpc>
                <a:spcPct val="90000"/>
              </a:lnSpc>
              <a:spcBef>
                <a:spcPts val="500"/>
              </a:spcBef>
              <a:buFont typeface="Arial"/>
              <a:buNone/>
              <a:defRPr sz="1000">
                <a:solidFill>
                  <a:schemeClr val="bg2">
                    <a:lumMod val="10000"/>
                  </a:schemeClr>
                </a:solidFill>
                <a:latin typeface="Arial"/>
                <a:ea typeface="+mn-ea"/>
                <a:cs typeface="Arial"/>
              </a:defRPr>
            </a:lvl5pPr>
            <a:lvl6pPr marL="2286000" indent="0" algn="l" defTabSz="914400">
              <a:lnSpc>
                <a:spcPct val="90000"/>
              </a:lnSpc>
              <a:spcBef>
                <a:spcPts val="500"/>
              </a:spcBef>
              <a:buFont typeface="Arial"/>
              <a:buNone/>
              <a:defRPr sz="1000">
                <a:solidFill>
                  <a:schemeClr val="tx1"/>
                </a:solidFill>
                <a:latin typeface="+mn-lt"/>
                <a:ea typeface="+mn-ea"/>
                <a:cs typeface="+mn-cs"/>
              </a:defRPr>
            </a:lvl6pPr>
            <a:lvl7pPr marL="2743200" indent="0" algn="l" defTabSz="914400">
              <a:lnSpc>
                <a:spcPct val="90000"/>
              </a:lnSpc>
              <a:spcBef>
                <a:spcPts val="500"/>
              </a:spcBef>
              <a:buFont typeface="Arial"/>
              <a:buNone/>
              <a:defRPr sz="1000">
                <a:solidFill>
                  <a:schemeClr val="tx1"/>
                </a:solidFill>
                <a:latin typeface="+mn-lt"/>
                <a:ea typeface="+mn-ea"/>
                <a:cs typeface="+mn-cs"/>
              </a:defRPr>
            </a:lvl7pPr>
            <a:lvl8pPr marL="3200400" indent="0" algn="l" defTabSz="914400">
              <a:lnSpc>
                <a:spcPct val="90000"/>
              </a:lnSpc>
              <a:spcBef>
                <a:spcPts val="500"/>
              </a:spcBef>
              <a:buFont typeface="Arial"/>
              <a:buNone/>
              <a:defRPr sz="1000">
                <a:solidFill>
                  <a:schemeClr val="tx1"/>
                </a:solidFill>
                <a:latin typeface="+mn-lt"/>
                <a:ea typeface="+mn-ea"/>
                <a:cs typeface="+mn-cs"/>
              </a:defRPr>
            </a:lvl8pPr>
            <a:lvl9pPr marL="3657600" indent="0" algn="l" defTabSz="914400">
              <a:lnSpc>
                <a:spcPct val="90000"/>
              </a:lnSpc>
              <a:spcBef>
                <a:spcPts val="500"/>
              </a:spcBef>
              <a:buFont typeface="Arial"/>
              <a:buNone/>
              <a:defRPr sz="1000">
                <a:solidFill>
                  <a:schemeClr val="tx1"/>
                </a:solidFill>
                <a:latin typeface="+mn-lt"/>
                <a:ea typeface="+mn-ea"/>
                <a:cs typeface="+mn-cs"/>
              </a:defRPr>
            </a:lvl9pPr>
          </a:lstStyle>
          <a:p>
            <a:r>
              <a:rPr lang="sv-SE" sz="1400" b="1" dirty="0">
                <a:solidFill>
                  <a:schemeClr val="bg1"/>
                </a:solidFill>
              </a:rPr>
              <a:t>SciLifeLab </a:t>
            </a:r>
          </a:p>
          <a:p>
            <a:r>
              <a:rPr lang="sv-SE" sz="1400" b="1" dirty="0">
                <a:solidFill>
                  <a:schemeClr val="bg1"/>
                </a:solidFill>
              </a:rPr>
              <a:t>Data Repository</a:t>
            </a:r>
          </a:p>
        </p:txBody>
      </p:sp>
      <p:sp>
        <p:nvSpPr>
          <p:cNvPr id="15" name="Rektangel med rundade hörn 14">
            <a:extLst>
              <a:ext uri="{FF2B5EF4-FFF2-40B4-BE49-F238E27FC236}">
                <a16:creationId xmlns:a16="http://schemas.microsoft.com/office/drawing/2014/main" id="{0B7D02D1-0B0F-D087-5A0B-92F2AAF83A5F}"/>
              </a:ext>
            </a:extLst>
          </p:cNvPr>
          <p:cNvSpPr/>
          <p:nvPr/>
        </p:nvSpPr>
        <p:spPr>
          <a:xfrm>
            <a:off x="7043633" y="2203980"/>
            <a:ext cx="1944216" cy="1324091"/>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latin typeface="Lato" panose="020F0502020204030203" pitchFamily="34" charset="0"/>
                <a:ea typeface="Lato" panose="020F0502020204030203" pitchFamily="34" charset="0"/>
                <a:cs typeface="Lato" panose="020F0502020204030203" pitchFamily="34" charset="0"/>
              </a:rPr>
              <a:t>Services</a:t>
            </a:r>
          </a:p>
        </p:txBody>
      </p:sp>
      <p:sp>
        <p:nvSpPr>
          <p:cNvPr id="16" name="Rektangel med rundade hörn 15">
            <a:extLst>
              <a:ext uri="{FF2B5EF4-FFF2-40B4-BE49-F238E27FC236}">
                <a16:creationId xmlns:a16="http://schemas.microsoft.com/office/drawing/2014/main" id="{73977514-8148-440D-0B03-4C44E539102F}"/>
              </a:ext>
            </a:extLst>
          </p:cNvPr>
          <p:cNvSpPr/>
          <p:nvPr/>
        </p:nvSpPr>
        <p:spPr>
          <a:xfrm>
            <a:off x="9071881" y="2203979"/>
            <a:ext cx="1944216" cy="1324091"/>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latin typeface="Lato" panose="020F0502020204030203" pitchFamily="34" charset="0"/>
                <a:ea typeface="Lato" panose="020F0502020204030203" pitchFamily="34" charset="0"/>
                <a:cs typeface="Lato" panose="020F0502020204030203" pitchFamily="34" charset="0"/>
              </a:rPr>
              <a:t>Identify datasets</a:t>
            </a:r>
          </a:p>
        </p:txBody>
      </p:sp>
      <p:sp>
        <p:nvSpPr>
          <p:cNvPr id="17" name="Rektangel med rundade hörn 16">
            <a:extLst>
              <a:ext uri="{FF2B5EF4-FFF2-40B4-BE49-F238E27FC236}">
                <a16:creationId xmlns:a16="http://schemas.microsoft.com/office/drawing/2014/main" id="{65F19167-2137-D1BD-DCA4-167EF44F6FCD}"/>
              </a:ext>
            </a:extLst>
          </p:cNvPr>
          <p:cNvSpPr/>
          <p:nvPr/>
        </p:nvSpPr>
        <p:spPr>
          <a:xfrm>
            <a:off x="7087392" y="3656664"/>
            <a:ext cx="1944216" cy="1324091"/>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latin typeface="Lato" panose="020F0502020204030203" pitchFamily="34" charset="0"/>
                <a:ea typeface="Lato" panose="020F0502020204030203" pitchFamily="34" charset="0"/>
                <a:cs typeface="Lato" panose="020F0502020204030203" pitchFamily="34" charset="0"/>
              </a:rPr>
              <a:t>DMPs- support and training</a:t>
            </a:r>
          </a:p>
        </p:txBody>
      </p:sp>
      <p:sp>
        <p:nvSpPr>
          <p:cNvPr id="18" name="Rektangel med rundade hörn 17">
            <a:extLst>
              <a:ext uri="{FF2B5EF4-FFF2-40B4-BE49-F238E27FC236}">
                <a16:creationId xmlns:a16="http://schemas.microsoft.com/office/drawing/2014/main" id="{80341271-5979-7160-1C61-9D087E6BA8E0}"/>
              </a:ext>
            </a:extLst>
          </p:cNvPr>
          <p:cNvSpPr/>
          <p:nvPr/>
        </p:nvSpPr>
        <p:spPr>
          <a:xfrm>
            <a:off x="9135912" y="3627471"/>
            <a:ext cx="1944216" cy="1324091"/>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latin typeface="Lato" panose="020F0502020204030203" pitchFamily="34" charset="0"/>
                <a:ea typeface="Lato" panose="020F0502020204030203" pitchFamily="34" charset="0"/>
                <a:cs typeface="Lato" panose="020F0502020204030203" pitchFamily="34" charset="0"/>
              </a:rPr>
              <a:t>SciLifeLab </a:t>
            </a:r>
          </a:p>
          <a:p>
            <a:pPr algn="ctr"/>
            <a:r>
              <a:rPr lang="sv-SE" dirty="0">
                <a:latin typeface="Lato" panose="020F0502020204030203" pitchFamily="34" charset="0"/>
                <a:ea typeface="Lato" panose="020F0502020204030203" pitchFamily="34" charset="0"/>
                <a:cs typeface="Lato" panose="020F0502020204030203" pitchFamily="34" charset="0"/>
              </a:rPr>
              <a:t>Data Repository</a:t>
            </a:r>
          </a:p>
        </p:txBody>
      </p:sp>
      <p:sp>
        <p:nvSpPr>
          <p:cNvPr id="19" name="Rektangel med rundade hörn 18">
            <a:extLst>
              <a:ext uri="{FF2B5EF4-FFF2-40B4-BE49-F238E27FC236}">
                <a16:creationId xmlns:a16="http://schemas.microsoft.com/office/drawing/2014/main" id="{07EBF3BD-74E0-238D-1D76-C35F811B2C0E}"/>
              </a:ext>
            </a:extLst>
          </p:cNvPr>
          <p:cNvSpPr/>
          <p:nvPr/>
        </p:nvSpPr>
        <p:spPr>
          <a:xfrm>
            <a:off x="959496" y="3628091"/>
            <a:ext cx="1944216" cy="1324091"/>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latin typeface="Lato" panose="020F0502020204030203" pitchFamily="34" charset="0"/>
                <a:ea typeface="Lato" panose="020F0502020204030203" pitchFamily="34" charset="0"/>
                <a:cs typeface="Lato" panose="020F0502020204030203" pitchFamily="34" charset="0"/>
              </a:rPr>
              <a:t>Metadata</a:t>
            </a:r>
          </a:p>
        </p:txBody>
      </p:sp>
      <p:sp>
        <p:nvSpPr>
          <p:cNvPr id="21" name="Rektangel med rundade hörn 20">
            <a:extLst>
              <a:ext uri="{FF2B5EF4-FFF2-40B4-BE49-F238E27FC236}">
                <a16:creationId xmlns:a16="http://schemas.microsoft.com/office/drawing/2014/main" id="{05B256E1-8F55-38BE-E92D-D2E5F5E8E688}"/>
              </a:ext>
            </a:extLst>
          </p:cNvPr>
          <p:cNvSpPr/>
          <p:nvPr/>
        </p:nvSpPr>
        <p:spPr>
          <a:xfrm>
            <a:off x="2969494" y="3652830"/>
            <a:ext cx="1944216" cy="1324091"/>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latin typeface="Lato" panose="020F0502020204030203" pitchFamily="34" charset="0"/>
                <a:ea typeface="Lato" panose="020F0502020204030203" pitchFamily="34" charset="0"/>
                <a:cs typeface="Lato" panose="020F0502020204030203" pitchFamily="34" charset="0"/>
              </a:rPr>
              <a:t>Publications</a:t>
            </a:r>
          </a:p>
          <a:p>
            <a:pPr algn="ctr"/>
            <a:r>
              <a:rPr lang="sv-SE" dirty="0">
                <a:latin typeface="Lato" panose="020F0502020204030203" pitchFamily="34" charset="0"/>
                <a:ea typeface="Lato" panose="020F0502020204030203" pitchFamily="34" charset="0"/>
                <a:cs typeface="Lato" panose="020F0502020204030203" pitchFamily="34" charset="0"/>
              </a:rPr>
              <a:t>Database</a:t>
            </a:r>
          </a:p>
        </p:txBody>
      </p:sp>
      <p:sp>
        <p:nvSpPr>
          <p:cNvPr id="22" name="Rektangel med rundade hörn 21">
            <a:extLst>
              <a:ext uri="{FF2B5EF4-FFF2-40B4-BE49-F238E27FC236}">
                <a16:creationId xmlns:a16="http://schemas.microsoft.com/office/drawing/2014/main" id="{20FF72EC-6A65-1603-870A-12FE57238EF5}"/>
              </a:ext>
            </a:extLst>
          </p:cNvPr>
          <p:cNvSpPr/>
          <p:nvPr/>
        </p:nvSpPr>
        <p:spPr>
          <a:xfrm>
            <a:off x="5028443" y="3652831"/>
            <a:ext cx="1944216" cy="1324091"/>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latin typeface="Lato" panose="020F0502020204030203" pitchFamily="34" charset="0"/>
                <a:ea typeface="Lato" panose="020F0502020204030203" pitchFamily="34" charset="0"/>
                <a:cs typeface="Lato" panose="020F0502020204030203" pitchFamily="34" charset="0"/>
              </a:rPr>
              <a:t>Open Science &amp; FAIR data</a:t>
            </a:r>
          </a:p>
        </p:txBody>
      </p:sp>
      <p:sp>
        <p:nvSpPr>
          <p:cNvPr id="23" name="Rektangel med rundade hörn 22">
            <a:extLst>
              <a:ext uri="{FF2B5EF4-FFF2-40B4-BE49-F238E27FC236}">
                <a16:creationId xmlns:a16="http://schemas.microsoft.com/office/drawing/2014/main" id="{83880280-A56F-F459-C997-729F2FB1D5A6}"/>
              </a:ext>
            </a:extLst>
          </p:cNvPr>
          <p:cNvSpPr/>
          <p:nvPr/>
        </p:nvSpPr>
        <p:spPr>
          <a:xfrm>
            <a:off x="9165214" y="5034650"/>
            <a:ext cx="1944216" cy="1324091"/>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latin typeface="Lato" panose="020F0502020204030203" pitchFamily="34" charset="0"/>
                <a:ea typeface="Lato" panose="020F0502020204030203" pitchFamily="34" charset="0"/>
                <a:cs typeface="Lato" panose="020F0502020204030203" pitchFamily="34" charset="0"/>
              </a:rPr>
              <a:t>RDM and IT to SciLifeLab research  programs</a:t>
            </a:r>
          </a:p>
        </p:txBody>
      </p:sp>
      <p:sp>
        <p:nvSpPr>
          <p:cNvPr id="24" name="Rektangel med rundade hörn 23">
            <a:extLst>
              <a:ext uri="{FF2B5EF4-FFF2-40B4-BE49-F238E27FC236}">
                <a16:creationId xmlns:a16="http://schemas.microsoft.com/office/drawing/2014/main" id="{D696D941-CC80-65E1-245E-99EBD75348C1}"/>
              </a:ext>
            </a:extLst>
          </p:cNvPr>
          <p:cNvSpPr/>
          <p:nvPr/>
        </p:nvSpPr>
        <p:spPr>
          <a:xfrm>
            <a:off x="7070293" y="5046374"/>
            <a:ext cx="1944216" cy="1324091"/>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latin typeface="Lato" panose="020F0502020204030203" pitchFamily="34" charset="0"/>
                <a:ea typeface="Lato" panose="020F0502020204030203" pitchFamily="34" charset="0"/>
                <a:cs typeface="Lato" panose="020F0502020204030203" pitchFamily="34" charset="0"/>
              </a:rPr>
              <a:t>Resources and tools for RDM</a:t>
            </a:r>
          </a:p>
        </p:txBody>
      </p:sp>
      <p:sp>
        <p:nvSpPr>
          <p:cNvPr id="25" name="Rektangel med rundade hörn 24">
            <a:extLst>
              <a:ext uri="{FF2B5EF4-FFF2-40B4-BE49-F238E27FC236}">
                <a16:creationId xmlns:a16="http://schemas.microsoft.com/office/drawing/2014/main" id="{811DB14F-C2AC-8AB5-CC89-9AB4930A2501}"/>
              </a:ext>
            </a:extLst>
          </p:cNvPr>
          <p:cNvSpPr/>
          <p:nvPr/>
        </p:nvSpPr>
        <p:spPr>
          <a:xfrm>
            <a:off x="5028443" y="5063449"/>
            <a:ext cx="1944216" cy="1324091"/>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latin typeface="Lato" panose="020F0502020204030203" pitchFamily="34" charset="0"/>
                <a:ea typeface="Lato" panose="020F0502020204030203" pitchFamily="34" charset="0"/>
                <a:cs typeface="Lato" panose="020F0502020204030203" pitchFamily="34" charset="0"/>
              </a:rPr>
              <a:t>DevOps , resources, tools, databases and web portals</a:t>
            </a:r>
          </a:p>
        </p:txBody>
      </p:sp>
      <p:sp>
        <p:nvSpPr>
          <p:cNvPr id="26" name="Rektangel med rundade hörn 25">
            <a:extLst>
              <a:ext uri="{FF2B5EF4-FFF2-40B4-BE49-F238E27FC236}">
                <a16:creationId xmlns:a16="http://schemas.microsoft.com/office/drawing/2014/main" id="{24AD26E3-B48F-B9A0-3BB2-285FFDEA4420}"/>
              </a:ext>
            </a:extLst>
          </p:cNvPr>
          <p:cNvSpPr/>
          <p:nvPr/>
        </p:nvSpPr>
        <p:spPr>
          <a:xfrm>
            <a:off x="2986593" y="5070046"/>
            <a:ext cx="1944216" cy="1324091"/>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latin typeface="Lato" panose="020F0502020204030203" pitchFamily="34" charset="0"/>
                <a:ea typeface="Lato" panose="020F0502020204030203" pitchFamily="34" charset="0"/>
                <a:cs typeface="Lato" panose="020F0502020204030203" pitchFamily="34" charset="0"/>
              </a:rPr>
              <a:t>Outreach</a:t>
            </a:r>
          </a:p>
        </p:txBody>
      </p:sp>
      <p:sp>
        <p:nvSpPr>
          <p:cNvPr id="27" name="Rektangel med rundade hörn 26">
            <a:extLst>
              <a:ext uri="{FF2B5EF4-FFF2-40B4-BE49-F238E27FC236}">
                <a16:creationId xmlns:a16="http://schemas.microsoft.com/office/drawing/2014/main" id="{953F1BBB-44DD-30EF-FFE6-ADF9C7AC0198}"/>
              </a:ext>
            </a:extLst>
          </p:cNvPr>
          <p:cNvSpPr/>
          <p:nvPr/>
        </p:nvSpPr>
        <p:spPr>
          <a:xfrm>
            <a:off x="958522" y="5066687"/>
            <a:ext cx="1944216" cy="1324091"/>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latin typeface="Lato" panose="020F0502020204030203" pitchFamily="34" charset="0"/>
                <a:ea typeface="Lato" panose="020F0502020204030203" pitchFamily="34" charset="0"/>
                <a:cs typeface="Lato" panose="020F0502020204030203" pitchFamily="34" charset="0"/>
              </a:rPr>
              <a:t>Data sharing</a:t>
            </a:r>
          </a:p>
        </p:txBody>
      </p:sp>
    </p:spTree>
    <p:extLst>
      <p:ext uri="{BB962C8B-B14F-4D97-AF65-F5344CB8AC3E}">
        <p14:creationId xmlns:p14="http://schemas.microsoft.com/office/powerpoint/2010/main" val="37222170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825"/>
        <p:cNvGrpSpPr/>
        <p:nvPr/>
      </p:nvGrpSpPr>
      <p:grpSpPr>
        <a:xfrm>
          <a:off x="0" y="0"/>
          <a:ext cx="0" cy="0"/>
          <a:chOff x="0" y="0"/>
          <a:chExt cx="0" cy="0"/>
        </a:xfrm>
      </p:grpSpPr>
      <p:pic>
        <p:nvPicPr>
          <p:cNvPr id="826" name="Google Shape;826;p83"/>
          <p:cNvPicPr preferRelativeResize="0"/>
          <p:nvPr/>
        </p:nvPicPr>
        <p:blipFill rotWithShape="1">
          <a:blip r:embed="rId3">
            <a:alphaModFix/>
          </a:blip>
          <a:srcRect r="6015" b="10793"/>
          <a:stretch/>
        </p:blipFill>
        <p:spPr>
          <a:xfrm>
            <a:off x="505626" y="1293675"/>
            <a:ext cx="5590374" cy="2491874"/>
          </a:xfrm>
          <a:prstGeom prst="rect">
            <a:avLst/>
          </a:prstGeom>
          <a:noFill/>
          <a:ln>
            <a:noFill/>
          </a:ln>
        </p:spPr>
      </p:pic>
      <p:pic>
        <p:nvPicPr>
          <p:cNvPr id="827" name="Google Shape;827;p83"/>
          <p:cNvPicPr preferRelativeResize="0"/>
          <p:nvPr/>
        </p:nvPicPr>
        <p:blipFill rotWithShape="1">
          <a:blip r:embed="rId4">
            <a:alphaModFix/>
          </a:blip>
          <a:srcRect r="2018" b="20312"/>
          <a:stretch/>
        </p:blipFill>
        <p:spPr>
          <a:xfrm>
            <a:off x="1508686" y="3785549"/>
            <a:ext cx="3702268" cy="661400"/>
          </a:xfrm>
          <a:prstGeom prst="rect">
            <a:avLst/>
          </a:prstGeom>
          <a:noFill/>
          <a:ln>
            <a:noFill/>
          </a:ln>
        </p:spPr>
      </p:pic>
      <p:sp>
        <p:nvSpPr>
          <p:cNvPr id="828" name="Google Shape;828;p83"/>
          <p:cNvSpPr txBox="1">
            <a:spLocks noGrp="1"/>
          </p:cNvSpPr>
          <p:nvPr>
            <p:ph type="title"/>
          </p:nvPr>
        </p:nvSpPr>
        <p:spPr>
          <a:xfrm>
            <a:off x="818275" y="247925"/>
            <a:ext cx="3309000" cy="1106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sz="4000" dirty="0">
                <a:latin typeface="Lato" panose="020F0502020204030203" pitchFamily="34" charset="0"/>
                <a:ea typeface="Lato" panose="020F0502020204030203" pitchFamily="34" charset="0"/>
                <a:cs typeface="Lato" panose="020F0502020204030203" pitchFamily="34" charset="0"/>
              </a:rPr>
              <a:t>nf-core</a:t>
            </a:r>
            <a:endParaRPr sz="4000" dirty="0">
              <a:latin typeface="Lato" panose="020F0502020204030203" pitchFamily="34" charset="0"/>
              <a:ea typeface="Lato" panose="020F0502020204030203" pitchFamily="34" charset="0"/>
              <a:cs typeface="Lato" panose="020F0502020204030203" pitchFamily="34" charset="0"/>
            </a:endParaRPr>
          </a:p>
        </p:txBody>
      </p:sp>
      <p:pic>
        <p:nvPicPr>
          <p:cNvPr id="829" name="Google Shape;829;p83"/>
          <p:cNvPicPr preferRelativeResize="0"/>
          <p:nvPr/>
        </p:nvPicPr>
        <p:blipFill rotWithShape="1">
          <a:blip r:embed="rId5">
            <a:alphaModFix/>
          </a:blip>
          <a:srcRect t="6812"/>
          <a:stretch/>
        </p:blipFill>
        <p:spPr>
          <a:xfrm>
            <a:off x="822200" y="4763675"/>
            <a:ext cx="10547599" cy="2049275"/>
          </a:xfrm>
          <a:prstGeom prst="rect">
            <a:avLst/>
          </a:prstGeom>
          <a:noFill/>
          <a:ln>
            <a:noFill/>
          </a:ln>
        </p:spPr>
      </p:pic>
      <p:sp>
        <p:nvSpPr>
          <p:cNvPr id="830" name="Google Shape;830;p83"/>
          <p:cNvSpPr txBox="1"/>
          <p:nvPr/>
        </p:nvSpPr>
        <p:spPr>
          <a:xfrm>
            <a:off x="1567294" y="4390360"/>
            <a:ext cx="4086183" cy="461624"/>
          </a:xfrm>
          <a:prstGeom prst="rect">
            <a:avLst/>
          </a:prstGeom>
          <a:noFill/>
          <a:ln>
            <a:noFill/>
          </a:ln>
        </p:spPr>
        <p:txBody>
          <a:bodyPr spcFirstLastPara="1" wrap="square" lIns="121900" tIns="121900" rIns="121900" bIns="121900" anchor="t" anchorCtr="0">
            <a:spAutoFit/>
          </a:bodyPr>
          <a:lstStyle/>
          <a:p>
            <a:pPr marL="0" lvl="0" indent="0" algn="l" rtl="0">
              <a:spcBef>
                <a:spcPts val="0"/>
              </a:spcBef>
              <a:spcAft>
                <a:spcPts val="0"/>
              </a:spcAft>
              <a:buNone/>
            </a:pPr>
            <a:r>
              <a:rPr lang="en-US" sz="1400" u="sng" dirty="0">
                <a:solidFill>
                  <a:srgbClr val="0000FF"/>
                </a:solidFill>
                <a:latin typeface="Lato" panose="020F0502020204030203" pitchFamily="34" charset="77"/>
                <a:hlinkClick r:id="rId6">
                  <a:extLst>
                    <a:ext uri="{A12FA001-AC4F-418D-AE19-62706E023703}">
                      <ahyp:hlinkClr xmlns:ahyp="http://schemas.microsoft.com/office/drawing/2018/hyperlinkcolor" val="tx"/>
                    </a:ext>
                  </a:extLst>
                </a:hlinkClick>
              </a:rPr>
              <a:t>https://doi.org/10.1038/s41587-020-0439-x</a:t>
            </a:r>
            <a:r>
              <a:rPr lang="en-US" sz="1400" dirty="0">
                <a:latin typeface="Lato" panose="020F0502020204030203" pitchFamily="34" charset="77"/>
              </a:rPr>
              <a:t> </a:t>
            </a:r>
            <a:endParaRPr sz="1400" dirty="0">
              <a:latin typeface="Lato" panose="020F0502020204030203" pitchFamily="34" charset="77"/>
            </a:endParaRPr>
          </a:p>
        </p:txBody>
      </p:sp>
      <p:sp>
        <p:nvSpPr>
          <p:cNvPr id="831" name="Google Shape;831;p83"/>
          <p:cNvSpPr txBox="1"/>
          <p:nvPr/>
        </p:nvSpPr>
        <p:spPr>
          <a:xfrm>
            <a:off x="6096000" y="1232372"/>
            <a:ext cx="6096000" cy="3667117"/>
          </a:xfrm>
          <a:prstGeom prst="rect">
            <a:avLst/>
          </a:prstGeom>
          <a:noFill/>
          <a:ln>
            <a:noFill/>
          </a:ln>
        </p:spPr>
        <p:txBody>
          <a:bodyPr spcFirstLastPara="1" wrap="square" lIns="121900" tIns="121900" rIns="121900" bIns="121900" anchor="t" anchorCtr="0">
            <a:spAutoFit/>
          </a:bodyPr>
          <a:lstStyle/>
          <a:p>
            <a:pPr marL="0" lvl="0" indent="0" algn="l" rtl="0">
              <a:spcBef>
                <a:spcPts val="0"/>
              </a:spcBef>
              <a:spcAft>
                <a:spcPts val="0"/>
              </a:spcAft>
              <a:buNone/>
            </a:pPr>
            <a:r>
              <a:rPr lang="en-US" dirty="0">
                <a:latin typeface="Lato" panose="020F0502020204030203" pitchFamily="34" charset="0"/>
                <a:ea typeface="Lato" panose="020F0502020204030203" pitchFamily="34" charset="0"/>
                <a:cs typeface="Lato" panose="020F0502020204030203" pitchFamily="34" charset="0"/>
              </a:rPr>
              <a:t>73 pipelines released or under development</a:t>
            </a:r>
            <a:br>
              <a:rPr lang="en-US" dirty="0">
                <a:latin typeface="Lato" panose="020F0502020204030203" pitchFamily="34" charset="0"/>
                <a:ea typeface="Lato" panose="020F0502020204030203" pitchFamily="34" charset="0"/>
                <a:cs typeface="Lato" panose="020F0502020204030203" pitchFamily="34" charset="0"/>
              </a:rPr>
            </a:br>
            <a:r>
              <a:rPr lang="en-US" dirty="0">
                <a:latin typeface="Lato" panose="020F0502020204030203" pitchFamily="34" charset="0"/>
                <a:ea typeface="Lato" panose="020F0502020204030203" pitchFamily="34" charset="0"/>
                <a:cs typeface="Lato" panose="020F0502020204030203" pitchFamily="34" charset="0"/>
              </a:rPr>
              <a:t>including:</a:t>
            </a:r>
            <a:endParaRPr dirty="0">
              <a:latin typeface="Lato" panose="020F0502020204030203" pitchFamily="34" charset="0"/>
              <a:ea typeface="Lato" panose="020F0502020204030203" pitchFamily="34" charset="0"/>
              <a:cs typeface="Lato" panose="020F0502020204030203" pitchFamily="34" charset="0"/>
            </a:endParaRPr>
          </a:p>
          <a:p>
            <a:pPr marL="609600" lvl="0" indent="-406400" algn="l" rtl="0">
              <a:lnSpc>
                <a:spcPct val="115000"/>
              </a:lnSpc>
              <a:spcBef>
                <a:spcPts val="0"/>
              </a:spcBef>
              <a:spcAft>
                <a:spcPts val="0"/>
              </a:spcAft>
              <a:buSzPts val="1600"/>
              <a:buChar char="●"/>
            </a:pPr>
            <a:r>
              <a:rPr lang="en-US" b="1" dirty="0">
                <a:latin typeface="Lato" panose="020F0502020204030203" pitchFamily="34" charset="0"/>
                <a:ea typeface="Lato" panose="020F0502020204030203" pitchFamily="34" charset="0"/>
                <a:cs typeface="Lato" panose="020F0502020204030203" pitchFamily="34" charset="0"/>
              </a:rPr>
              <a:t>viralrecon</a:t>
            </a:r>
            <a:r>
              <a:rPr lang="en-US" dirty="0">
                <a:latin typeface="Lato" panose="020F0502020204030203" pitchFamily="34" charset="0"/>
                <a:ea typeface="Lato" panose="020F0502020204030203" pitchFamily="34" charset="0"/>
                <a:cs typeface="Lato" panose="020F0502020204030203" pitchFamily="34" charset="0"/>
              </a:rPr>
              <a:t> - Assembly and intrahost/low-frequency variant calling for viral samples </a:t>
            </a:r>
            <a:endParaRPr dirty="0">
              <a:latin typeface="Lato" panose="020F0502020204030203" pitchFamily="34" charset="0"/>
              <a:ea typeface="Lato" panose="020F0502020204030203" pitchFamily="34" charset="0"/>
              <a:cs typeface="Lato" panose="020F0502020204030203" pitchFamily="34" charset="0"/>
            </a:endParaRPr>
          </a:p>
          <a:p>
            <a:pPr marL="609600" lvl="0" indent="-406400" algn="l" rtl="0">
              <a:lnSpc>
                <a:spcPct val="115000"/>
              </a:lnSpc>
              <a:spcBef>
                <a:spcPts val="0"/>
              </a:spcBef>
              <a:spcAft>
                <a:spcPts val="0"/>
              </a:spcAft>
              <a:buSzPts val="1600"/>
              <a:buChar char="●"/>
            </a:pPr>
            <a:r>
              <a:rPr lang="en-US" b="1" dirty="0">
                <a:latin typeface="Lato" panose="020F0502020204030203" pitchFamily="34" charset="0"/>
                <a:ea typeface="Lato" panose="020F0502020204030203" pitchFamily="34" charset="0"/>
                <a:cs typeface="Lato" panose="020F0502020204030203" pitchFamily="34" charset="0"/>
              </a:rPr>
              <a:t>bacass</a:t>
            </a:r>
            <a:r>
              <a:rPr lang="en-US" dirty="0">
                <a:latin typeface="Lato" panose="020F0502020204030203" pitchFamily="34" charset="0"/>
                <a:ea typeface="Lato" panose="020F0502020204030203" pitchFamily="34" charset="0"/>
                <a:cs typeface="Lato" panose="020F0502020204030203" pitchFamily="34" charset="0"/>
              </a:rPr>
              <a:t> - Bacterial assembly and annotation pipeline </a:t>
            </a:r>
            <a:endParaRPr dirty="0">
              <a:latin typeface="Lato" panose="020F0502020204030203" pitchFamily="34" charset="0"/>
              <a:ea typeface="Lato" panose="020F0502020204030203" pitchFamily="34" charset="0"/>
              <a:cs typeface="Lato" panose="020F0502020204030203" pitchFamily="34" charset="0"/>
            </a:endParaRPr>
          </a:p>
          <a:p>
            <a:pPr marL="609600" lvl="0" indent="-406400" algn="l" rtl="0">
              <a:lnSpc>
                <a:spcPct val="115000"/>
              </a:lnSpc>
              <a:spcBef>
                <a:spcPts val="0"/>
              </a:spcBef>
              <a:spcAft>
                <a:spcPts val="0"/>
              </a:spcAft>
              <a:buSzPts val="1600"/>
              <a:buChar char="●"/>
            </a:pPr>
            <a:r>
              <a:rPr lang="en-US" b="1" dirty="0">
                <a:latin typeface="Lato" panose="020F0502020204030203" pitchFamily="34" charset="0"/>
                <a:ea typeface="Lato" panose="020F0502020204030203" pitchFamily="34" charset="0"/>
                <a:cs typeface="Lato" panose="020F0502020204030203" pitchFamily="34" charset="0"/>
              </a:rPr>
              <a:t>airrflow</a:t>
            </a:r>
            <a:r>
              <a:rPr lang="en-US" dirty="0">
                <a:latin typeface="Lato" panose="020F0502020204030203" pitchFamily="34" charset="0"/>
                <a:ea typeface="Lato" panose="020F0502020204030203" pitchFamily="34" charset="0"/>
                <a:cs typeface="Lato" panose="020F0502020204030203" pitchFamily="34" charset="0"/>
              </a:rPr>
              <a:t> - B-cell and T-cell Adaptive Immune Receptor Repertoire (AIRR) sequencing analysis pipeline </a:t>
            </a:r>
            <a:endParaRPr dirty="0">
              <a:latin typeface="Lato" panose="020F0502020204030203" pitchFamily="34" charset="0"/>
              <a:ea typeface="Lato" panose="020F0502020204030203" pitchFamily="34" charset="0"/>
              <a:cs typeface="Lato" panose="020F0502020204030203" pitchFamily="34" charset="0"/>
            </a:endParaRPr>
          </a:p>
          <a:p>
            <a:pPr marL="0" lvl="0" indent="0" algn="l" rtl="0">
              <a:lnSpc>
                <a:spcPct val="115000"/>
              </a:lnSpc>
              <a:spcBef>
                <a:spcPts val="0"/>
              </a:spcBef>
              <a:spcAft>
                <a:spcPts val="0"/>
              </a:spcAft>
              <a:buNone/>
            </a:pPr>
            <a:r>
              <a:rPr lang="en-US" b="1" dirty="0">
                <a:latin typeface="Lato" panose="020F0502020204030203" pitchFamily="34" charset="0"/>
                <a:ea typeface="Lato" panose="020F0502020204030203" pitchFamily="34" charset="0"/>
                <a:cs typeface="Lato" panose="020F0502020204030203" pitchFamily="34" charset="0"/>
              </a:rPr>
              <a:t>More info:</a:t>
            </a:r>
            <a:r>
              <a:rPr lang="en-US" dirty="0">
                <a:latin typeface="Lato" panose="020F0502020204030203" pitchFamily="34" charset="0"/>
                <a:ea typeface="Lato" panose="020F0502020204030203" pitchFamily="34" charset="0"/>
                <a:cs typeface="Lato" panose="020F0502020204030203" pitchFamily="34" charset="0"/>
              </a:rPr>
              <a:t> </a:t>
            </a:r>
            <a:r>
              <a:rPr lang="en-US" dirty="0">
                <a:latin typeface="Lato" panose="020F0502020204030203" pitchFamily="34" charset="0"/>
                <a:ea typeface="Lato" panose="020F0502020204030203" pitchFamily="34" charset="0"/>
                <a:cs typeface="Lato" panose="020F0502020204030203" pitchFamily="34" charset="0"/>
                <a:hlinkClick r:id="rId7"/>
              </a:rPr>
              <a:t>https://nf-co.re/docs</a:t>
            </a:r>
            <a:r>
              <a:rPr lang="en-US" dirty="0">
                <a:latin typeface="Lato" panose="020F0502020204030203" pitchFamily="34" charset="0"/>
                <a:ea typeface="Lato" panose="020F0502020204030203" pitchFamily="34" charset="0"/>
                <a:cs typeface="Lato" panose="020F0502020204030203" pitchFamily="34" charset="0"/>
              </a:rPr>
              <a:t> </a:t>
            </a:r>
            <a:endParaRPr dirty="0">
              <a:latin typeface="Lato" panose="020F0502020204030203" pitchFamily="34" charset="0"/>
              <a:ea typeface="Lato" panose="020F0502020204030203" pitchFamily="34" charset="0"/>
              <a:cs typeface="Lato" panose="020F0502020204030203" pitchFamily="34" charset="0"/>
            </a:endParaRPr>
          </a:p>
          <a:p>
            <a:pPr marL="0" lvl="0" indent="0" algn="l" rtl="0">
              <a:lnSpc>
                <a:spcPct val="115000"/>
              </a:lnSpc>
              <a:spcBef>
                <a:spcPts val="0"/>
              </a:spcBef>
              <a:spcAft>
                <a:spcPts val="0"/>
              </a:spcAft>
              <a:buNone/>
            </a:pPr>
            <a:r>
              <a:rPr lang="en-US" b="1" dirty="0">
                <a:latin typeface="Lato" panose="020F0502020204030203" pitchFamily="34" charset="0"/>
                <a:ea typeface="Lato" panose="020F0502020204030203" pitchFamily="34" charset="0"/>
                <a:cs typeface="Lato" panose="020F0502020204030203" pitchFamily="34" charset="0"/>
              </a:rPr>
              <a:t>Training:</a:t>
            </a:r>
            <a:r>
              <a:rPr lang="en-US" dirty="0">
                <a:latin typeface="Lato" panose="020F0502020204030203" pitchFamily="34" charset="0"/>
                <a:ea typeface="Lato" panose="020F0502020204030203" pitchFamily="34" charset="0"/>
                <a:cs typeface="Lato" panose="020F0502020204030203" pitchFamily="34" charset="0"/>
              </a:rPr>
              <a:t> </a:t>
            </a:r>
            <a:r>
              <a:rPr lang="en-US" u="sng" dirty="0">
                <a:solidFill>
                  <a:srgbClr val="0000FF"/>
                </a:solidFill>
                <a:latin typeface="Lato" panose="020F0502020204030203" pitchFamily="34" charset="0"/>
                <a:ea typeface="Lato" panose="020F0502020204030203" pitchFamily="34" charset="0"/>
                <a:cs typeface="Lato" panose="020F0502020204030203" pitchFamily="34" charset="0"/>
                <a:hlinkClick r:id="rId8">
                  <a:extLst>
                    <a:ext uri="{A12FA001-AC4F-418D-AE19-62706E023703}">
                      <ahyp:hlinkClr xmlns:ahyp="http://schemas.microsoft.com/office/drawing/2018/hyperlinkcolor" val="tx"/>
                    </a:ext>
                  </a:extLst>
                </a:hlinkClick>
              </a:rPr>
              <a:t>https://nf-co.re/events/2023/training-march-2023</a:t>
            </a:r>
            <a:r>
              <a:rPr lang="en-US" dirty="0">
                <a:latin typeface="Lato" panose="020F0502020204030203" pitchFamily="34" charset="0"/>
                <a:ea typeface="Lato" panose="020F0502020204030203" pitchFamily="34" charset="0"/>
                <a:cs typeface="Lato" panose="020F0502020204030203" pitchFamily="34" charset="0"/>
              </a:rPr>
              <a:t> </a:t>
            </a:r>
            <a:endParaRPr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0E056A70-E51B-2B00-C0D6-E1C7AE19FEFF}"/>
              </a:ext>
            </a:extLst>
          </p:cNvPr>
          <p:cNvSpPr>
            <a:spLocks noGrp="1"/>
          </p:cNvSpPr>
          <p:nvPr>
            <p:ph type="body" idx="1"/>
          </p:nvPr>
        </p:nvSpPr>
        <p:spPr>
          <a:xfrm>
            <a:off x="4742524" y="1486801"/>
            <a:ext cx="6611275" cy="4690163"/>
          </a:xfrm>
        </p:spPr>
        <p:txBody>
          <a:bodyPr>
            <a:noAutofit/>
          </a:bodyPr>
          <a:lstStyle/>
          <a:p>
            <a:endParaRPr lang="sv-SE" sz="1800" dirty="0">
              <a:latin typeface="Lato" panose="020F0502020204030203" pitchFamily="34" charset="77"/>
            </a:endParaRPr>
          </a:p>
          <a:p>
            <a:pPr marL="0" indent="0" defTabSz="457200">
              <a:spcBef>
                <a:spcPts val="1100"/>
              </a:spcBef>
              <a:buNone/>
              <a:defRPr sz="2800" b="1">
                <a:solidFill>
                  <a:srgbClr val="181717"/>
                </a:solidFill>
                <a:latin typeface="Arial"/>
                <a:ea typeface="Arial"/>
                <a:cs typeface="Arial"/>
              </a:defRPr>
            </a:pPr>
            <a:r>
              <a:rPr lang="sv-SE" sz="1800" dirty="0">
                <a:latin typeface="Lato" panose="020F0502020204030203" pitchFamily="34" charset="77"/>
                <a:ea typeface="Lato" panose="020F0502020204030203" pitchFamily="34" charset="0"/>
                <a:cs typeface="Lato" panose="020F0502020204030203" pitchFamily="34" charset="0"/>
              </a:rPr>
              <a:t>Web: </a:t>
            </a:r>
            <a:r>
              <a:rPr lang="sv-SE" sz="1800" u="sng" dirty="0" err="1">
                <a:solidFill>
                  <a:srgbClr val="0070C0"/>
                </a:solidFill>
                <a:latin typeface="Lato" panose="020F0502020204030203" pitchFamily="34" charset="77"/>
                <a:ea typeface="Lato" panose="020F0502020204030203" pitchFamily="34" charset="0"/>
                <a:cs typeface="Lato" panose="020F0502020204030203" pitchFamily="34" charset="0"/>
              </a:rPr>
              <a:t>https</a:t>
            </a:r>
            <a:r>
              <a:rPr lang="sv-SE" sz="1800" u="sng" dirty="0">
                <a:solidFill>
                  <a:srgbClr val="0070C0"/>
                </a:solidFill>
                <a:latin typeface="Lato" panose="020F0502020204030203" pitchFamily="34" charset="77"/>
                <a:ea typeface="Lato" panose="020F0502020204030203" pitchFamily="34" charset="0"/>
                <a:cs typeface="Lato" panose="020F0502020204030203" pitchFamily="34" charset="0"/>
              </a:rPr>
              <a:t>://</a:t>
            </a:r>
            <a:r>
              <a:rPr lang="sv-SE" sz="1800" u="sng" dirty="0" err="1">
                <a:solidFill>
                  <a:srgbClr val="0070C0"/>
                </a:solidFill>
                <a:latin typeface="Lato" panose="020F0502020204030203" pitchFamily="34" charset="77"/>
                <a:ea typeface="Lato" panose="020F0502020204030203" pitchFamily="34" charset="0"/>
                <a:cs typeface="Lato" panose="020F0502020204030203" pitchFamily="34" charset="0"/>
              </a:rPr>
              <a:t>www.scilifelab.se</a:t>
            </a:r>
            <a:r>
              <a:rPr lang="sv-SE" sz="1800" u="sng" dirty="0">
                <a:solidFill>
                  <a:srgbClr val="0070C0"/>
                </a:solidFill>
                <a:latin typeface="Lato" panose="020F0502020204030203" pitchFamily="34" charset="77"/>
                <a:ea typeface="Lato" panose="020F0502020204030203" pitchFamily="34" charset="0"/>
                <a:cs typeface="Lato" panose="020F0502020204030203" pitchFamily="34" charset="0"/>
              </a:rPr>
              <a:t>/data </a:t>
            </a:r>
          </a:p>
          <a:p>
            <a:pPr marL="0" indent="0" defTabSz="457200">
              <a:spcBef>
                <a:spcPts val="1100"/>
              </a:spcBef>
              <a:buNone/>
              <a:defRPr sz="2800" b="1">
                <a:solidFill>
                  <a:srgbClr val="181717"/>
                </a:solidFill>
                <a:latin typeface="Arial"/>
                <a:ea typeface="Arial"/>
                <a:cs typeface="Arial"/>
              </a:defRPr>
            </a:pPr>
            <a:r>
              <a:rPr lang="sv-SE" sz="1800" dirty="0">
                <a:latin typeface="Lato" panose="020F0502020204030203" pitchFamily="34" charset="77"/>
                <a:ea typeface="Lato" panose="020F0502020204030203" pitchFamily="34" charset="0"/>
                <a:cs typeface="Lato" panose="020F0502020204030203" pitchFamily="34" charset="0"/>
              </a:rPr>
              <a:t>Email: </a:t>
            </a:r>
            <a:r>
              <a:rPr lang="sv-SE" sz="1800" dirty="0">
                <a:latin typeface="Lato" panose="020F0502020204030203" pitchFamily="34" charset="77"/>
                <a:ea typeface="Lato" panose="020F0502020204030203" pitchFamily="34" charset="0"/>
                <a:cs typeface="Lato" panose="020F0502020204030203" pitchFamily="34" charset="0"/>
                <a:hlinkClick r:id="rId2"/>
              </a:rPr>
              <a:t>datacentre@scilifelab.se</a:t>
            </a:r>
            <a:r>
              <a:rPr lang="sv-SE" sz="1800" dirty="0">
                <a:latin typeface="Lato" panose="020F0502020204030203" pitchFamily="34" charset="77"/>
                <a:ea typeface="Lato" panose="020F0502020204030203" pitchFamily="34" charset="0"/>
                <a:cs typeface="Lato" panose="020F0502020204030203" pitchFamily="34" charset="0"/>
              </a:rPr>
              <a:t> </a:t>
            </a:r>
          </a:p>
          <a:p>
            <a:pPr marL="0" indent="0" defTabSz="457200">
              <a:spcBef>
                <a:spcPts val="1100"/>
              </a:spcBef>
              <a:buNone/>
              <a:defRPr sz="2800" b="1">
                <a:solidFill>
                  <a:srgbClr val="181717"/>
                </a:solidFill>
                <a:latin typeface="Arial"/>
                <a:ea typeface="Arial"/>
                <a:cs typeface="Arial"/>
              </a:defRPr>
            </a:pPr>
            <a:endParaRPr lang="sv-SE" sz="1800" dirty="0">
              <a:latin typeface="Lato" panose="020F0502020204030203" pitchFamily="34" charset="77"/>
              <a:ea typeface="Lato" panose="020F0502020204030203" pitchFamily="34" charset="0"/>
              <a:cs typeface="Lato" panose="020F0502020204030203" pitchFamily="34" charset="0"/>
            </a:endParaRPr>
          </a:p>
          <a:p>
            <a:pPr marL="0" indent="0" defTabSz="457200">
              <a:spcBef>
                <a:spcPts val="1100"/>
              </a:spcBef>
              <a:buNone/>
              <a:defRPr sz="2800" b="1">
                <a:solidFill>
                  <a:srgbClr val="181717"/>
                </a:solidFill>
                <a:latin typeface="Arial"/>
                <a:ea typeface="Arial"/>
                <a:cs typeface="Arial"/>
              </a:defRPr>
            </a:pPr>
            <a:endParaRPr lang="sv-SE" sz="1800" dirty="0">
              <a:latin typeface="Lato" panose="020F0502020204030203" pitchFamily="34" charset="77"/>
              <a:ea typeface="Lato" panose="020F0502020204030203" pitchFamily="34" charset="0"/>
              <a:cs typeface="Lato" panose="020F0502020204030203" pitchFamily="34" charset="0"/>
            </a:endParaRPr>
          </a:p>
          <a:p>
            <a:pPr marL="0" indent="0" defTabSz="457200">
              <a:spcBef>
                <a:spcPts val="1100"/>
              </a:spcBef>
              <a:buNone/>
              <a:defRPr sz="2800" b="1">
                <a:solidFill>
                  <a:srgbClr val="181717"/>
                </a:solidFill>
                <a:latin typeface="Arial"/>
                <a:ea typeface="Arial"/>
                <a:cs typeface="Arial"/>
              </a:defRPr>
            </a:pPr>
            <a:endParaRPr lang="sv-SE" sz="1800" dirty="0">
              <a:latin typeface="Lato" panose="020F0502020204030203" pitchFamily="34" charset="77"/>
              <a:ea typeface="Lato" panose="020F0502020204030203" pitchFamily="34" charset="0"/>
              <a:cs typeface="Lato" panose="020F0502020204030203" pitchFamily="34" charset="0"/>
            </a:endParaRPr>
          </a:p>
          <a:p>
            <a:pPr marL="0" indent="0" defTabSz="457200">
              <a:spcBef>
                <a:spcPts val="1100"/>
              </a:spcBef>
              <a:buNone/>
              <a:defRPr sz="2800" b="1">
                <a:solidFill>
                  <a:srgbClr val="181717"/>
                </a:solidFill>
                <a:latin typeface="Arial"/>
                <a:ea typeface="Arial"/>
                <a:cs typeface="Arial"/>
              </a:defRPr>
            </a:pPr>
            <a:endParaRPr lang="sv-SE" sz="1800" dirty="0">
              <a:latin typeface="Lato" panose="020F0502020204030203" pitchFamily="34" charset="77"/>
              <a:ea typeface="Lato" panose="020F0502020204030203" pitchFamily="34" charset="0"/>
              <a:cs typeface="Lato" panose="020F0502020204030203" pitchFamily="34" charset="0"/>
            </a:endParaRPr>
          </a:p>
          <a:p>
            <a:pPr marL="0" indent="0" defTabSz="457200">
              <a:spcBef>
                <a:spcPts val="1100"/>
              </a:spcBef>
              <a:buNone/>
              <a:defRPr sz="2800" b="1">
                <a:solidFill>
                  <a:srgbClr val="181717"/>
                </a:solidFill>
                <a:latin typeface="Arial"/>
                <a:ea typeface="Arial"/>
                <a:cs typeface="Arial"/>
              </a:defRPr>
            </a:pPr>
            <a:endParaRPr lang="sv-SE" sz="1800" dirty="0">
              <a:latin typeface="Lato" panose="020F0502020204030203" pitchFamily="34" charset="77"/>
              <a:ea typeface="Lato" panose="020F0502020204030203" pitchFamily="34" charset="0"/>
              <a:cs typeface="Lato" panose="020F0502020204030203" pitchFamily="34" charset="0"/>
            </a:endParaRPr>
          </a:p>
          <a:p>
            <a:pPr marL="0" indent="0" defTabSz="457200">
              <a:spcBef>
                <a:spcPts val="1100"/>
              </a:spcBef>
              <a:buNone/>
              <a:defRPr sz="2800" b="1">
                <a:solidFill>
                  <a:srgbClr val="181717"/>
                </a:solidFill>
                <a:latin typeface="Arial"/>
                <a:ea typeface="Arial"/>
                <a:cs typeface="Arial"/>
              </a:defRPr>
            </a:pPr>
            <a:endParaRPr lang="sv-SE" sz="1800" dirty="0">
              <a:latin typeface="Lato" panose="020F0502020204030203" pitchFamily="34" charset="77"/>
            </a:endParaRPr>
          </a:p>
          <a:p>
            <a:pPr marL="0" indent="0">
              <a:buNone/>
            </a:pPr>
            <a:r>
              <a:rPr lang="sv-SE" sz="1800" dirty="0">
                <a:latin typeface="Lato" panose="020F0502020204030203" pitchFamily="34" charset="77"/>
                <a:ea typeface="Lato" panose="020F0502020204030203" pitchFamily="34" charset="0"/>
                <a:cs typeface="Lato" panose="020F0502020204030203" pitchFamily="34" charset="0"/>
              </a:rPr>
              <a:t>Sign up for SciLifeLab Data Centre newsletter!</a:t>
            </a:r>
          </a:p>
          <a:p>
            <a:pPr marL="0" indent="0">
              <a:buNone/>
            </a:pPr>
            <a:r>
              <a:rPr lang="sv-SE" sz="1800" dirty="0">
                <a:latin typeface="Lato" panose="020F0502020204030203" pitchFamily="34" charset="77"/>
                <a:ea typeface="Lato" panose="020F0502020204030203" pitchFamily="34" charset="0"/>
                <a:cs typeface="Lato" panose="020F0502020204030203" pitchFamily="34" charset="0"/>
                <a:hlinkClick r:id="rId3"/>
              </a:rPr>
              <a:t>https://www.scilifelab.se/sign-up-to-our-newsletter/</a:t>
            </a:r>
            <a:r>
              <a:rPr lang="sv-SE" sz="1800" dirty="0">
                <a:latin typeface="Lato" panose="020F0502020204030203" pitchFamily="34" charset="77"/>
                <a:ea typeface="Lato" panose="020F0502020204030203" pitchFamily="34" charset="0"/>
                <a:cs typeface="Lato" panose="020F0502020204030203" pitchFamily="34" charset="0"/>
              </a:rPr>
              <a:t> </a:t>
            </a:r>
          </a:p>
        </p:txBody>
      </p:sp>
      <p:sp>
        <p:nvSpPr>
          <p:cNvPr id="3" name="Rubrik 2">
            <a:extLst>
              <a:ext uri="{FF2B5EF4-FFF2-40B4-BE49-F238E27FC236}">
                <a16:creationId xmlns:a16="http://schemas.microsoft.com/office/drawing/2014/main" id="{0EAD97A8-A069-7614-5500-627DAE6AC233}"/>
              </a:ext>
            </a:extLst>
          </p:cNvPr>
          <p:cNvSpPr>
            <a:spLocks noGrp="1"/>
          </p:cNvSpPr>
          <p:nvPr>
            <p:ph type="title"/>
          </p:nvPr>
        </p:nvSpPr>
        <p:spPr>
          <a:xfrm>
            <a:off x="4657488" y="308391"/>
            <a:ext cx="9538252" cy="830130"/>
          </a:xfrm>
        </p:spPr>
        <p:txBody>
          <a:bodyPr>
            <a:normAutofit/>
          </a:bodyPr>
          <a:lstStyle/>
          <a:p>
            <a:r>
              <a:rPr lang="sv-SE" sz="4000" dirty="0">
                <a:latin typeface="Lato" panose="020F0502020204030203" pitchFamily="34" charset="0"/>
                <a:ea typeface="Lato" panose="020F0502020204030203" pitchFamily="34" charset="0"/>
                <a:cs typeface="Lato" panose="020F0502020204030203" pitchFamily="34" charset="0"/>
              </a:rPr>
              <a:t>Contact us</a:t>
            </a:r>
          </a:p>
        </p:txBody>
      </p:sp>
      <p:pic>
        <p:nvPicPr>
          <p:cNvPr id="4" name="Bildobjekt 3">
            <a:extLst>
              <a:ext uri="{FF2B5EF4-FFF2-40B4-BE49-F238E27FC236}">
                <a16:creationId xmlns:a16="http://schemas.microsoft.com/office/drawing/2014/main" id="{285BF583-842B-853A-0539-8B8CA28F9BE1}"/>
              </a:ext>
            </a:extLst>
          </p:cNvPr>
          <p:cNvPicPr>
            <a:picLocks noChangeAspect="1"/>
          </p:cNvPicPr>
          <p:nvPr/>
        </p:nvPicPr>
        <p:blipFill>
          <a:blip r:embed="rId4"/>
          <a:stretch>
            <a:fillRect/>
          </a:stretch>
        </p:blipFill>
        <p:spPr>
          <a:xfrm>
            <a:off x="480703" y="576873"/>
            <a:ext cx="4026532" cy="5704254"/>
          </a:xfrm>
          <a:prstGeom prst="rect">
            <a:avLst/>
          </a:prstGeom>
          <a:ln>
            <a:solidFill>
              <a:schemeClr val="tx1"/>
            </a:solidFill>
          </a:ln>
        </p:spPr>
      </p:pic>
      <p:sp>
        <p:nvSpPr>
          <p:cNvPr id="5" name="@scilifelab_DC">
            <a:extLst>
              <a:ext uri="{FF2B5EF4-FFF2-40B4-BE49-F238E27FC236}">
                <a16:creationId xmlns:a16="http://schemas.microsoft.com/office/drawing/2014/main" id="{88FF70A0-D98D-9A2B-DC04-6FAD10113901}"/>
              </a:ext>
            </a:extLst>
          </p:cNvPr>
          <p:cNvSpPr txBox="1"/>
          <p:nvPr/>
        </p:nvSpPr>
        <p:spPr bwMode="auto">
          <a:xfrm>
            <a:off x="5501214" y="3092154"/>
            <a:ext cx="2076728" cy="400105"/>
          </a:xfrm>
          <a:prstGeom prst="rect">
            <a:avLst/>
          </a:prstGeom>
          <a:ln w="12700">
            <a:miter lim="400000"/>
          </a:ln>
        </p:spPr>
        <p:txBody>
          <a:bodyPr wrap="square" lIns="45718" tIns="45718" rIns="45718" bIns="45718">
            <a:spAutoFit/>
          </a:bodyPr>
          <a:lstStyle>
            <a:lvl1pPr>
              <a:defRPr sz="2800"/>
            </a:lvl1pPr>
          </a:lstStyle>
          <a:p>
            <a:pPr>
              <a:defRPr/>
            </a:pPr>
            <a:r>
              <a:rPr sz="2000" dirty="0">
                <a:latin typeface="Lato" panose="020F0502020204030203" pitchFamily="34" charset="0"/>
                <a:ea typeface="Lato" panose="020F0502020204030203" pitchFamily="34" charset="0"/>
                <a:cs typeface="Lato" panose="020F0502020204030203" pitchFamily="34" charset="0"/>
              </a:rPr>
              <a:t>@</a:t>
            </a:r>
            <a:r>
              <a:rPr lang="sv-SE" sz="2000" dirty="0">
                <a:latin typeface="Lato" panose="020F0502020204030203" pitchFamily="34" charset="0"/>
                <a:ea typeface="Lato" panose="020F0502020204030203" pitchFamily="34" charset="0"/>
                <a:cs typeface="Lato" panose="020F0502020204030203" pitchFamily="34" charset="0"/>
              </a:rPr>
              <a:t>S</a:t>
            </a:r>
            <a:r>
              <a:rPr sz="2000" dirty="0">
                <a:latin typeface="Lato" panose="020F0502020204030203" pitchFamily="34" charset="0"/>
                <a:ea typeface="Lato" panose="020F0502020204030203" pitchFamily="34" charset="0"/>
                <a:cs typeface="Lato" panose="020F0502020204030203" pitchFamily="34" charset="0"/>
              </a:rPr>
              <a:t>ci</a:t>
            </a:r>
            <a:r>
              <a:rPr lang="sv-SE" sz="2000" dirty="0">
                <a:latin typeface="Lato" panose="020F0502020204030203" pitchFamily="34" charset="0"/>
                <a:ea typeface="Lato" panose="020F0502020204030203" pitchFamily="34" charset="0"/>
                <a:cs typeface="Lato" panose="020F0502020204030203" pitchFamily="34" charset="0"/>
              </a:rPr>
              <a:t>L</a:t>
            </a:r>
            <a:r>
              <a:rPr sz="2000" dirty="0">
                <a:latin typeface="Lato" panose="020F0502020204030203" pitchFamily="34" charset="0"/>
                <a:ea typeface="Lato" panose="020F0502020204030203" pitchFamily="34" charset="0"/>
                <a:cs typeface="Lato" panose="020F0502020204030203" pitchFamily="34" charset="0"/>
              </a:rPr>
              <a:t>ife</a:t>
            </a:r>
            <a:r>
              <a:rPr lang="sv-SE" sz="2000" dirty="0">
                <a:latin typeface="Lato" panose="020F0502020204030203" pitchFamily="34" charset="0"/>
                <a:ea typeface="Lato" panose="020F0502020204030203" pitchFamily="34" charset="0"/>
                <a:cs typeface="Lato" panose="020F0502020204030203" pitchFamily="34" charset="0"/>
              </a:rPr>
              <a:t>L</a:t>
            </a:r>
            <a:r>
              <a:rPr sz="2000" dirty="0">
                <a:latin typeface="Lato" panose="020F0502020204030203" pitchFamily="34" charset="0"/>
                <a:ea typeface="Lato" panose="020F0502020204030203" pitchFamily="34" charset="0"/>
                <a:cs typeface="Lato" panose="020F0502020204030203" pitchFamily="34" charset="0"/>
              </a:rPr>
              <a:t>ab_DC</a:t>
            </a:r>
          </a:p>
        </p:txBody>
      </p:sp>
      <p:sp>
        <p:nvSpPr>
          <p:cNvPr id="6" name="Scilifelab-data-centre">
            <a:extLst>
              <a:ext uri="{FF2B5EF4-FFF2-40B4-BE49-F238E27FC236}">
                <a16:creationId xmlns:a16="http://schemas.microsoft.com/office/drawing/2014/main" id="{C6958D79-ABD1-3AD8-FB4A-6C2545B3B39C}"/>
              </a:ext>
            </a:extLst>
          </p:cNvPr>
          <p:cNvSpPr txBox="1"/>
          <p:nvPr/>
        </p:nvSpPr>
        <p:spPr bwMode="auto">
          <a:xfrm>
            <a:off x="5501214" y="3698333"/>
            <a:ext cx="2474232" cy="707882"/>
          </a:xfrm>
          <a:prstGeom prst="rect">
            <a:avLst/>
          </a:prstGeom>
          <a:ln w="12700">
            <a:miter lim="400000"/>
          </a:ln>
        </p:spPr>
        <p:txBody>
          <a:bodyPr wrap="square" lIns="45718" tIns="45718" rIns="45718" bIns="45718">
            <a:spAutoFit/>
          </a:bodyPr>
          <a:lstStyle>
            <a:lvl1pPr>
              <a:defRPr sz="2800"/>
            </a:lvl1pPr>
          </a:lstStyle>
          <a:p>
            <a:pPr>
              <a:defRPr/>
            </a:pPr>
            <a:r>
              <a:rPr sz="2000" dirty="0">
                <a:latin typeface="Lato" panose="020F0502020204030203" pitchFamily="34" charset="0"/>
                <a:ea typeface="Lato" panose="020F0502020204030203" pitchFamily="34" charset="0"/>
                <a:cs typeface="Lato" panose="020F0502020204030203" pitchFamily="34" charset="0"/>
              </a:rPr>
              <a:t>Scilifelab-data-centre</a:t>
            </a:r>
          </a:p>
        </p:txBody>
      </p:sp>
      <p:pic>
        <p:nvPicPr>
          <p:cNvPr id="7" name="Image" descr="Image">
            <a:extLst>
              <a:ext uri="{FF2B5EF4-FFF2-40B4-BE49-F238E27FC236}">
                <a16:creationId xmlns:a16="http://schemas.microsoft.com/office/drawing/2014/main" id="{27CC4228-CDC3-0928-E3F0-FB32F8C07CC3}"/>
              </a:ext>
            </a:extLst>
          </p:cNvPr>
          <p:cNvPicPr>
            <a:picLocks noChangeAspect="1"/>
          </p:cNvPicPr>
          <p:nvPr/>
        </p:nvPicPr>
        <p:blipFill>
          <a:blip r:embed="rId5"/>
          <a:stretch/>
        </p:blipFill>
        <p:spPr bwMode="auto">
          <a:xfrm>
            <a:off x="4834417" y="3092154"/>
            <a:ext cx="531847" cy="437477"/>
          </a:xfrm>
          <a:prstGeom prst="rect">
            <a:avLst/>
          </a:prstGeom>
          <a:ln w="12700">
            <a:miter lim="400000"/>
          </a:ln>
        </p:spPr>
      </p:pic>
      <p:pic>
        <p:nvPicPr>
          <p:cNvPr id="8" name="Image" descr="Image">
            <a:extLst>
              <a:ext uri="{FF2B5EF4-FFF2-40B4-BE49-F238E27FC236}">
                <a16:creationId xmlns:a16="http://schemas.microsoft.com/office/drawing/2014/main" id="{F3B3E2FD-7C1E-72D1-2C0B-89C242A5DC35}"/>
              </a:ext>
            </a:extLst>
          </p:cNvPr>
          <p:cNvPicPr>
            <a:picLocks noChangeAspect="1"/>
          </p:cNvPicPr>
          <p:nvPr/>
        </p:nvPicPr>
        <p:blipFill>
          <a:blip r:embed="rId6"/>
          <a:stretch/>
        </p:blipFill>
        <p:spPr bwMode="auto">
          <a:xfrm>
            <a:off x="4834417" y="3698334"/>
            <a:ext cx="400105" cy="400105"/>
          </a:xfrm>
          <a:prstGeom prst="rect">
            <a:avLst/>
          </a:prstGeom>
          <a:ln w="12700">
            <a:miter lim="400000"/>
          </a:ln>
        </p:spPr>
      </p:pic>
    </p:spTree>
    <p:extLst>
      <p:ext uri="{BB962C8B-B14F-4D97-AF65-F5344CB8AC3E}">
        <p14:creationId xmlns:p14="http://schemas.microsoft.com/office/powerpoint/2010/main" val="34727489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ubrik 2">
            <a:extLst>
              <a:ext uri="{FF2B5EF4-FFF2-40B4-BE49-F238E27FC236}">
                <a16:creationId xmlns:a16="http://schemas.microsoft.com/office/drawing/2014/main" id="{F221D8A5-3B7B-4237-9B37-0BA2C48E3AD9}"/>
              </a:ext>
            </a:extLst>
          </p:cNvPr>
          <p:cNvSpPr>
            <a:spLocks noGrp="1"/>
          </p:cNvSpPr>
          <p:nvPr>
            <p:ph type="title"/>
          </p:nvPr>
        </p:nvSpPr>
        <p:spPr/>
        <p:txBody>
          <a:bodyPr>
            <a:normAutofit/>
          </a:bodyPr>
          <a:lstStyle/>
          <a:p>
            <a:r>
              <a:rPr lang="sv-SE" sz="4000" b="1" dirty="0">
                <a:latin typeface="Lato" panose="020F0502020204030203" pitchFamily="34" charset="0"/>
                <a:ea typeface="Lato" panose="020F0502020204030203" pitchFamily="34" charset="0"/>
                <a:cs typeface="Lato" panose="020F0502020204030203" pitchFamily="34" charset="0"/>
              </a:rPr>
              <a:t>Thank you!</a:t>
            </a:r>
          </a:p>
        </p:txBody>
      </p:sp>
      <p:pic>
        <p:nvPicPr>
          <p:cNvPr id="4" name="Bildobjekt 3">
            <a:extLst>
              <a:ext uri="{FF2B5EF4-FFF2-40B4-BE49-F238E27FC236}">
                <a16:creationId xmlns:a16="http://schemas.microsoft.com/office/drawing/2014/main" id="{6438B51D-ED0E-4D51-F99E-5C7CDF261F41}"/>
              </a:ext>
            </a:extLst>
          </p:cNvPr>
          <p:cNvPicPr>
            <a:picLocks noChangeAspect="1"/>
          </p:cNvPicPr>
          <p:nvPr/>
        </p:nvPicPr>
        <p:blipFill>
          <a:blip r:embed="rId2"/>
          <a:srcRect l="282" r="282"/>
          <a:stretch/>
        </p:blipFill>
        <p:spPr>
          <a:xfrm>
            <a:off x="756237" y="1796821"/>
            <a:ext cx="5763753" cy="3860504"/>
          </a:xfrm>
          <a:prstGeom prst="rect">
            <a:avLst/>
          </a:prstGeom>
        </p:spPr>
      </p:pic>
      <p:pic>
        <p:nvPicPr>
          <p:cNvPr id="13" name="Bildobjekt 12">
            <a:extLst>
              <a:ext uri="{FF2B5EF4-FFF2-40B4-BE49-F238E27FC236}">
                <a16:creationId xmlns:a16="http://schemas.microsoft.com/office/drawing/2014/main" id="{4F03CC29-6203-AAFB-79BA-675E153D9A21}"/>
              </a:ext>
            </a:extLst>
          </p:cNvPr>
          <p:cNvPicPr>
            <a:picLocks noChangeAspect="1"/>
          </p:cNvPicPr>
          <p:nvPr/>
        </p:nvPicPr>
        <p:blipFill rotWithShape="1">
          <a:blip r:embed="rId3">
            <a:extLst>
              <a:ext uri="{28A0092B-C50C-407E-A947-70E740481C1C}">
                <a14:useLocalDpi xmlns:a14="http://schemas.microsoft.com/office/drawing/2010/main" val="0"/>
              </a:ext>
            </a:extLst>
          </a:blip>
          <a:srcRect l="2846" t="11859" r="73865" b="80303"/>
          <a:stretch/>
        </p:blipFill>
        <p:spPr>
          <a:xfrm>
            <a:off x="7049816" y="4044803"/>
            <a:ext cx="2882148" cy="606180"/>
          </a:xfrm>
          <a:prstGeom prst="rect">
            <a:avLst/>
          </a:prstGeom>
        </p:spPr>
      </p:pic>
      <p:pic>
        <p:nvPicPr>
          <p:cNvPr id="2" name="Bildobjekt 1">
            <a:extLst>
              <a:ext uri="{FF2B5EF4-FFF2-40B4-BE49-F238E27FC236}">
                <a16:creationId xmlns:a16="http://schemas.microsoft.com/office/drawing/2014/main" id="{7ADA1168-49C2-6A1C-3431-01BD55B69285}"/>
              </a:ext>
            </a:extLst>
          </p:cNvPr>
          <p:cNvPicPr>
            <a:picLocks noChangeAspect="1"/>
          </p:cNvPicPr>
          <p:nvPr/>
        </p:nvPicPr>
        <p:blipFill rotWithShape="1">
          <a:blip r:embed="rId4">
            <a:extLst>
              <a:ext uri="{28A0092B-C50C-407E-A947-70E740481C1C}">
                <a14:useLocalDpi xmlns:a14="http://schemas.microsoft.com/office/drawing/2010/main" val="0"/>
              </a:ext>
            </a:extLst>
          </a:blip>
          <a:srcRect l="72452" t="69701" r="14830" b="17041"/>
          <a:stretch/>
        </p:blipFill>
        <p:spPr bwMode="auto">
          <a:xfrm>
            <a:off x="7011068" y="1598637"/>
            <a:ext cx="3728036" cy="2429119"/>
          </a:xfrm>
          <a:prstGeom prst="rect">
            <a:avLst/>
          </a:prstGeom>
        </p:spPr>
      </p:pic>
      <p:pic>
        <p:nvPicPr>
          <p:cNvPr id="6" name="Bildobjekt 5">
            <a:extLst>
              <a:ext uri="{FF2B5EF4-FFF2-40B4-BE49-F238E27FC236}">
                <a16:creationId xmlns:a16="http://schemas.microsoft.com/office/drawing/2014/main" id="{6F54F511-F124-F045-B3D2-4F7D39096149}"/>
              </a:ext>
            </a:extLst>
          </p:cNvPr>
          <p:cNvPicPr>
            <a:picLocks noChangeAspect="1"/>
          </p:cNvPicPr>
          <p:nvPr/>
        </p:nvPicPr>
        <p:blipFill rotWithShape="1">
          <a:blip r:embed="rId5"/>
          <a:srcRect l="23223" t="24605" r="8751" b="56177"/>
          <a:stretch/>
        </p:blipFill>
        <p:spPr>
          <a:xfrm>
            <a:off x="7049816" y="4861400"/>
            <a:ext cx="4507575" cy="795925"/>
          </a:xfrm>
          <a:prstGeom prst="rect">
            <a:avLst/>
          </a:prstGeom>
        </p:spPr>
      </p:pic>
    </p:spTree>
    <p:extLst>
      <p:ext uri="{BB962C8B-B14F-4D97-AF65-F5344CB8AC3E}">
        <p14:creationId xmlns:p14="http://schemas.microsoft.com/office/powerpoint/2010/main" val="4109920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Platshållare för innehåll 1"/>
          <p:cNvSpPr>
            <a:spLocks noGrp="1"/>
          </p:cNvSpPr>
          <p:nvPr>
            <p:ph idx="1"/>
          </p:nvPr>
        </p:nvSpPr>
        <p:spPr bwMode="auto">
          <a:xfrm>
            <a:off x="838200" y="1486801"/>
            <a:ext cx="10988040" cy="5122546"/>
          </a:xfrm>
        </p:spPr>
        <p:txBody>
          <a:bodyPr>
            <a:noAutofit/>
          </a:bodyPr>
          <a:lstStyle/>
          <a:p>
            <a:pPr marL="0" indent="0">
              <a:buNone/>
              <a:defRPr/>
            </a:pPr>
            <a:r>
              <a:rPr lang="sv-SE" sz="1800" b="0" i="1" u="sng" dirty="0">
                <a:solidFill>
                  <a:srgbClr val="954F72"/>
                </a:solidFill>
                <a:effectLst/>
                <a:latin typeface="Lato" panose="020F0502020204030203" pitchFamily="34" charset="0"/>
                <a:ea typeface="Lato" panose="020F0502020204030203" pitchFamily="34" charset="0"/>
                <a:cs typeface="Lato" panose="020F0502020204030203" pitchFamily="34" charset="0"/>
                <a:hlinkClick r:id="rId2"/>
              </a:rPr>
              <a:t>The FAIR-</a:t>
            </a:r>
            <a:r>
              <a:rPr lang="sv-SE" sz="1800" b="0" i="1" u="sng" dirty="0" err="1">
                <a:solidFill>
                  <a:srgbClr val="0070C0"/>
                </a:solidFill>
                <a:effectLst/>
                <a:latin typeface="Lato" panose="020F0502020204030203" pitchFamily="34" charset="0"/>
                <a:ea typeface="Lato" panose="020F0502020204030203" pitchFamily="34" charset="0"/>
                <a:cs typeface="Lato" panose="020F0502020204030203" pitchFamily="34" charset="0"/>
                <a:hlinkClick r:id="rId2"/>
              </a:rPr>
              <a:t>principles</a:t>
            </a:r>
            <a:r>
              <a:rPr lang="sv-SE" sz="1800" b="0" i="1" dirty="0">
                <a:solidFill>
                  <a:srgbClr val="0070C0"/>
                </a:solidFill>
                <a:effectLst/>
                <a:latin typeface="Lato" panose="020F0502020204030203" pitchFamily="34" charset="0"/>
                <a:ea typeface="Lato" panose="020F0502020204030203" pitchFamily="34" charset="0"/>
                <a:cs typeface="Lato" panose="020F0502020204030203" pitchFamily="34" charset="0"/>
                <a:hlinkClick r:id="rId2"/>
              </a:rPr>
              <a:t> </a:t>
            </a:r>
            <a:r>
              <a:rPr lang="sv-SE" sz="1800" b="0" i="1" dirty="0">
                <a:solidFill>
                  <a:srgbClr val="484848"/>
                </a:solidFill>
                <a:effectLst/>
                <a:latin typeface="Lato" panose="020F0502020204030203" pitchFamily="34" charset="0"/>
                <a:ea typeface="Lato" panose="020F0502020204030203" pitchFamily="34" charset="0"/>
                <a:cs typeface="Lato" panose="020F0502020204030203" pitchFamily="34" charset="0"/>
              </a:rPr>
              <a:t>means that research data should be findable, include </a:t>
            </a:r>
            <a:r>
              <a:rPr lang="sv-SE" sz="1800" i="1" dirty="0">
                <a:solidFill>
                  <a:srgbClr val="484848"/>
                </a:solidFill>
                <a:latin typeface="Lato" panose="020F0502020204030203" pitchFamily="34" charset="0"/>
                <a:ea typeface="Lato" panose="020F0502020204030203" pitchFamily="34" charset="0"/>
                <a:cs typeface="Lato" panose="020F0502020204030203" pitchFamily="34" charset="0"/>
              </a:rPr>
              <a:t>information about how to access the data, be compatible with other data, and possible to reuse. </a:t>
            </a:r>
          </a:p>
          <a:p>
            <a:pPr marL="0" indent="0">
              <a:buNone/>
              <a:defRPr/>
            </a:pPr>
            <a:endParaRPr lang="sv-SE" sz="1800" b="1" dirty="0">
              <a:latin typeface="Lato" panose="020F0502020204030203" pitchFamily="34" charset="0"/>
              <a:ea typeface="Lato" panose="020F0502020204030203" pitchFamily="34" charset="0"/>
              <a:cs typeface="Lato" panose="020F0502020204030203" pitchFamily="34" charset="0"/>
            </a:endParaRPr>
          </a:p>
          <a:p>
            <a:pPr>
              <a:defRPr/>
            </a:pPr>
            <a:r>
              <a:rPr lang="sv-SE" sz="1800" b="1" dirty="0">
                <a:latin typeface="Lato" panose="020F0502020204030203" pitchFamily="34" charset="0"/>
                <a:ea typeface="Lato" panose="020F0502020204030203" pitchFamily="34" charset="0"/>
                <a:cs typeface="Lato" panose="020F0502020204030203" pitchFamily="34" charset="0"/>
              </a:rPr>
              <a:t>FINDABLE </a:t>
            </a:r>
            <a:r>
              <a:rPr lang="sv-SE" sz="1800" dirty="0">
                <a:latin typeface="Lato" panose="020F0502020204030203" pitchFamily="34" charset="0"/>
                <a:ea typeface="Lato" panose="020F0502020204030203" pitchFamily="34" charset="0"/>
                <a:cs typeface="Lato" panose="020F0502020204030203" pitchFamily="34" charset="0"/>
              </a:rPr>
              <a:t>(meta)data is identifiable and easy to read by machines ”machine-readable”. Data has a doi or other permanent identifier. </a:t>
            </a:r>
          </a:p>
          <a:p>
            <a:pPr>
              <a:defRPr/>
            </a:pPr>
            <a:endParaRPr lang="sv-SE" sz="1800" dirty="0">
              <a:latin typeface="Lato" panose="020F0502020204030203" pitchFamily="34" charset="0"/>
              <a:ea typeface="Lato" panose="020F0502020204030203" pitchFamily="34" charset="0"/>
              <a:cs typeface="Lato" panose="020F0502020204030203" pitchFamily="34" charset="0"/>
            </a:endParaRPr>
          </a:p>
          <a:p>
            <a:pPr>
              <a:defRPr/>
            </a:pPr>
            <a:r>
              <a:rPr lang="sv-SE" sz="1800" b="1" dirty="0">
                <a:latin typeface="Lato" panose="020F0502020204030203" pitchFamily="34" charset="0"/>
                <a:ea typeface="Lato" panose="020F0502020204030203" pitchFamily="34" charset="0"/>
                <a:cs typeface="Lato" panose="020F0502020204030203" pitchFamily="34" charset="0"/>
              </a:rPr>
              <a:t>ACCESSIBLE </a:t>
            </a:r>
            <a:r>
              <a:rPr lang="sv-SE" sz="1800" dirty="0">
                <a:latin typeface="Lato" panose="020F0502020204030203" pitchFamily="34" charset="0"/>
                <a:ea typeface="Lato" panose="020F0502020204030203" pitchFamily="34" charset="0"/>
                <a:cs typeface="Lato" panose="020F0502020204030203" pitchFamily="34" charset="0"/>
              </a:rPr>
              <a:t>humans and machines can read the data. </a:t>
            </a:r>
            <a:endParaRPr sz="1800" dirty="0">
              <a:latin typeface="Lato" panose="020F0502020204030203" pitchFamily="34" charset="0"/>
              <a:ea typeface="Lato" panose="020F0502020204030203" pitchFamily="34" charset="0"/>
              <a:cs typeface="Lato" panose="020F0502020204030203" pitchFamily="34" charset="0"/>
            </a:endParaRPr>
          </a:p>
          <a:p>
            <a:pPr marL="0" indent="0">
              <a:buNone/>
              <a:defRPr/>
            </a:pPr>
            <a:endParaRPr lang="sv-SE" sz="1800" dirty="0">
              <a:latin typeface="Lato" panose="020F0502020204030203" pitchFamily="34" charset="0"/>
              <a:ea typeface="Lato" panose="020F0502020204030203" pitchFamily="34" charset="0"/>
              <a:cs typeface="Lato" panose="020F0502020204030203" pitchFamily="34" charset="0"/>
            </a:endParaRPr>
          </a:p>
          <a:p>
            <a:pPr>
              <a:defRPr/>
            </a:pPr>
            <a:r>
              <a:rPr lang="sv-SE" sz="1800" b="1" dirty="0">
                <a:latin typeface="Lato" panose="020F0502020204030203" pitchFamily="34" charset="0"/>
                <a:ea typeface="Lato" panose="020F0502020204030203" pitchFamily="34" charset="0"/>
                <a:cs typeface="Lato" panose="020F0502020204030203" pitchFamily="34" charset="0"/>
              </a:rPr>
              <a:t>INTEROPERABLE </a:t>
            </a:r>
            <a:r>
              <a:rPr lang="sv-SE" sz="1800" dirty="0">
                <a:latin typeface="Lato" panose="020F0502020204030203" pitchFamily="34" charset="0"/>
                <a:ea typeface="Lato" panose="020F0502020204030203" pitchFamily="34" charset="0"/>
                <a:cs typeface="Lato" panose="020F0502020204030203" pitchFamily="34" charset="0"/>
              </a:rPr>
              <a:t>metadata can be read and the data is annotated according to standards. </a:t>
            </a:r>
          </a:p>
          <a:p>
            <a:pPr>
              <a:defRPr/>
            </a:pPr>
            <a:endParaRPr lang="sv-SE" sz="1800" b="1" dirty="0">
              <a:latin typeface="Lato" panose="020F0502020204030203" pitchFamily="34" charset="0"/>
              <a:ea typeface="Lato" panose="020F0502020204030203" pitchFamily="34" charset="0"/>
              <a:cs typeface="Lato" panose="020F0502020204030203" pitchFamily="34" charset="0"/>
            </a:endParaRPr>
          </a:p>
          <a:p>
            <a:pPr>
              <a:defRPr/>
            </a:pPr>
            <a:r>
              <a:rPr lang="sv-SE" sz="1800" b="1" dirty="0">
                <a:latin typeface="Lato" panose="020F0502020204030203" pitchFamily="34" charset="0"/>
                <a:ea typeface="Lato" panose="020F0502020204030203" pitchFamily="34" charset="0"/>
                <a:cs typeface="Lato" panose="020F0502020204030203" pitchFamily="34" charset="0"/>
              </a:rPr>
              <a:t>REUSABLE </a:t>
            </a:r>
            <a:r>
              <a:rPr lang="sv-SE" sz="1800" dirty="0">
                <a:latin typeface="Lato" panose="020F0502020204030203" pitchFamily="34" charset="0"/>
                <a:ea typeface="Lato" panose="020F0502020204030203" pitchFamily="34" charset="0"/>
                <a:cs typeface="Lato" panose="020F0502020204030203" pitchFamily="34" charset="0"/>
              </a:rPr>
              <a:t>(meta)data makes it possible to integrate the data with other resources. Data has information about the provenance and which licenses that apply.  </a:t>
            </a:r>
          </a:p>
          <a:p>
            <a:pPr marL="0" indent="0">
              <a:buNone/>
              <a:defRPr/>
            </a:pPr>
            <a:endParaRPr lang="sv-SE" sz="1800" dirty="0">
              <a:latin typeface="Lato" panose="020F0502020204030203" pitchFamily="34" charset="0"/>
              <a:ea typeface="Lato" panose="020F0502020204030203" pitchFamily="34" charset="0"/>
              <a:cs typeface="Lato" panose="020F0502020204030203" pitchFamily="34" charset="0"/>
            </a:endParaRPr>
          </a:p>
          <a:p>
            <a:pPr marL="0" indent="0">
              <a:buNone/>
              <a:defRPr/>
            </a:pPr>
            <a:r>
              <a:rPr lang="en-GB" sz="1800" dirty="0">
                <a:solidFill>
                  <a:srgbClr val="36394D"/>
                </a:solidFill>
                <a:latin typeface="Lato" panose="020F0502020204030203" pitchFamily="34" charset="0"/>
                <a:ea typeface="Lato" panose="020F0502020204030203" pitchFamily="34" charset="0"/>
                <a:cs typeface="Lato" panose="020F0502020204030203" pitchFamily="34" charset="0"/>
              </a:rPr>
              <a:t>“The FAIR Guiding Principles for scientific data management and stewardship”: </a:t>
            </a:r>
            <a:r>
              <a:rPr lang="en-GB" sz="1800" u="sng" dirty="0">
                <a:solidFill>
                  <a:srgbClr val="0563C1"/>
                </a:solidFill>
                <a:latin typeface="Lato" panose="020F0502020204030203" pitchFamily="34" charset="0"/>
                <a:ea typeface="Lato" panose="020F0502020204030203" pitchFamily="34" charset="0"/>
                <a:cs typeface="Lato" panose="020F0502020204030203" pitchFamily="34" charset="0"/>
                <a:hlinkClick r:id="rId3" tooltip="http://www.nature.com/articles/sdata201618">
                  <a:extLst>
                    <a:ext uri="{A12FA001-AC4F-418D-AE19-62706E023703}">
                      <ahyp:hlinkClr xmlns:ahyp="http://schemas.microsoft.com/office/drawing/2018/hyperlinkcolor" val="tx"/>
                    </a:ext>
                  </a:extLst>
                </a:hlinkClick>
              </a:rPr>
              <a:t>http://www.</a:t>
            </a:r>
            <a:r>
              <a:rPr lang="en-GB" sz="1800" u="sng" dirty="0">
                <a:solidFill>
                  <a:srgbClr val="0070C0"/>
                </a:solidFill>
                <a:latin typeface="Lato" panose="020F0502020204030203" pitchFamily="34" charset="0"/>
                <a:ea typeface="Lato" panose="020F0502020204030203" pitchFamily="34" charset="0"/>
                <a:cs typeface="Lato" panose="020F0502020204030203" pitchFamily="34" charset="0"/>
                <a:hlinkClick r:id="rId3" tooltip="http://www.nature.com/articles/sdata201618">
                  <a:extLst>
                    <a:ext uri="{A12FA001-AC4F-418D-AE19-62706E023703}">
                      <ahyp:hlinkClr xmlns:ahyp="http://schemas.microsoft.com/office/drawing/2018/hyperlinkcolor" val="tx"/>
                    </a:ext>
                  </a:extLst>
                </a:hlinkClick>
              </a:rPr>
              <a:t>nature</a:t>
            </a:r>
            <a:r>
              <a:rPr lang="en-GB" sz="1800" u="sng" dirty="0">
                <a:solidFill>
                  <a:srgbClr val="0563C1"/>
                </a:solidFill>
                <a:latin typeface="Lato" panose="020F0502020204030203" pitchFamily="34" charset="0"/>
                <a:ea typeface="Lato" panose="020F0502020204030203" pitchFamily="34" charset="0"/>
                <a:cs typeface="Lato" panose="020F0502020204030203" pitchFamily="34" charset="0"/>
                <a:hlinkClick r:id="rId3" tooltip="http://www.nature.com/articles/sdata201618">
                  <a:extLst>
                    <a:ext uri="{A12FA001-AC4F-418D-AE19-62706E023703}">
                      <ahyp:hlinkClr xmlns:ahyp="http://schemas.microsoft.com/office/drawing/2018/hyperlinkcolor" val="tx"/>
                    </a:ext>
                  </a:extLst>
                </a:hlinkClick>
              </a:rPr>
              <a:t>.com/articles/sdata201618</a:t>
            </a:r>
            <a:r>
              <a:rPr lang="en-GB" sz="1800" dirty="0">
                <a:solidFill>
                  <a:srgbClr val="36394D"/>
                </a:solidFill>
                <a:latin typeface="Lato" panose="020F0502020204030203" pitchFamily="34" charset="0"/>
                <a:ea typeface="Lato" panose="020F0502020204030203" pitchFamily="34" charset="0"/>
                <a:cs typeface="Lato" panose="020F0502020204030203" pitchFamily="34" charset="0"/>
              </a:rPr>
              <a:t> </a:t>
            </a:r>
            <a:endParaRPr lang="sv-SE" sz="1800" dirty="0">
              <a:latin typeface="Lato" panose="020F0502020204030203" pitchFamily="34" charset="0"/>
              <a:ea typeface="Lato" panose="020F0502020204030203" pitchFamily="34" charset="0"/>
              <a:cs typeface="Lato" panose="020F0502020204030203" pitchFamily="34" charset="0"/>
            </a:endParaRPr>
          </a:p>
        </p:txBody>
      </p:sp>
      <p:sp>
        <p:nvSpPr>
          <p:cNvPr id="3" name="Rubrik 2"/>
          <p:cNvSpPr>
            <a:spLocks noGrp="1"/>
          </p:cNvSpPr>
          <p:nvPr>
            <p:ph type="title"/>
          </p:nvPr>
        </p:nvSpPr>
        <p:spPr bwMode="auto"/>
        <p:txBody>
          <a:bodyPr>
            <a:normAutofit/>
          </a:bodyPr>
          <a:lstStyle/>
          <a:p>
            <a:pPr>
              <a:defRPr/>
            </a:pPr>
            <a:r>
              <a:rPr lang="sv-SE" sz="4000" dirty="0">
                <a:latin typeface="Lato" panose="020F0502020204030203" pitchFamily="34" charset="0"/>
                <a:ea typeface="Lato" panose="020F0502020204030203" pitchFamily="34" charset="0"/>
                <a:cs typeface="Lato" panose="020F0502020204030203" pitchFamily="34" charset="0"/>
              </a:rPr>
              <a:t>FAIR Research data</a:t>
            </a:r>
            <a:endParaRPr sz="4000"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ubrik 2">
            <a:extLst>
              <a:ext uri="{FF2B5EF4-FFF2-40B4-BE49-F238E27FC236}">
                <a16:creationId xmlns:a16="http://schemas.microsoft.com/office/drawing/2014/main" id="{E6DB9FDD-4F28-E45B-1E62-078D1F586B50}"/>
              </a:ext>
            </a:extLst>
          </p:cNvPr>
          <p:cNvSpPr>
            <a:spLocks noGrp="1"/>
          </p:cNvSpPr>
          <p:nvPr>
            <p:ph type="title"/>
          </p:nvPr>
        </p:nvSpPr>
        <p:spPr>
          <a:xfrm>
            <a:off x="1326874" y="3201315"/>
            <a:ext cx="9538252" cy="830130"/>
          </a:xfrm>
        </p:spPr>
        <p:txBody>
          <a:bodyPr>
            <a:noAutofit/>
          </a:bodyPr>
          <a:lstStyle/>
          <a:p>
            <a:r>
              <a:rPr lang="sv-SE" sz="4000" b="1" dirty="0">
                <a:latin typeface="Lato" panose="020F0502020204030203" pitchFamily="34" charset="0"/>
                <a:ea typeface="Lato" panose="020F0502020204030203" pitchFamily="34" charset="0"/>
                <a:cs typeface="Lato" panose="020F0502020204030203" pitchFamily="34" charset="0"/>
              </a:rPr>
              <a:t>Tools for communication and collaboration</a:t>
            </a:r>
          </a:p>
        </p:txBody>
      </p:sp>
    </p:spTree>
    <p:extLst>
      <p:ext uri="{BB962C8B-B14F-4D97-AF65-F5344CB8AC3E}">
        <p14:creationId xmlns:p14="http://schemas.microsoft.com/office/powerpoint/2010/main" val="37827339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le 2"/>
          <p:cNvSpPr>
            <a:spLocks noGrp="1"/>
          </p:cNvSpPr>
          <p:nvPr>
            <p:ph type="title"/>
          </p:nvPr>
        </p:nvSpPr>
        <p:spPr bwMode="auto">
          <a:xfrm>
            <a:off x="407367" y="365126"/>
            <a:ext cx="10586103" cy="830128"/>
          </a:xfrm>
        </p:spPr>
        <p:txBody>
          <a:bodyPr vertOverflow="overflow" horzOverflow="overflow" vert="horz" wrap="square" lIns="91440" tIns="45720" rIns="91440" bIns="45720" numCol="1" spcCol="0" rtlCol="0" fromWordArt="0" anchor="ctr" anchorCtr="0" forceAA="0" compatLnSpc="0">
            <a:normAutofit/>
          </a:bodyPr>
          <a:lstStyle/>
          <a:p>
            <a:pPr>
              <a:defRPr/>
            </a:pPr>
            <a:r>
              <a:rPr sz="4000" dirty="0">
                <a:latin typeface="Lato" panose="020F0502020204030203" pitchFamily="34" charset="0"/>
                <a:ea typeface="Lato" panose="020F0502020204030203" pitchFamily="34" charset="0"/>
                <a:cs typeface="Lato" panose="020F0502020204030203" pitchFamily="34" charset="0"/>
              </a:rPr>
              <a:t>Slack </a:t>
            </a:r>
            <a:r>
              <a:rPr lang="sv-SE" sz="4000" dirty="0">
                <a:latin typeface="Lato" panose="020F0502020204030203" pitchFamily="34" charset="0"/>
                <a:ea typeface="Lato" panose="020F0502020204030203" pitchFamily="34" charset="0"/>
                <a:cs typeface="Lato" panose="020F0502020204030203" pitchFamily="34" charset="0"/>
              </a:rPr>
              <a:t>–</a:t>
            </a:r>
            <a:r>
              <a:rPr sz="4000" dirty="0">
                <a:latin typeface="Lato" panose="020F0502020204030203" pitchFamily="34" charset="0"/>
                <a:ea typeface="Lato" panose="020F0502020204030203" pitchFamily="34" charset="0"/>
                <a:cs typeface="Lato" panose="020F0502020204030203" pitchFamily="34" charset="0"/>
              </a:rPr>
              <a:t> </a:t>
            </a:r>
            <a:r>
              <a:rPr lang="sv-SE" sz="4000" dirty="0">
                <a:latin typeface="Lato" panose="020F0502020204030203" pitchFamily="34" charset="0"/>
                <a:ea typeface="Lato" panose="020F0502020204030203" pitchFamily="34" charset="0"/>
                <a:cs typeface="Lato" panose="020F0502020204030203" pitchFamily="34" charset="0"/>
              </a:rPr>
              <a:t>chat based communication tool</a:t>
            </a:r>
            <a:endParaRPr sz="4000" dirty="0">
              <a:latin typeface="Lato" panose="020F0502020204030203" pitchFamily="34" charset="0"/>
              <a:ea typeface="Lato" panose="020F0502020204030203" pitchFamily="34" charset="0"/>
              <a:cs typeface="Lato" panose="020F0502020204030203" pitchFamily="34" charset="0"/>
            </a:endParaRPr>
          </a:p>
        </p:txBody>
      </p:sp>
      <p:pic>
        <p:nvPicPr>
          <p:cNvPr id="4" name="Picture 3"/>
          <p:cNvPicPr>
            <a:picLocks noChangeAspect="1"/>
          </p:cNvPicPr>
          <p:nvPr/>
        </p:nvPicPr>
        <p:blipFill>
          <a:blip r:embed="rId3"/>
          <a:stretch/>
        </p:blipFill>
        <p:spPr bwMode="auto">
          <a:xfrm>
            <a:off x="1198529" y="1448244"/>
            <a:ext cx="4626074" cy="4767276"/>
          </a:xfrm>
          <a:prstGeom prst="rect">
            <a:avLst/>
          </a:prstGeom>
        </p:spPr>
      </p:pic>
      <p:sp>
        <p:nvSpPr>
          <p:cNvPr id="5" name="Rectangle 4"/>
          <p:cNvSpPr/>
          <p:nvPr/>
        </p:nvSpPr>
        <p:spPr bwMode="auto">
          <a:xfrm>
            <a:off x="701457" y="6227066"/>
            <a:ext cx="10292048" cy="369332"/>
          </a:xfrm>
          <a:prstGeom prst="rect">
            <a:avLst/>
          </a:prstGeom>
        </p:spPr>
        <p:txBody>
          <a:bodyPr wrap="square">
            <a:spAutoFit/>
          </a:bodyPr>
          <a:lstStyle/>
          <a:p>
            <a:pPr>
              <a:defRPr/>
            </a:pPr>
            <a:r>
              <a:rPr lang="sv-SE" dirty="0">
                <a:latin typeface="Lato" panose="020F0502020204030203" pitchFamily="34" charset="0"/>
                <a:ea typeface="Lato" panose="020F0502020204030203" pitchFamily="34" charset="0"/>
                <a:cs typeface="Lato" panose="020F0502020204030203" pitchFamily="34" charset="0"/>
              </a:rPr>
              <a:t>SciLifelab Slack is available here: </a:t>
            </a:r>
            <a:r>
              <a:rPr lang="sv-SE" u="sng" dirty="0">
                <a:latin typeface="Lato" panose="020F0502020204030203" pitchFamily="34" charset="0"/>
                <a:ea typeface="Lato" panose="020F0502020204030203" pitchFamily="34" charset="0"/>
                <a:cs typeface="Lato" panose="020F0502020204030203" pitchFamily="34" charset="0"/>
                <a:hlinkClick r:id="rId4" tooltip="https://scilifelab.slack.com/"/>
              </a:rPr>
              <a:t>https://scilifelab.slack.com</a:t>
            </a:r>
            <a:r>
              <a:rPr lang="sv-SE" dirty="0">
                <a:latin typeface="Lato" panose="020F0502020204030203" pitchFamily="34" charset="0"/>
                <a:ea typeface="Lato" panose="020F0502020204030203" pitchFamily="34" charset="0"/>
                <a:cs typeface="Lato" panose="020F0502020204030203" pitchFamily="34" charset="0"/>
              </a:rPr>
              <a:t> </a:t>
            </a:r>
            <a:endParaRPr dirty="0">
              <a:latin typeface="Lato" panose="020F0502020204030203" pitchFamily="34" charset="0"/>
              <a:ea typeface="Lato" panose="020F0502020204030203" pitchFamily="34" charset="0"/>
              <a:cs typeface="Lato" panose="020F0502020204030203" pitchFamily="34" charset="0"/>
            </a:endParaRPr>
          </a:p>
        </p:txBody>
      </p:sp>
      <p:pic>
        <p:nvPicPr>
          <p:cNvPr id="6" name="Picture 5"/>
          <p:cNvPicPr>
            <a:picLocks noChangeAspect="1"/>
          </p:cNvPicPr>
          <p:nvPr/>
        </p:nvPicPr>
        <p:blipFill>
          <a:blip r:embed="rId5"/>
          <a:stretch/>
        </p:blipFill>
        <p:spPr bwMode="auto">
          <a:xfrm>
            <a:off x="5453355" y="2276556"/>
            <a:ext cx="5473891" cy="2984375"/>
          </a:xfrm>
          <a:prstGeom prst="rect">
            <a:avLst/>
          </a:prstGeom>
          <a:ln w="25400">
            <a:solidFill>
              <a:schemeClr val="bg1"/>
            </a:solidFill>
          </a:ln>
          <a:effectLst>
            <a:outerShdw blurRad="50800" dist="38100" dir="2700000" algn="tl" rotWithShape="0">
              <a:schemeClr val="tx1">
                <a:alpha val="40000"/>
              </a:schemeClr>
            </a:outerShdw>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le 2"/>
          <p:cNvSpPr>
            <a:spLocks noGrp="1"/>
          </p:cNvSpPr>
          <p:nvPr>
            <p:ph type="title"/>
          </p:nvPr>
        </p:nvSpPr>
        <p:spPr bwMode="auto">
          <a:xfrm>
            <a:off x="817083" y="230617"/>
            <a:ext cx="10226352" cy="830128"/>
          </a:xfrm>
        </p:spPr>
        <p:txBody>
          <a:bodyPr>
            <a:noAutofit/>
          </a:bodyPr>
          <a:lstStyle/>
          <a:p>
            <a:pPr>
              <a:defRPr/>
            </a:pPr>
            <a:r>
              <a:rPr sz="4000" dirty="0">
                <a:latin typeface="Lato" panose="020F0502020204030203" pitchFamily="34" charset="0"/>
                <a:ea typeface="Lato" panose="020F0502020204030203" pitchFamily="34" charset="0"/>
                <a:cs typeface="Lato" panose="020F0502020204030203" pitchFamily="34" charset="0"/>
              </a:rPr>
              <a:t>Confluence </a:t>
            </a:r>
            <a:r>
              <a:rPr lang="sv-SE" sz="4000" dirty="0">
                <a:latin typeface="Lato" panose="020F0502020204030203" pitchFamily="34" charset="0"/>
                <a:ea typeface="Lato" panose="020F0502020204030203" pitchFamily="34" charset="0"/>
                <a:cs typeface="Lato" panose="020F0502020204030203" pitchFamily="34" charset="0"/>
              </a:rPr>
              <a:t>– digital worksspace  for collaborations and projects</a:t>
            </a:r>
            <a:endParaRPr sz="4000" dirty="0">
              <a:latin typeface="Lato" panose="020F0502020204030203" pitchFamily="34" charset="0"/>
              <a:ea typeface="Lato" panose="020F0502020204030203" pitchFamily="34" charset="0"/>
              <a:cs typeface="Lato" panose="020F0502020204030203" pitchFamily="34" charset="0"/>
            </a:endParaRPr>
          </a:p>
        </p:txBody>
      </p:sp>
      <p:pic>
        <p:nvPicPr>
          <p:cNvPr id="4" name="Content Placeholder 3"/>
          <p:cNvPicPr>
            <a:picLocks noGrp="1" noChangeAspect="1"/>
          </p:cNvPicPr>
          <p:nvPr>
            <p:ph idx="1"/>
          </p:nvPr>
        </p:nvPicPr>
        <p:blipFill>
          <a:blip r:embed="rId2"/>
          <a:stretch/>
        </p:blipFill>
        <p:spPr bwMode="auto">
          <a:xfrm>
            <a:off x="1705378" y="1728438"/>
            <a:ext cx="7958551" cy="4206231"/>
          </a:xfrm>
          <a:prstGeom prst="rect">
            <a:avLst/>
          </a:prstGeom>
          <a:ln w="19050">
            <a:solidFill>
              <a:schemeClr val="tx1"/>
            </a:solidFill>
          </a:ln>
        </p:spPr>
      </p:pic>
      <p:sp>
        <p:nvSpPr>
          <p:cNvPr id="5" name="Rectangle 4"/>
          <p:cNvSpPr/>
          <p:nvPr/>
        </p:nvSpPr>
        <p:spPr bwMode="auto">
          <a:xfrm>
            <a:off x="817083" y="5934668"/>
            <a:ext cx="9538286" cy="646331"/>
          </a:xfrm>
          <a:prstGeom prst="rect">
            <a:avLst/>
          </a:prstGeom>
        </p:spPr>
        <p:txBody>
          <a:bodyPr wrap="square">
            <a:spAutoFit/>
          </a:bodyPr>
          <a:lstStyle/>
          <a:p>
            <a:pPr>
              <a:defRPr/>
            </a:pPr>
            <a:r>
              <a:rPr lang="sv-SE" dirty="0">
                <a:latin typeface="Lato" panose="020F0502020204030203" pitchFamily="34" charset="0"/>
                <a:ea typeface="Lato" panose="020F0502020204030203" pitchFamily="34" charset="0"/>
                <a:cs typeface="Lato" panose="020F0502020204030203" pitchFamily="34" charset="0"/>
              </a:rPr>
              <a:t>Confluence is a tools for digital work spaces and collaboration. </a:t>
            </a:r>
            <a:endParaRPr dirty="0">
              <a:latin typeface="Lato" panose="020F0502020204030203" pitchFamily="34" charset="0"/>
              <a:ea typeface="Lato" panose="020F0502020204030203" pitchFamily="34" charset="0"/>
              <a:cs typeface="Lato" panose="020F0502020204030203" pitchFamily="34" charset="0"/>
            </a:endParaRPr>
          </a:p>
          <a:p>
            <a:pPr>
              <a:defRPr/>
            </a:pPr>
            <a:r>
              <a:rPr lang="sv-SE" u="sng" dirty="0">
                <a:latin typeface="Lato" panose="020F0502020204030203" pitchFamily="34" charset="0"/>
                <a:ea typeface="Lato" panose="020F0502020204030203" pitchFamily="34" charset="0"/>
                <a:cs typeface="Lato" panose="020F0502020204030203" pitchFamily="34" charset="0"/>
                <a:hlinkClick r:id="rId3" tooltip="https://scilifelab.atlassian.net/"/>
              </a:rPr>
              <a:t>https://scilifelab.atlassian.net</a:t>
            </a:r>
            <a:r>
              <a:rPr lang="sv-SE" dirty="0">
                <a:latin typeface="Lato" panose="020F0502020204030203" pitchFamily="34" charset="0"/>
                <a:ea typeface="Lato" panose="020F0502020204030203" pitchFamily="34" charset="0"/>
                <a:cs typeface="Lato" panose="020F0502020204030203" pitchFamily="34" charset="0"/>
              </a:rPr>
              <a:t> </a:t>
            </a:r>
            <a:endParaRPr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le 2"/>
          <p:cNvSpPr>
            <a:spLocks noGrp="1"/>
          </p:cNvSpPr>
          <p:nvPr>
            <p:ph type="title"/>
          </p:nvPr>
        </p:nvSpPr>
        <p:spPr bwMode="auto">
          <a:xfrm>
            <a:off x="481569" y="287067"/>
            <a:ext cx="10298360" cy="830128"/>
          </a:xfrm>
        </p:spPr>
        <p:txBody>
          <a:bodyPr>
            <a:noAutofit/>
          </a:bodyPr>
          <a:lstStyle/>
          <a:p>
            <a:pPr>
              <a:defRPr/>
            </a:pPr>
            <a:r>
              <a:rPr sz="4000" dirty="0" err="1">
                <a:latin typeface="Lato" panose="020F0502020204030203" pitchFamily="34" charset="77"/>
                <a:cs typeface="Arial" panose="020B0604020202020204" pitchFamily="34" charset="0"/>
              </a:rPr>
              <a:t>Nextcloud</a:t>
            </a:r>
            <a:r>
              <a:rPr sz="4000" dirty="0">
                <a:latin typeface="Lato" panose="020F0502020204030203" pitchFamily="34" charset="77"/>
                <a:cs typeface="Arial" panose="020B0604020202020204" pitchFamily="34" charset="0"/>
              </a:rPr>
              <a:t> </a:t>
            </a:r>
            <a:br>
              <a:rPr lang="sv-SE" sz="4000" dirty="0">
                <a:latin typeface="Lato" panose="020F0502020204030203" pitchFamily="34" charset="77"/>
                <a:cs typeface="Arial" panose="020B0604020202020204" pitchFamily="34" charset="0"/>
              </a:rPr>
            </a:br>
            <a:r>
              <a:rPr lang="sv-SE" sz="4000" dirty="0">
                <a:latin typeface="Lato" panose="020F0502020204030203" pitchFamily="34" charset="77"/>
                <a:cs typeface="Arial" panose="020B0604020202020204" pitchFamily="34" charset="0"/>
              </a:rPr>
              <a:t>–</a:t>
            </a:r>
            <a:r>
              <a:rPr sz="4000" dirty="0">
                <a:latin typeface="Lato" panose="020F0502020204030203" pitchFamily="34" charset="77"/>
                <a:cs typeface="Arial" panose="020B0604020202020204" pitchFamily="34" charset="0"/>
              </a:rPr>
              <a:t> </a:t>
            </a:r>
            <a:r>
              <a:rPr lang="sv-SE" sz="4000" dirty="0">
                <a:latin typeface="Lato" panose="020F0502020204030203" pitchFamily="34" charset="77"/>
                <a:cs typeface="Arial" panose="020B0604020202020204" pitchFamily="34" charset="0"/>
              </a:rPr>
              <a:t>a dropbox-style tool for sharing files</a:t>
            </a:r>
            <a:endParaRPr sz="4000" dirty="0">
              <a:latin typeface="Lato" panose="020F0502020204030203" pitchFamily="34" charset="77"/>
              <a:cs typeface="Arial" panose="020B0604020202020204" pitchFamily="34" charset="0"/>
            </a:endParaRPr>
          </a:p>
        </p:txBody>
      </p:sp>
      <p:sp>
        <p:nvSpPr>
          <p:cNvPr id="4" name="Rectangle 3"/>
          <p:cNvSpPr/>
          <p:nvPr/>
        </p:nvSpPr>
        <p:spPr bwMode="auto">
          <a:xfrm>
            <a:off x="1055439" y="6010556"/>
            <a:ext cx="9724490" cy="923330"/>
          </a:xfrm>
          <a:prstGeom prst="rect">
            <a:avLst/>
          </a:prstGeom>
        </p:spPr>
        <p:txBody>
          <a:bodyPr wrap="square">
            <a:spAutoFit/>
          </a:bodyPr>
          <a:lstStyle/>
          <a:p>
            <a:pPr>
              <a:defRPr/>
            </a:pPr>
            <a:r>
              <a:rPr u="sng" dirty="0">
                <a:hlinkClick r:id="rId2" tooltip="https://nextcloud.dckube.scilifelab.se/"/>
              </a:rPr>
              <a:t>https://nextcloud.dckube.scilifelab.se</a:t>
            </a:r>
            <a:endParaRPr dirty="0"/>
          </a:p>
          <a:p>
            <a:pPr>
              <a:defRPr/>
            </a:pPr>
            <a:r>
              <a:rPr lang="sv-SE" dirty="0"/>
              <a:t>Storage and file sharing with Nextcloud</a:t>
            </a:r>
            <a:endParaRPr dirty="0"/>
          </a:p>
          <a:p>
            <a:pPr>
              <a:defRPr/>
            </a:pPr>
            <a:endParaRPr dirty="0"/>
          </a:p>
        </p:txBody>
      </p:sp>
      <p:pic>
        <p:nvPicPr>
          <p:cNvPr id="5" name="Content Placeholder 4"/>
          <p:cNvPicPr>
            <a:picLocks noGrp="1" noChangeAspect="1"/>
          </p:cNvPicPr>
          <p:nvPr>
            <p:ph idx="1"/>
          </p:nvPr>
        </p:nvPicPr>
        <p:blipFill>
          <a:blip r:embed="rId3"/>
          <a:stretch/>
        </p:blipFill>
        <p:spPr bwMode="auto">
          <a:xfrm>
            <a:off x="1371600" y="1611085"/>
            <a:ext cx="7287709" cy="4104738"/>
          </a:xfrm>
          <a:prstGeom prst="rect">
            <a:avLst/>
          </a:prstGeom>
          <a:ln>
            <a:solidFill>
              <a:srgbClr val="002060"/>
            </a:solid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80"/>
        <p:cNvGrpSpPr/>
        <p:nvPr/>
      </p:nvGrpSpPr>
      <p:grpSpPr>
        <a:xfrm>
          <a:off x="0" y="0"/>
          <a:ext cx="0" cy="0"/>
          <a:chOff x="0" y="0"/>
          <a:chExt cx="0" cy="0"/>
        </a:xfrm>
      </p:grpSpPr>
      <p:sp>
        <p:nvSpPr>
          <p:cNvPr id="681" name="Google Shape;681;p71"/>
          <p:cNvSpPr txBox="1">
            <a:spLocks noGrp="1"/>
          </p:cNvSpPr>
          <p:nvPr>
            <p:ph type="title"/>
          </p:nvPr>
        </p:nvSpPr>
        <p:spPr>
          <a:xfrm>
            <a:off x="5463928" y="531400"/>
            <a:ext cx="5173601" cy="917700"/>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rgbClr val="171616"/>
              </a:buClr>
              <a:buSzPts val="3200"/>
              <a:buFont typeface="Arial"/>
              <a:buNone/>
            </a:pPr>
            <a:r>
              <a:rPr lang="en-US" sz="4000" dirty="0">
                <a:latin typeface="Lato" panose="020F0502020204030203" pitchFamily="34" charset="0"/>
                <a:ea typeface="Lato" panose="020F0502020204030203" pitchFamily="34" charset="0"/>
                <a:cs typeface="Lato" panose="020F0502020204030203" pitchFamily="34" charset="0"/>
              </a:rPr>
              <a:t>Data Centre &amp; NBIS </a:t>
            </a:r>
            <a:endParaRPr sz="4000" dirty="0">
              <a:latin typeface="Lato" panose="020F0502020204030203" pitchFamily="34" charset="0"/>
              <a:ea typeface="Lato" panose="020F0502020204030203" pitchFamily="34" charset="0"/>
              <a:cs typeface="Lato" panose="020F0502020204030203" pitchFamily="34" charset="0"/>
            </a:endParaRPr>
          </a:p>
        </p:txBody>
      </p:sp>
      <p:sp>
        <p:nvSpPr>
          <p:cNvPr id="682" name="Google Shape;682;p71"/>
          <p:cNvSpPr/>
          <p:nvPr/>
        </p:nvSpPr>
        <p:spPr>
          <a:xfrm>
            <a:off x="5797575" y="1862150"/>
            <a:ext cx="6059145" cy="3730930"/>
          </a:xfrm>
          <a:prstGeom prst="roundRect">
            <a:avLst>
              <a:gd name="adj" fmla="val 16667"/>
            </a:avLst>
          </a:prstGeom>
          <a:solidFill>
            <a:schemeClr val="accent6">
              <a:lumMod val="40000"/>
              <a:lumOff val="60000"/>
            </a:schemeClr>
          </a:solid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342900" lvl="0" indent="-342900" algn="l" rtl="0">
              <a:lnSpc>
                <a:spcPct val="115000"/>
              </a:lnSpc>
              <a:spcBef>
                <a:spcPts val="1100"/>
              </a:spcBef>
              <a:spcAft>
                <a:spcPts val="0"/>
              </a:spcAft>
              <a:buFont typeface="Arial" panose="020B0604020202020204" pitchFamily="34" charset="0"/>
              <a:buChar char="•"/>
            </a:pPr>
            <a:r>
              <a:rPr lang="en-US" dirty="0">
                <a:solidFill>
                  <a:srgbClr val="171616"/>
                </a:solidFill>
                <a:latin typeface="Lato" panose="020F0502020204030203" pitchFamily="34" charset="0"/>
                <a:ea typeface="Lato" panose="020F0502020204030203" pitchFamily="34" charset="0"/>
                <a:cs typeface="Lato" panose="020F0502020204030203" pitchFamily="34" charset="0"/>
              </a:rPr>
              <a:t>Help </a:t>
            </a:r>
            <a:r>
              <a:rPr lang="en-US" b="1" dirty="0">
                <a:solidFill>
                  <a:srgbClr val="171616"/>
                </a:solidFill>
                <a:latin typeface="Lato" panose="020F0502020204030203" pitchFamily="34" charset="0"/>
                <a:ea typeface="Lato" panose="020F0502020204030203" pitchFamily="34" charset="0"/>
                <a:cs typeface="Lato" panose="020F0502020204030203" pitchFamily="34" charset="0"/>
              </a:rPr>
              <a:t>maximize impact </a:t>
            </a:r>
            <a:r>
              <a:rPr lang="en-US" dirty="0">
                <a:solidFill>
                  <a:srgbClr val="171616"/>
                </a:solidFill>
                <a:latin typeface="Lato" panose="020F0502020204030203" pitchFamily="34" charset="0"/>
                <a:ea typeface="Lato" panose="020F0502020204030203" pitchFamily="34" charset="0"/>
                <a:cs typeface="Lato" panose="020F0502020204030203" pitchFamily="34" charset="0"/>
              </a:rPr>
              <a:t>of SciLifeLab and other data</a:t>
            </a:r>
          </a:p>
          <a:p>
            <a:pPr marL="342900" lvl="0" indent="-342900" algn="l" rtl="0">
              <a:lnSpc>
                <a:spcPct val="115000"/>
              </a:lnSpc>
              <a:spcBef>
                <a:spcPts val="1100"/>
              </a:spcBef>
              <a:spcAft>
                <a:spcPts val="0"/>
              </a:spcAft>
              <a:buFont typeface="Arial" panose="020B0604020202020204" pitchFamily="34" charset="0"/>
              <a:buChar char="•"/>
            </a:pPr>
            <a:r>
              <a:rPr lang="en-US" dirty="0">
                <a:solidFill>
                  <a:schemeClr val="dk1"/>
                </a:solidFill>
                <a:latin typeface="Lato" panose="020F0502020204030203" pitchFamily="34" charset="0"/>
                <a:ea typeface="Lato" panose="020F0502020204030203" pitchFamily="34" charset="0"/>
                <a:cs typeface="Lato" panose="020F0502020204030203" pitchFamily="34" charset="0"/>
              </a:rPr>
              <a:t>Promoting FAIR, open science, and good data practices throughout the data lifecycle</a:t>
            </a:r>
          </a:p>
          <a:p>
            <a:pPr marL="342900" lvl="0" indent="-342900" algn="l" rtl="0">
              <a:lnSpc>
                <a:spcPct val="115000"/>
              </a:lnSpc>
              <a:spcBef>
                <a:spcPts val="1100"/>
              </a:spcBef>
              <a:spcAft>
                <a:spcPts val="0"/>
              </a:spcAft>
              <a:buFont typeface="Arial" panose="020B0604020202020204" pitchFamily="34" charset="0"/>
              <a:buChar char="•"/>
            </a:pPr>
            <a:r>
              <a:rPr lang="en-US" dirty="0">
                <a:solidFill>
                  <a:schemeClr val="dk1"/>
                </a:solidFill>
                <a:latin typeface="Lato" panose="020F0502020204030203" pitchFamily="34" charset="0"/>
                <a:ea typeface="Lato" panose="020F0502020204030203" pitchFamily="34" charset="0"/>
                <a:cs typeface="Lato" panose="020F0502020204030203" pitchFamily="34" charset="0"/>
              </a:rPr>
              <a:t>Provide services and resources for data management, IT and data sharing </a:t>
            </a:r>
          </a:p>
          <a:p>
            <a:pPr marL="342900" lvl="0" indent="-342900" algn="l" rtl="0">
              <a:lnSpc>
                <a:spcPct val="115000"/>
              </a:lnSpc>
              <a:spcBef>
                <a:spcPts val="1100"/>
              </a:spcBef>
              <a:spcAft>
                <a:spcPts val="0"/>
              </a:spcAft>
              <a:buFont typeface="Arial" panose="020B0604020202020204" pitchFamily="34" charset="0"/>
              <a:buChar char="•"/>
            </a:pPr>
            <a:r>
              <a:rPr lang="en-US" dirty="0">
                <a:solidFill>
                  <a:schemeClr val="dk1"/>
                </a:solidFill>
                <a:latin typeface="Lato" panose="020F0502020204030203" pitchFamily="34" charset="0"/>
                <a:ea typeface="Lato" panose="020F0502020204030203" pitchFamily="34" charset="0"/>
                <a:cs typeface="Lato" panose="020F0502020204030203" pitchFamily="34" charset="0"/>
              </a:rPr>
              <a:t>Make bioinformatics support and training easily accessible </a:t>
            </a:r>
            <a:endParaRPr dirty="0">
              <a:solidFill>
                <a:schemeClr val="dk1"/>
              </a:solidFill>
              <a:latin typeface="Lato" panose="020F0502020204030203" pitchFamily="34" charset="0"/>
              <a:ea typeface="Lato" panose="020F0502020204030203" pitchFamily="34" charset="0"/>
              <a:cs typeface="Lato" panose="020F0502020204030203" pitchFamily="34" charset="0"/>
            </a:endParaRPr>
          </a:p>
          <a:p>
            <a:pPr marL="0" lvl="0" indent="0" algn="l" rtl="0">
              <a:lnSpc>
                <a:spcPct val="115000"/>
              </a:lnSpc>
              <a:spcBef>
                <a:spcPts val="0"/>
              </a:spcBef>
              <a:spcAft>
                <a:spcPts val="0"/>
              </a:spcAft>
              <a:buNone/>
            </a:pPr>
            <a:endParaRPr sz="2000" dirty="0">
              <a:solidFill>
                <a:schemeClr val="dk1"/>
              </a:solidFill>
            </a:endParaRPr>
          </a:p>
        </p:txBody>
      </p:sp>
      <p:sp>
        <p:nvSpPr>
          <p:cNvPr id="683" name="Google Shape;683;p71"/>
          <p:cNvSpPr/>
          <p:nvPr/>
        </p:nvSpPr>
        <p:spPr>
          <a:xfrm>
            <a:off x="479474" y="5867749"/>
            <a:ext cx="7750126" cy="79213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400" b="0" u="none" strike="noStrike" cap="none" dirty="0">
                <a:solidFill>
                  <a:schemeClr val="tx1">
                    <a:lumMod val="65000"/>
                    <a:lumOff val="35000"/>
                  </a:schemeClr>
                </a:solidFill>
                <a:latin typeface="Lato" panose="020F0502020204030203" pitchFamily="34" charset="77"/>
                <a:ea typeface="Arial"/>
                <a:cs typeface="Arial" panose="020B0604020202020204" pitchFamily="34" charset="0"/>
                <a:sym typeface="Arial"/>
              </a:rPr>
              <a:t>The flow of data in a cycle from production to analysis, sharing in projects, publication and re-use to initiate new studies characterizes data-driven life science, which the Data Centre assists with. </a:t>
            </a:r>
            <a:br>
              <a:rPr lang="en-US" sz="1400" b="0" u="none" strike="noStrike" cap="none" dirty="0">
                <a:solidFill>
                  <a:schemeClr val="tx1">
                    <a:lumMod val="65000"/>
                    <a:lumOff val="35000"/>
                  </a:schemeClr>
                </a:solidFill>
                <a:latin typeface="Lato" panose="020F0502020204030203" pitchFamily="34" charset="77"/>
                <a:ea typeface="Arial"/>
                <a:cs typeface="Arial" panose="020B0604020202020204" pitchFamily="34" charset="0"/>
                <a:sym typeface="Arial"/>
              </a:rPr>
            </a:br>
            <a:r>
              <a:rPr lang="sv-SE" sz="1400" b="0" u="none" strike="noStrike" dirty="0">
                <a:solidFill>
                  <a:schemeClr val="tx1">
                    <a:lumMod val="65000"/>
                    <a:lumOff val="35000"/>
                  </a:schemeClr>
                </a:solidFill>
                <a:effectLst/>
                <a:latin typeface="Lato" panose="020F0502020204030203" pitchFamily="34" charset="77"/>
                <a:cs typeface="Arial" panose="020B0604020202020204" pitchFamily="34" charset="0"/>
              </a:rPr>
              <a:t>RDM </a:t>
            </a:r>
            <a:r>
              <a:rPr lang="sv-SE" sz="1400" b="0" u="none" strike="noStrike" dirty="0" err="1">
                <a:solidFill>
                  <a:schemeClr val="tx1">
                    <a:lumMod val="65000"/>
                    <a:lumOff val="35000"/>
                  </a:schemeClr>
                </a:solidFill>
                <a:effectLst/>
                <a:latin typeface="Lato" panose="020F0502020204030203" pitchFamily="34" charset="77"/>
                <a:cs typeface="Arial" panose="020B0604020202020204" pitchFamily="34" charset="0"/>
              </a:rPr>
              <a:t>life</a:t>
            </a:r>
            <a:r>
              <a:rPr lang="sv-SE" sz="1400" b="0" u="none" strike="noStrike" dirty="0">
                <a:solidFill>
                  <a:schemeClr val="tx1">
                    <a:lumMod val="65000"/>
                    <a:lumOff val="35000"/>
                  </a:schemeClr>
                </a:solidFill>
                <a:effectLst/>
                <a:latin typeface="Lato" panose="020F0502020204030203" pitchFamily="34" charset="77"/>
                <a:cs typeface="Arial" panose="020B0604020202020204" pitchFamily="34" charset="0"/>
              </a:rPr>
              <a:t> </a:t>
            </a:r>
            <a:r>
              <a:rPr lang="sv-SE" sz="1400" b="0" u="none" strike="noStrike" dirty="0" err="1">
                <a:solidFill>
                  <a:schemeClr val="tx1">
                    <a:lumMod val="65000"/>
                    <a:lumOff val="35000"/>
                  </a:schemeClr>
                </a:solidFill>
                <a:effectLst/>
                <a:latin typeface="Lato" panose="020F0502020204030203" pitchFamily="34" charset="77"/>
                <a:cs typeface="Arial" panose="020B0604020202020204" pitchFamily="34" charset="0"/>
              </a:rPr>
              <a:t>cycle</a:t>
            </a:r>
            <a:r>
              <a:rPr lang="sv-SE" sz="1400" b="0" u="none" strike="noStrike" dirty="0">
                <a:solidFill>
                  <a:schemeClr val="tx1">
                    <a:lumMod val="65000"/>
                    <a:lumOff val="35000"/>
                  </a:schemeClr>
                </a:solidFill>
                <a:effectLst/>
                <a:latin typeface="Lato" panose="020F0502020204030203" pitchFamily="34" charset="77"/>
                <a:cs typeface="Arial" panose="020B0604020202020204" pitchFamily="34" charset="0"/>
              </a:rPr>
              <a:t> from </a:t>
            </a:r>
            <a:r>
              <a:rPr lang="sv-SE" sz="1400" b="0" u="none" strike="noStrike" dirty="0">
                <a:solidFill>
                  <a:srgbClr val="4C979F"/>
                </a:solidFill>
                <a:effectLst/>
                <a:latin typeface="Lato" panose="020F0502020204030203" pitchFamily="34" charset="77"/>
                <a:cs typeface="Arial" panose="020B0604020202020204" pitchFamily="34" charset="0"/>
                <a:hlinkClick r:id="rId3"/>
              </a:rPr>
              <a:t>RDMkit</a:t>
            </a:r>
            <a:r>
              <a:rPr lang="sv-SE" sz="1400" b="0" u="none" strike="noStrike" dirty="0">
                <a:solidFill>
                  <a:srgbClr val="212529"/>
                </a:solidFill>
                <a:effectLst/>
                <a:latin typeface="Lato" panose="020F0502020204030203" pitchFamily="34" charset="77"/>
                <a:cs typeface="Arial" panose="020B0604020202020204" pitchFamily="34" charset="0"/>
              </a:rPr>
              <a:t> </a:t>
            </a:r>
            <a:r>
              <a:rPr lang="sv-SE" sz="1400" b="0" u="none" strike="noStrike" dirty="0" err="1">
                <a:solidFill>
                  <a:schemeClr val="tx1">
                    <a:lumMod val="65000"/>
                    <a:lumOff val="35000"/>
                  </a:schemeClr>
                </a:solidFill>
                <a:effectLst/>
                <a:latin typeface="Lato" panose="020F0502020204030203" pitchFamily="34" charset="77"/>
                <a:cs typeface="Arial" panose="020B0604020202020204" pitchFamily="34" charset="0"/>
              </a:rPr>
              <a:t>licensed</a:t>
            </a:r>
            <a:r>
              <a:rPr lang="sv-SE" sz="1400" b="0" u="none" strike="noStrike" dirty="0">
                <a:solidFill>
                  <a:schemeClr val="tx1">
                    <a:lumMod val="65000"/>
                    <a:lumOff val="35000"/>
                  </a:schemeClr>
                </a:solidFill>
                <a:effectLst/>
                <a:latin typeface="Lato" panose="020F0502020204030203" pitchFamily="34" charset="77"/>
                <a:cs typeface="Arial" panose="020B0604020202020204" pitchFamily="34" charset="0"/>
              </a:rPr>
              <a:t> under </a:t>
            </a:r>
            <a:r>
              <a:rPr lang="sv-SE" sz="1400" b="0" u="none" strike="noStrike" dirty="0">
                <a:solidFill>
                  <a:srgbClr val="4C979F"/>
                </a:solidFill>
                <a:effectLst/>
                <a:latin typeface="Lato" panose="020F0502020204030203" pitchFamily="34" charset="77"/>
                <a:cs typeface="Arial" panose="020B0604020202020204" pitchFamily="34" charset="0"/>
                <a:hlinkClick r:id="rId4"/>
              </a:rPr>
              <a:t>Creative Commons Attribution 4.0 International License</a:t>
            </a:r>
            <a:r>
              <a:rPr lang="sv-SE" sz="1400" b="0" u="none" strike="noStrike" dirty="0">
                <a:solidFill>
                  <a:srgbClr val="212529"/>
                </a:solidFill>
                <a:effectLst/>
                <a:latin typeface="Lato" panose="020F0502020204030203" pitchFamily="34" charset="77"/>
                <a:cs typeface="Arial" panose="020B0604020202020204" pitchFamily="34" charset="0"/>
              </a:rPr>
              <a:t>.</a:t>
            </a:r>
            <a:endParaRPr sz="1400" b="0" u="none" strike="noStrike" cap="none" dirty="0">
              <a:solidFill>
                <a:srgbClr val="535353"/>
              </a:solidFill>
              <a:latin typeface="Lato" panose="020F0502020204030203" pitchFamily="34" charset="77"/>
              <a:ea typeface="Arial"/>
              <a:cs typeface="Arial" panose="020B0604020202020204" pitchFamily="34" charset="0"/>
              <a:sym typeface="Arial"/>
            </a:endParaRPr>
          </a:p>
        </p:txBody>
      </p:sp>
      <p:pic>
        <p:nvPicPr>
          <p:cNvPr id="684" name="Google Shape;684;p71"/>
          <p:cNvPicPr preferRelativeResize="0"/>
          <p:nvPr/>
        </p:nvPicPr>
        <p:blipFill>
          <a:blip r:embed="rId5">
            <a:alphaModFix/>
          </a:blip>
          <a:stretch>
            <a:fillRect/>
          </a:stretch>
        </p:blipFill>
        <p:spPr>
          <a:xfrm>
            <a:off x="727087" y="1156967"/>
            <a:ext cx="4320000" cy="4320000"/>
          </a:xfrm>
          <a:prstGeom prst="rect">
            <a:avLst/>
          </a:prstGeom>
          <a:noFill/>
          <a:ln>
            <a:noFill/>
          </a:ln>
        </p:spPr>
      </p:pic>
    </p:spTree>
  </p:cSld>
  <p:clrMapOvr>
    <a:masterClrMapping/>
  </p:clrMapOvr>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25369</TotalTime>
  <Words>2202</Words>
  <Application>Microsoft Macintosh PowerPoint</Application>
  <PresentationFormat>Bredbild</PresentationFormat>
  <Paragraphs>325</Paragraphs>
  <Slides>32</Slides>
  <Notes>10</Notes>
  <HiddenSlides>0</HiddenSlides>
  <MMClips>0</MMClips>
  <ScaleCrop>false</ScaleCrop>
  <HeadingPairs>
    <vt:vector size="6" baseType="variant">
      <vt:variant>
        <vt:lpstr>Använt teckensnitt</vt:lpstr>
      </vt:variant>
      <vt:variant>
        <vt:i4>6</vt:i4>
      </vt:variant>
      <vt:variant>
        <vt:lpstr>Tema</vt:lpstr>
      </vt:variant>
      <vt:variant>
        <vt:i4>1</vt:i4>
      </vt:variant>
      <vt:variant>
        <vt:lpstr>Bildrubriker</vt:lpstr>
      </vt:variant>
      <vt:variant>
        <vt:i4>32</vt:i4>
      </vt:variant>
    </vt:vector>
  </HeadingPairs>
  <TitlesOfParts>
    <vt:vector size="39" baseType="lpstr">
      <vt:lpstr>Arial</vt:lpstr>
      <vt:lpstr>Calibri</vt:lpstr>
      <vt:lpstr>Calibri Light</vt:lpstr>
      <vt:lpstr>Lato</vt:lpstr>
      <vt:lpstr>Poppins</vt:lpstr>
      <vt:lpstr>Systemtypsnitt normalt</vt:lpstr>
      <vt:lpstr>Office-tema</vt:lpstr>
      <vt:lpstr>   Presentation of SciLifeLab Data Centre services and tools </vt:lpstr>
      <vt:lpstr>SciLifeLab Data Centre</vt:lpstr>
      <vt:lpstr>How SciLifeLab DC works with research data</vt:lpstr>
      <vt:lpstr>FAIR Research data</vt:lpstr>
      <vt:lpstr>Tools for communication and collaboration</vt:lpstr>
      <vt:lpstr>Slack – chat based communication tool</vt:lpstr>
      <vt:lpstr>Confluence – digital worksspace  for collaborations and projects</vt:lpstr>
      <vt:lpstr>Nextcloud  – a dropbox-style tool for sharing files</vt:lpstr>
      <vt:lpstr>Data Centre &amp; NBIS </vt:lpstr>
      <vt:lpstr>Life cycle support-  Plan for data handling and analysis early!</vt:lpstr>
      <vt:lpstr>Meet a Data steward</vt:lpstr>
      <vt:lpstr>Highlighting your research </vt:lpstr>
      <vt:lpstr>PowerPoint-presentation</vt:lpstr>
      <vt:lpstr>PowerPoint-presentation</vt:lpstr>
      <vt:lpstr>SciLifeLab Data Platform</vt:lpstr>
      <vt:lpstr>Tools and databases are highlighted</vt:lpstr>
      <vt:lpstr>SciLifeLab Data Repository</vt:lpstr>
      <vt:lpstr>SciLifeLab Data Repository</vt:lpstr>
      <vt:lpstr>Submission</vt:lpstr>
      <vt:lpstr>RDM Guidelines – hub for life science</vt:lpstr>
      <vt:lpstr>Data Stewardship Wizard</vt:lpstr>
      <vt:lpstr>Accessing SciLifeLab hosting services</vt:lpstr>
      <vt:lpstr>SNIC/NAISS, DC, NBIS: Compute and storage &amp; application experts</vt:lpstr>
      <vt:lpstr>Data Delivery System</vt:lpstr>
      <vt:lpstr>SciLifeLab Serve</vt:lpstr>
      <vt:lpstr>Pandemic Prepareness Portal</vt:lpstr>
      <vt:lpstr>Focus FAIR, Open Science &amp; Data sharing</vt:lpstr>
      <vt:lpstr>Pandemic Preparedness Portal</vt:lpstr>
      <vt:lpstr>PowerPoint-presentation</vt:lpstr>
      <vt:lpstr>nf-core</vt:lpstr>
      <vt:lpstr>Contact us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PowerPoint-presentation</dc:title>
  <dc:creator>Microsoft Office User</dc:creator>
  <cp:lastModifiedBy>Microsoft Office User</cp:lastModifiedBy>
  <cp:revision>165</cp:revision>
  <dcterms:created xsi:type="dcterms:W3CDTF">2023-03-08T07:45:39Z</dcterms:created>
  <dcterms:modified xsi:type="dcterms:W3CDTF">2023-07-14T13:32:10Z</dcterms:modified>
</cp:coreProperties>
</file>