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4"/>
    <p:sldMasterId id="2147483652"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 uri="GoogleSlidesCustomDataVersion2">
      <go:slidesCustomData xmlns:go="http://customooxmlschemas.google.com/" r:id="rId22" roundtripDataSignature="AMtx7mjVOqBFEaDZjhV5nKyT0iKk6xPwP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11" Type="http://schemas.openxmlformats.org/officeDocument/2006/relationships/slide" Target="slides/slide5.xml"/><Relationship Id="rId22" Type="http://customschemas.google.com/relationships/presentationmetadata" Target="metadata"/><Relationship Id="rId10" Type="http://schemas.openxmlformats.org/officeDocument/2006/relationships/slide" Target="slides/slide4.xml"/><Relationship Id="rId21" Type="http://schemas.openxmlformats.org/officeDocument/2006/relationships/slide" Target="slides/slide15.xml"/><Relationship Id="rId13" Type="http://schemas.openxmlformats.org/officeDocument/2006/relationships/slide" Target="slides/slide7.xml"/><Relationship Id="rId12" Type="http://schemas.openxmlformats.org/officeDocument/2006/relationships/slide" Target="slides/slide6.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5" Type="http://schemas.openxmlformats.org/officeDocument/2006/relationships/slideMaster" Target="slideMasters/slideMaster2.xml"/><Relationship Id="rId19" Type="http://schemas.openxmlformats.org/officeDocument/2006/relationships/slide" Target="slides/slide13.xml"/><Relationship Id="rId6" Type="http://schemas.openxmlformats.org/officeDocument/2006/relationships/notesMaster" Target="notesMasters/notesMaster1.xml"/><Relationship Id="rId18" Type="http://schemas.openxmlformats.org/officeDocument/2006/relationships/slide" Target="slides/slide12.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snd.gu.se/en/manage-data/prepare-and-share/FAIR-data-principles" TargetMode="Externa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 name="Shape 39"/>
        <p:cNvGrpSpPr/>
        <p:nvPr/>
      </p:nvGrpSpPr>
      <p:grpSpPr>
        <a:xfrm>
          <a:off x="0" y="0"/>
          <a:ext cx="0" cy="0"/>
          <a:chOff x="0" y="0"/>
          <a:chExt cx="0" cy="0"/>
        </a:xfrm>
      </p:grpSpPr>
      <p:sp>
        <p:nvSpPr>
          <p:cNvPr id="40" name="Google Shape;40;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1" name="Google Shape;41;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100"/>
              <a:buNone/>
            </a:pPr>
            <a:r>
              <a:t/>
            </a:r>
            <a:endParaRPr/>
          </a:p>
        </p:txBody>
      </p:sp>
      <p:sp>
        <p:nvSpPr>
          <p:cNvPr id="42" name="Google Shape;42;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400"/>
              <a:buFont typeface="Arial"/>
              <a:buNone/>
            </a:pPr>
            <a:fld id="{00000000-1234-1234-1234-123412341234}" type="slidenum">
              <a:rPr b="0" i="0" lang="en-GB"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 name="Shape 97"/>
        <p:cNvGrpSpPr/>
        <p:nvPr/>
      </p:nvGrpSpPr>
      <p:grpSpPr>
        <a:xfrm>
          <a:off x="0" y="0"/>
          <a:ext cx="0" cy="0"/>
          <a:chOff x="0" y="0"/>
          <a:chExt cx="0" cy="0"/>
        </a:xfrm>
      </p:grpSpPr>
      <p:sp>
        <p:nvSpPr>
          <p:cNvPr id="98" name="Google Shape;98;g24166aa0340_1_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10000"/>
              </a:lnSpc>
              <a:spcBef>
                <a:spcPts val="800"/>
              </a:spcBef>
              <a:spcAft>
                <a:spcPts val="0"/>
              </a:spcAft>
              <a:buSzPts val="1100"/>
              <a:buNone/>
            </a:pPr>
            <a:r>
              <a:rPr lang="en-GB" sz="1500">
                <a:solidFill>
                  <a:srgbClr val="171616"/>
                </a:solidFill>
              </a:rPr>
              <a:t>Keep in mind that EMBL, which is one of the organizations behind EGA, is an international organization. Swedish universities do not want to sign the general data processing agreement (DPA) offered by EGA.</a:t>
            </a:r>
            <a:endParaRPr/>
          </a:p>
        </p:txBody>
      </p:sp>
      <p:sp>
        <p:nvSpPr>
          <p:cNvPr id="99" name="Google Shape;99;g24166aa0340_1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p2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323850" lvl="0" marL="457200" rtl="0" algn="l">
              <a:lnSpc>
                <a:spcPct val="100000"/>
              </a:lnSpc>
              <a:spcBef>
                <a:spcPts val="0"/>
              </a:spcBef>
              <a:spcAft>
                <a:spcPts val="0"/>
              </a:spcAft>
              <a:buSzPts val="1500"/>
              <a:buChar char="•"/>
            </a:pPr>
            <a:r>
              <a:rPr lang="en-GB" sz="1500"/>
              <a:t>FEGA Sweden employs the </a:t>
            </a:r>
            <a:r>
              <a:rPr lang="en-GB" sz="1500" u="sng">
                <a:solidFill>
                  <a:schemeClr val="hlink"/>
                </a:solidFill>
                <a:hlinkClick r:id="rId2"/>
              </a:rPr>
              <a:t>FAIR data principles</a:t>
            </a:r>
            <a:endParaRPr sz="1500"/>
          </a:p>
        </p:txBody>
      </p:sp>
      <p:sp>
        <p:nvSpPr>
          <p:cNvPr id="107" name="Google Shape;107;p27: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g23f3b4f020a_0_15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15" name="Google Shape;115;g23f3b4f020a_0_15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g23f3b4f020a_0_2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298450" lvl="0" marL="457200" rtl="0" algn="l">
              <a:lnSpc>
                <a:spcPct val="100000"/>
              </a:lnSpc>
              <a:spcBef>
                <a:spcPts val="0"/>
              </a:spcBef>
              <a:spcAft>
                <a:spcPts val="0"/>
              </a:spcAft>
              <a:buSzPts val="1100"/>
              <a:buChar char="●"/>
            </a:pPr>
            <a:r>
              <a:rPr b="1" lang="en-GB"/>
              <a:t>Study</a:t>
            </a:r>
            <a:r>
              <a:rPr lang="en-GB"/>
              <a:t>: information about the sequencing study</a:t>
            </a:r>
            <a:endParaRPr/>
          </a:p>
          <a:p>
            <a:pPr indent="-298450" lvl="0" marL="457200" rtl="0" algn="l">
              <a:lnSpc>
                <a:spcPct val="100000"/>
              </a:lnSpc>
              <a:spcBef>
                <a:spcPts val="0"/>
              </a:spcBef>
              <a:spcAft>
                <a:spcPts val="0"/>
              </a:spcAft>
              <a:buSzPts val="1100"/>
              <a:buChar char="●"/>
            </a:pPr>
            <a:r>
              <a:rPr b="1" lang="en-GB"/>
              <a:t>Samples</a:t>
            </a:r>
            <a:r>
              <a:rPr lang="en-GB"/>
              <a:t>: Information about the sequencing samples</a:t>
            </a:r>
            <a:endParaRPr/>
          </a:p>
          <a:p>
            <a:pPr indent="-298450" lvl="0" marL="457200" rtl="0" algn="l">
              <a:lnSpc>
                <a:spcPct val="100000"/>
              </a:lnSpc>
              <a:spcBef>
                <a:spcPts val="0"/>
              </a:spcBef>
              <a:spcAft>
                <a:spcPts val="0"/>
              </a:spcAft>
              <a:buSzPts val="1100"/>
              <a:buChar char="●"/>
            </a:pPr>
            <a:r>
              <a:rPr b="1" lang="en-GB"/>
              <a:t>Experiments</a:t>
            </a:r>
            <a:r>
              <a:rPr lang="en-GB"/>
              <a:t>: Information about the sequencing methods, protocols and machines. Experiments generate the linkage between samples and study. Only necessary for FASTQ and BAM/CRAM submissions.</a:t>
            </a:r>
            <a:endParaRPr/>
          </a:p>
          <a:p>
            <a:pPr indent="-298450" lvl="0" marL="457200" rtl="0" algn="l">
              <a:lnSpc>
                <a:spcPct val="100000"/>
              </a:lnSpc>
              <a:spcBef>
                <a:spcPts val="0"/>
              </a:spcBef>
              <a:spcAft>
                <a:spcPts val="0"/>
              </a:spcAft>
              <a:buSzPts val="1100"/>
              <a:buChar char="●"/>
            </a:pPr>
            <a:r>
              <a:rPr b="1" lang="en-GB"/>
              <a:t>Runs</a:t>
            </a:r>
            <a:r>
              <a:rPr lang="en-GB"/>
              <a:t>: Samples, experiments and files are linked through runs - appropriate objects for FASTQ and BAM/CRAM submissions</a:t>
            </a:r>
            <a:endParaRPr/>
          </a:p>
          <a:p>
            <a:pPr indent="-298450" lvl="0" marL="457200" rtl="0" algn="l">
              <a:lnSpc>
                <a:spcPct val="100000"/>
              </a:lnSpc>
              <a:spcBef>
                <a:spcPts val="0"/>
              </a:spcBef>
              <a:spcAft>
                <a:spcPts val="0"/>
              </a:spcAft>
              <a:buSzPts val="1100"/>
              <a:buChar char="●"/>
            </a:pPr>
            <a:r>
              <a:rPr b="1" lang="en-GB"/>
              <a:t>Analysis</a:t>
            </a:r>
            <a:r>
              <a:rPr lang="en-GB"/>
              <a:t>: References the analysis (BAM) files; associated with samples and study.</a:t>
            </a:r>
            <a:endParaRPr/>
          </a:p>
          <a:p>
            <a:pPr indent="-298450" lvl="0" marL="457200" rtl="0" algn="l">
              <a:lnSpc>
                <a:spcPct val="100000"/>
              </a:lnSpc>
              <a:spcBef>
                <a:spcPts val="0"/>
              </a:spcBef>
              <a:spcAft>
                <a:spcPts val="0"/>
              </a:spcAft>
              <a:buSzPts val="1100"/>
              <a:buChar char="●"/>
            </a:pPr>
            <a:r>
              <a:rPr b="1" lang="en-GB"/>
              <a:t>DAC</a:t>
            </a:r>
            <a:r>
              <a:rPr lang="en-GB"/>
              <a:t>: contains information about the Data Access Committee (DAC)</a:t>
            </a:r>
            <a:endParaRPr/>
          </a:p>
          <a:p>
            <a:pPr indent="-298450" lvl="0" marL="457200" rtl="0" algn="l">
              <a:lnSpc>
                <a:spcPct val="100000"/>
              </a:lnSpc>
              <a:spcBef>
                <a:spcPts val="0"/>
              </a:spcBef>
              <a:spcAft>
                <a:spcPts val="0"/>
              </a:spcAft>
              <a:buSzPts val="1100"/>
              <a:buChar char="●"/>
            </a:pPr>
            <a:r>
              <a:rPr b="1" lang="en-GB"/>
              <a:t>Policy</a:t>
            </a:r>
            <a:r>
              <a:rPr lang="en-GB"/>
              <a:t>: contains the Data Access Agreement (DAA); associated with DAC</a:t>
            </a:r>
            <a:endParaRPr/>
          </a:p>
          <a:p>
            <a:pPr indent="-298450" lvl="0" marL="457200" rtl="0" algn="l">
              <a:lnSpc>
                <a:spcPct val="100000"/>
              </a:lnSpc>
              <a:spcBef>
                <a:spcPts val="0"/>
              </a:spcBef>
              <a:spcAft>
                <a:spcPts val="0"/>
              </a:spcAft>
              <a:buSzPts val="1100"/>
              <a:buChar char="●"/>
            </a:pPr>
            <a:r>
              <a:rPr b="1" lang="en-GB"/>
              <a:t>Dataset</a:t>
            </a:r>
            <a:r>
              <a:rPr lang="en-GB"/>
              <a:t>: contains the collection of runs/analysis data files to be subject to controlled access; associated with Policy</a:t>
            </a:r>
            <a:endParaRPr/>
          </a:p>
          <a:p>
            <a:pPr indent="0" lvl="0" marL="457200" rtl="0" algn="l">
              <a:lnSpc>
                <a:spcPct val="100000"/>
              </a:lnSpc>
              <a:spcBef>
                <a:spcPts val="0"/>
              </a:spcBef>
              <a:spcAft>
                <a:spcPts val="0"/>
              </a:spcAft>
              <a:buSzPts val="1100"/>
              <a:buNone/>
            </a:pPr>
            <a:br>
              <a:rPr b="1" lang="en-GB"/>
            </a:br>
            <a:r>
              <a:rPr b="1" lang="en-GB"/>
              <a:t>**</a:t>
            </a:r>
            <a:r>
              <a:rPr lang="en-GB"/>
              <a:t>Study, samples, DAC and policy metadata can all be registered prior to uploading files</a:t>
            </a:r>
            <a:r>
              <a:rPr b="1" lang="en-GB"/>
              <a:t>**</a:t>
            </a:r>
            <a:endParaRPr b="1"/>
          </a:p>
          <a:p>
            <a:pPr indent="0" lvl="0" marL="0" rtl="0" algn="l">
              <a:lnSpc>
                <a:spcPct val="100000"/>
              </a:lnSpc>
              <a:spcBef>
                <a:spcPts val="0"/>
              </a:spcBef>
              <a:spcAft>
                <a:spcPts val="0"/>
              </a:spcAft>
              <a:buSzPts val="1400"/>
              <a:buNone/>
            </a:pPr>
            <a:r>
              <a:t/>
            </a:r>
            <a:endParaRPr/>
          </a:p>
        </p:txBody>
      </p:sp>
      <p:sp>
        <p:nvSpPr>
          <p:cNvPr id="132" name="Google Shape;132;g23f3b4f020a_0_2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23f3b4f020a_0_9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39" name="Google Shape;139;g23f3b4f020a_0_9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p2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b="1" lang="en-GB" sz="1400"/>
              <a:t>ELIXIR RDMkit</a:t>
            </a:r>
            <a:r>
              <a:rPr lang="en-GB" sz="1400"/>
              <a:t> - “The ELIXIR Research Data Management Kit (RDMkit) has been designed to guide life scientists in their efforts to better manage their research data following the FAIR Principles. It is based on the various steps of the data lifecycle, although not all the steps will be relevant to everyone.”</a:t>
            </a:r>
            <a:endParaRPr sz="1400"/>
          </a:p>
          <a:p>
            <a:pPr indent="0" lvl="0" marL="0" rtl="0" algn="l">
              <a:lnSpc>
                <a:spcPct val="100000"/>
              </a:lnSpc>
              <a:spcBef>
                <a:spcPts val="0"/>
              </a:spcBef>
              <a:spcAft>
                <a:spcPts val="0"/>
              </a:spcAft>
              <a:buSzPts val="1100"/>
              <a:buNone/>
            </a:pPr>
            <a:r>
              <a:t/>
            </a:r>
            <a:endParaRPr sz="1400"/>
          </a:p>
          <a:p>
            <a:pPr indent="0" lvl="0" marL="0" rtl="0" algn="l">
              <a:lnSpc>
                <a:spcPct val="100000"/>
              </a:lnSpc>
              <a:spcBef>
                <a:spcPts val="0"/>
              </a:spcBef>
              <a:spcAft>
                <a:spcPts val="0"/>
              </a:spcAft>
              <a:buSzPts val="1100"/>
              <a:buNone/>
            </a:pPr>
            <a:r>
              <a:rPr b="1" lang="en-GB" sz="1400"/>
              <a:t>SciLifeLab RDM Guidelines</a:t>
            </a:r>
            <a:r>
              <a:rPr lang="en-GB" sz="1400"/>
              <a:t> - “Knowledge hub for the management of life science research data in Sweden.”</a:t>
            </a:r>
            <a:endParaRPr sz="1400"/>
          </a:p>
          <a:p>
            <a:pPr indent="0" lvl="0" marL="0" rtl="0" algn="l">
              <a:lnSpc>
                <a:spcPct val="100000"/>
              </a:lnSpc>
              <a:spcBef>
                <a:spcPts val="0"/>
              </a:spcBef>
              <a:spcAft>
                <a:spcPts val="0"/>
              </a:spcAft>
              <a:buSzPts val="1100"/>
              <a:buNone/>
            </a:pPr>
            <a:r>
              <a:t/>
            </a:r>
            <a:endParaRPr sz="1400"/>
          </a:p>
          <a:p>
            <a:pPr indent="0" lvl="0" marL="0" rtl="0" algn="l">
              <a:lnSpc>
                <a:spcPct val="100000"/>
              </a:lnSpc>
              <a:spcBef>
                <a:spcPts val="0"/>
              </a:spcBef>
              <a:spcAft>
                <a:spcPts val="0"/>
              </a:spcAft>
              <a:buSzPts val="1100"/>
              <a:buNone/>
            </a:pPr>
            <a:r>
              <a:rPr b="1" lang="en-GB" sz="1400"/>
              <a:t>IMY</a:t>
            </a:r>
            <a:r>
              <a:rPr lang="en-GB" sz="1400"/>
              <a:t> - “The Swedish Authority for Privacy Protection's (IMY) role is to uphold the protection of personal data, monitoring that they are handled correctly and do not fall into the wrong hands.” </a:t>
            </a:r>
            <a:endParaRPr sz="1400"/>
          </a:p>
          <a:p>
            <a:pPr indent="0" lvl="0" marL="0" rtl="0" algn="l">
              <a:lnSpc>
                <a:spcPct val="100000"/>
              </a:lnSpc>
              <a:spcBef>
                <a:spcPts val="0"/>
              </a:spcBef>
              <a:spcAft>
                <a:spcPts val="0"/>
              </a:spcAft>
              <a:buSzPts val="1100"/>
              <a:buNone/>
            </a:pPr>
            <a:r>
              <a:t/>
            </a:r>
            <a:endParaRPr sz="1400"/>
          </a:p>
          <a:p>
            <a:pPr indent="0" lvl="0" marL="0" rtl="0" algn="l">
              <a:lnSpc>
                <a:spcPct val="100000"/>
              </a:lnSpc>
              <a:spcBef>
                <a:spcPts val="0"/>
              </a:spcBef>
              <a:spcAft>
                <a:spcPts val="0"/>
              </a:spcAft>
              <a:buSzPts val="1100"/>
              <a:buNone/>
            </a:pPr>
            <a:r>
              <a:rPr b="1" lang="en-GB" sz="1400"/>
              <a:t>The Swedish Ethical Review Authority</a:t>
            </a:r>
            <a:r>
              <a:rPr lang="en-GB" sz="1400"/>
              <a:t> - “Their remit is to protect participants involved in research. They do this by examining applications for ethical review.”</a:t>
            </a:r>
            <a:endParaRPr sz="1400"/>
          </a:p>
          <a:p>
            <a:pPr indent="0" lvl="0" marL="0" rtl="0" algn="l">
              <a:lnSpc>
                <a:spcPct val="100000"/>
              </a:lnSpc>
              <a:spcBef>
                <a:spcPts val="0"/>
              </a:spcBef>
              <a:spcAft>
                <a:spcPts val="0"/>
              </a:spcAft>
              <a:buSzPts val="1100"/>
              <a:buNone/>
            </a:pPr>
            <a:r>
              <a:t/>
            </a:r>
            <a:endParaRPr sz="1400"/>
          </a:p>
          <a:p>
            <a:pPr indent="0" lvl="0" marL="0" rtl="0" algn="l">
              <a:lnSpc>
                <a:spcPct val="100000"/>
              </a:lnSpc>
              <a:spcBef>
                <a:spcPts val="0"/>
              </a:spcBef>
              <a:spcAft>
                <a:spcPts val="0"/>
              </a:spcAft>
              <a:buSzPts val="1100"/>
              <a:buNone/>
            </a:pPr>
            <a:r>
              <a:rPr b="1" lang="en-GB" sz="1400"/>
              <a:t>SND</a:t>
            </a:r>
            <a:r>
              <a:rPr lang="en-GB" sz="1400"/>
              <a:t> - “Swedish National Data Service (SND) has a primary function to support the accessibility, preservation, and reuse of research data and related materials. Together with a network of around 40 universities and public research institutes, they form a national infrastructure for open access to research data.”</a:t>
            </a:r>
            <a:endParaRPr sz="1400"/>
          </a:p>
          <a:p>
            <a:pPr indent="0" lvl="0" marL="0" rtl="0" algn="l">
              <a:lnSpc>
                <a:spcPct val="100000"/>
              </a:lnSpc>
              <a:spcBef>
                <a:spcPts val="0"/>
              </a:spcBef>
              <a:spcAft>
                <a:spcPts val="0"/>
              </a:spcAft>
              <a:buSzPts val="1100"/>
              <a:buNone/>
            </a:pPr>
            <a:r>
              <a:t/>
            </a:r>
            <a:endParaRPr/>
          </a:p>
        </p:txBody>
      </p:sp>
      <p:sp>
        <p:nvSpPr>
          <p:cNvPr id="145" name="Google Shape;145;p28: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 name="Shape 46"/>
        <p:cNvGrpSpPr/>
        <p:nvPr/>
      </p:nvGrpSpPr>
      <p:grpSpPr>
        <a:xfrm>
          <a:off x="0" y="0"/>
          <a:ext cx="0" cy="0"/>
          <a:chOff x="0" y="0"/>
          <a:chExt cx="0" cy="0"/>
        </a:xfrm>
      </p:grpSpPr>
      <p:sp>
        <p:nvSpPr>
          <p:cNvPr id="47" name="Google Shape;47;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48" name="Google Shape;48;p2: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 name="Shape 51"/>
        <p:cNvGrpSpPr/>
        <p:nvPr/>
      </p:nvGrpSpPr>
      <p:grpSpPr>
        <a:xfrm>
          <a:off x="0" y="0"/>
          <a:ext cx="0" cy="0"/>
          <a:chOff x="0" y="0"/>
          <a:chExt cx="0" cy="0"/>
        </a:xfrm>
      </p:grpSpPr>
      <p:sp>
        <p:nvSpPr>
          <p:cNvPr id="52" name="Google Shape;52;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3" name="Google Shape;53;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228600" lvl="0" marL="45720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 name="Shape 57"/>
        <p:cNvGrpSpPr/>
        <p:nvPr/>
      </p:nvGrpSpPr>
      <p:grpSpPr>
        <a:xfrm>
          <a:off x="0" y="0"/>
          <a:ext cx="0" cy="0"/>
          <a:chOff x="0" y="0"/>
          <a:chExt cx="0" cy="0"/>
        </a:xfrm>
      </p:grpSpPr>
      <p:sp>
        <p:nvSpPr>
          <p:cNvPr id="58" name="Google Shape;58;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59" name="Google Shape;59;p9: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 name="Shape 64"/>
        <p:cNvGrpSpPr/>
        <p:nvPr/>
      </p:nvGrpSpPr>
      <p:grpSpPr>
        <a:xfrm>
          <a:off x="0" y="0"/>
          <a:ext cx="0" cy="0"/>
          <a:chOff x="0" y="0"/>
          <a:chExt cx="0" cy="0"/>
        </a:xfrm>
      </p:grpSpPr>
      <p:sp>
        <p:nvSpPr>
          <p:cNvPr id="65" name="Google Shape;65;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66" name="Google Shape;66;p10: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73" name="Google Shape;73;p8: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 name="Shape 78"/>
        <p:cNvGrpSpPr/>
        <p:nvPr/>
      </p:nvGrpSpPr>
      <p:grpSpPr>
        <a:xfrm>
          <a:off x="0" y="0"/>
          <a:ext cx="0" cy="0"/>
          <a:chOff x="0" y="0"/>
          <a:chExt cx="0" cy="0"/>
        </a:xfrm>
      </p:grpSpPr>
      <p:sp>
        <p:nvSpPr>
          <p:cNvPr id="79" name="Google Shape;79;p1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0" name="Google Shape;80;p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228600" lvl="0" marL="45720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p1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6" name="Google Shape;86;p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228600" lvl="0" marL="45720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g23c99049aeb_2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10000"/>
              </a:lnSpc>
              <a:spcBef>
                <a:spcPts val="800"/>
              </a:spcBef>
              <a:spcAft>
                <a:spcPts val="0"/>
              </a:spcAft>
              <a:buClr>
                <a:schemeClr val="dk1"/>
              </a:buClr>
              <a:buSzPts val="1622"/>
              <a:buFont typeface="Arial"/>
              <a:buNone/>
            </a:pPr>
            <a:r>
              <a:rPr b="1" lang="en-GB" sz="1500">
                <a:solidFill>
                  <a:srgbClr val="171616"/>
                </a:solidFill>
              </a:rPr>
              <a:t>Controlled access</a:t>
            </a:r>
            <a:r>
              <a:rPr lang="en-GB" sz="1500">
                <a:solidFill>
                  <a:srgbClr val="171616"/>
                </a:solidFill>
              </a:rPr>
              <a:t> means that researchers only will be granted access after a formal application procedure. </a:t>
            </a:r>
            <a:endParaRPr sz="1500">
              <a:solidFill>
                <a:srgbClr val="171616"/>
              </a:solidFill>
            </a:endParaRPr>
          </a:p>
          <a:p>
            <a:pPr indent="0" lvl="0" marL="0" rtl="0" algn="l">
              <a:lnSpc>
                <a:spcPct val="110000"/>
              </a:lnSpc>
              <a:spcBef>
                <a:spcPts val="800"/>
              </a:spcBef>
              <a:spcAft>
                <a:spcPts val="0"/>
              </a:spcAft>
              <a:buClr>
                <a:schemeClr val="dk1"/>
              </a:buClr>
              <a:buSzPts val="1622"/>
              <a:buFont typeface="Arial"/>
              <a:buNone/>
            </a:pPr>
            <a:r>
              <a:rPr lang="en-GB" sz="1500">
                <a:solidFill>
                  <a:srgbClr val="171616"/>
                </a:solidFill>
              </a:rPr>
              <a:t>An important aspect of the application procedure is the original informed consent. This needs to be be revised so it applies for the new research questions.</a:t>
            </a:r>
            <a:endParaRPr sz="1500">
              <a:solidFill>
                <a:srgbClr val="171616"/>
              </a:solidFill>
            </a:endParaRPr>
          </a:p>
          <a:p>
            <a:pPr indent="0" lvl="0" marL="0" rtl="0" algn="l">
              <a:lnSpc>
                <a:spcPct val="100000"/>
              </a:lnSpc>
              <a:spcBef>
                <a:spcPts val="0"/>
              </a:spcBef>
              <a:spcAft>
                <a:spcPts val="0"/>
              </a:spcAft>
              <a:buSzPts val="1100"/>
              <a:buNone/>
            </a:pPr>
            <a:r>
              <a:t/>
            </a:r>
            <a:endParaRPr sz="1200">
              <a:solidFill>
                <a:srgbClr val="212529"/>
              </a:solidFill>
              <a:highlight>
                <a:srgbClr val="FFFFFF"/>
              </a:highlight>
            </a:endParaRPr>
          </a:p>
          <a:p>
            <a:pPr indent="0" lvl="0" marL="0" rtl="0" algn="l">
              <a:lnSpc>
                <a:spcPct val="100000"/>
              </a:lnSpc>
              <a:spcBef>
                <a:spcPts val="0"/>
              </a:spcBef>
              <a:spcAft>
                <a:spcPts val="0"/>
              </a:spcAft>
              <a:buSzPts val="1100"/>
              <a:buNone/>
            </a:pPr>
            <a:r>
              <a:rPr b="1" lang="en-GB" sz="1500"/>
              <a:t>Public metadata record </a:t>
            </a:r>
            <a:r>
              <a:rPr lang="en-GB" sz="1500"/>
              <a:t>will serve multiple purposes: First, it will enable unambiguous identification of the data. Second, it will provide a description of the data so that others can understand what the data is about. Third, the metadata record may contain instructions on how to get access to the data.</a:t>
            </a:r>
            <a:endParaRPr sz="1500"/>
          </a:p>
        </p:txBody>
      </p:sp>
      <p:sp>
        <p:nvSpPr>
          <p:cNvPr id="93" name="Google Shape;93;g23c99049aeb_2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9.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 Id="rId3" Type="http://schemas.openxmlformats.org/officeDocument/2006/relationships/image" Target="../media/image1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 Id="rId3" Type="http://schemas.openxmlformats.org/officeDocument/2006/relationships/image" Target="../media/image1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8.png"/><Relationship Id="rId3" Type="http://schemas.openxmlformats.org/officeDocument/2006/relationships/image" Target="../media/image9.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 Id="rId3" Type="http://schemas.openxmlformats.org/officeDocument/2006/relationships/image" Target="../media/image9.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without our host unis" type="title">
  <p:cSld name="TITLE">
    <p:spTree>
      <p:nvGrpSpPr>
        <p:cNvPr id="8" name="Shape 8"/>
        <p:cNvGrpSpPr/>
        <p:nvPr/>
      </p:nvGrpSpPr>
      <p:grpSpPr>
        <a:xfrm>
          <a:off x="0" y="0"/>
          <a:ext cx="0" cy="0"/>
          <a:chOff x="0" y="0"/>
          <a:chExt cx="0" cy="0"/>
        </a:xfrm>
      </p:grpSpPr>
      <p:sp>
        <p:nvSpPr>
          <p:cNvPr id="9" name="Google Shape;9;p32"/>
          <p:cNvSpPr txBox="1"/>
          <p:nvPr>
            <p:ph type="ctrTitle"/>
          </p:nvPr>
        </p:nvSpPr>
        <p:spPr>
          <a:xfrm>
            <a:off x="1143000" y="1200150"/>
            <a:ext cx="6858000" cy="1432500"/>
          </a:xfrm>
          <a:prstGeom prst="rect">
            <a:avLst/>
          </a:prstGeom>
          <a:noFill/>
          <a:ln>
            <a:noFill/>
          </a:ln>
        </p:spPr>
        <p:txBody>
          <a:bodyPr anchorCtr="0" anchor="b" bIns="34275" lIns="68575" spcFirstLastPara="1" rIns="68575" wrap="square" tIns="34275">
            <a:normAutofit/>
          </a:bodyPr>
          <a:lstStyle>
            <a:lvl1pPr lvl="0" algn="ctr">
              <a:lnSpc>
                <a:spcPct val="90000"/>
              </a:lnSpc>
              <a:spcBef>
                <a:spcPts val="0"/>
              </a:spcBef>
              <a:spcAft>
                <a:spcPts val="0"/>
              </a:spcAft>
              <a:buClr>
                <a:srgbClr val="171616"/>
              </a:buClr>
              <a:buSzPts val="3000"/>
              <a:buFont typeface="Arial"/>
              <a:buNone/>
              <a:defRPr sz="30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0" name="Google Shape;10;p32"/>
          <p:cNvSpPr txBox="1"/>
          <p:nvPr>
            <p:ph idx="1" type="subTitle"/>
          </p:nvPr>
        </p:nvSpPr>
        <p:spPr>
          <a:xfrm>
            <a:off x="1143000" y="2701529"/>
            <a:ext cx="6858000" cy="1241700"/>
          </a:xfrm>
          <a:prstGeom prst="rect">
            <a:avLst/>
          </a:prstGeom>
          <a:noFill/>
          <a:ln>
            <a:noFill/>
          </a:ln>
        </p:spPr>
        <p:txBody>
          <a:bodyPr anchorCtr="0" anchor="t" bIns="34275" lIns="68575" spcFirstLastPara="1" rIns="68575" wrap="square" tIns="34275">
            <a:normAutofit/>
          </a:bodyPr>
          <a:lstStyle>
            <a:lvl1pPr lvl="0" algn="ctr">
              <a:lnSpc>
                <a:spcPct val="90000"/>
              </a:lnSpc>
              <a:spcBef>
                <a:spcPts val="800"/>
              </a:spcBef>
              <a:spcAft>
                <a:spcPts val="0"/>
              </a:spcAft>
              <a:buClr>
                <a:srgbClr val="757070"/>
              </a:buClr>
              <a:buSzPts val="1800"/>
              <a:buNone/>
              <a:defRPr sz="1800">
                <a:solidFill>
                  <a:srgbClr val="757070"/>
                </a:solidFill>
              </a:defRPr>
            </a:lvl1pPr>
            <a:lvl2pPr lvl="1" algn="ctr">
              <a:lnSpc>
                <a:spcPct val="90000"/>
              </a:lnSpc>
              <a:spcBef>
                <a:spcPts val="400"/>
              </a:spcBef>
              <a:spcAft>
                <a:spcPts val="0"/>
              </a:spcAft>
              <a:buClr>
                <a:srgbClr val="171616"/>
              </a:buClr>
              <a:buSzPts val="1500"/>
              <a:buNone/>
              <a:defRPr sz="1500"/>
            </a:lvl2pPr>
            <a:lvl3pPr lvl="2" algn="ctr">
              <a:lnSpc>
                <a:spcPct val="90000"/>
              </a:lnSpc>
              <a:spcBef>
                <a:spcPts val="400"/>
              </a:spcBef>
              <a:spcAft>
                <a:spcPts val="0"/>
              </a:spcAft>
              <a:buClr>
                <a:srgbClr val="171616"/>
              </a:buClr>
              <a:buSzPts val="1400"/>
              <a:buNone/>
              <a:defRPr sz="1400"/>
            </a:lvl3pPr>
            <a:lvl4pPr lvl="3" algn="ctr">
              <a:lnSpc>
                <a:spcPct val="90000"/>
              </a:lnSpc>
              <a:spcBef>
                <a:spcPts val="400"/>
              </a:spcBef>
              <a:spcAft>
                <a:spcPts val="0"/>
              </a:spcAft>
              <a:buClr>
                <a:srgbClr val="171616"/>
              </a:buClr>
              <a:buSzPts val="1200"/>
              <a:buNone/>
              <a:defRPr sz="1200"/>
            </a:lvl4pPr>
            <a:lvl5pPr lvl="4" algn="ctr">
              <a:lnSpc>
                <a:spcPct val="90000"/>
              </a:lnSpc>
              <a:spcBef>
                <a:spcPts val="400"/>
              </a:spcBef>
              <a:spcAft>
                <a:spcPts val="0"/>
              </a:spcAft>
              <a:buClr>
                <a:srgbClr val="171616"/>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p:txBody>
      </p:sp>
      <p:pic>
        <p:nvPicPr>
          <p:cNvPr descr="A close up of a logo&#10;&#10;Description automatically generated" id="11" name="Google Shape;11;p32"/>
          <p:cNvPicPr preferRelativeResize="0"/>
          <p:nvPr/>
        </p:nvPicPr>
        <p:blipFill rotWithShape="1">
          <a:blip r:embed="rId2">
            <a:alphaModFix/>
          </a:blip>
          <a:srcRect b="0" l="0" r="0" t="0"/>
          <a:stretch/>
        </p:blipFill>
        <p:spPr>
          <a:xfrm>
            <a:off x="6134576" y="128462"/>
            <a:ext cx="2704148" cy="587570"/>
          </a:xfrm>
          <a:prstGeom prst="rect">
            <a:avLst/>
          </a:prstGeom>
          <a:noFill/>
          <a:ln>
            <a:noFill/>
          </a:ln>
        </p:spPr>
      </p:pic>
      <p:cxnSp>
        <p:nvCxnSpPr>
          <p:cNvPr id="12" name="Google Shape;12;p32"/>
          <p:cNvCxnSpPr/>
          <p:nvPr/>
        </p:nvCxnSpPr>
        <p:spPr>
          <a:xfrm rot="10800000">
            <a:off x="0" y="5108777"/>
            <a:ext cx="9144000" cy="0"/>
          </a:xfrm>
          <a:prstGeom prst="straightConnector1">
            <a:avLst/>
          </a:prstGeom>
          <a:noFill/>
          <a:ln cap="flat" cmpd="sng" w="101600">
            <a:solidFill>
              <a:schemeClr val="accent1"/>
            </a:solidFill>
            <a:prstDash val="solid"/>
            <a:miter lim="800000"/>
            <a:headEnd len="sm" w="sm" type="none"/>
            <a:tailEnd len="sm" w="sm" type="none"/>
          </a:ln>
        </p:spPr>
      </p:cxnSp>
      <p:pic>
        <p:nvPicPr>
          <p:cNvPr id="13" name="Google Shape;13;p32"/>
          <p:cNvPicPr preferRelativeResize="0"/>
          <p:nvPr/>
        </p:nvPicPr>
        <p:blipFill rotWithShape="1">
          <a:blip r:embed="rId3">
            <a:alphaModFix/>
          </a:blip>
          <a:srcRect b="0" l="0" r="0" t="0"/>
          <a:stretch/>
        </p:blipFill>
        <p:spPr>
          <a:xfrm>
            <a:off x="145471" y="128462"/>
            <a:ext cx="1414611" cy="754855"/>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_no bulletpoints">
  <p:cSld name="Section title">
    <p:spTree>
      <p:nvGrpSpPr>
        <p:cNvPr id="14" name="Shape 14"/>
        <p:cNvGrpSpPr/>
        <p:nvPr/>
      </p:nvGrpSpPr>
      <p:grpSpPr>
        <a:xfrm>
          <a:off x="0" y="0"/>
          <a:ext cx="0" cy="0"/>
          <a:chOff x="0" y="0"/>
          <a:chExt cx="0" cy="0"/>
        </a:xfrm>
      </p:grpSpPr>
      <p:sp>
        <p:nvSpPr>
          <p:cNvPr id="15" name="Google Shape;15;p33"/>
          <p:cNvSpPr txBox="1"/>
          <p:nvPr>
            <p:ph type="title"/>
          </p:nvPr>
        </p:nvSpPr>
        <p:spPr>
          <a:xfrm>
            <a:off x="323400" y="2367000"/>
            <a:ext cx="8497200" cy="409500"/>
          </a:xfrm>
          <a:prstGeom prst="rect">
            <a:avLst/>
          </a:prstGeom>
          <a:noFill/>
          <a:ln>
            <a:noFill/>
          </a:ln>
        </p:spPr>
        <p:txBody>
          <a:bodyPr anchorCtr="0" anchor="ctr" bIns="35100" lIns="68575" spcFirstLastPara="1" rIns="68575" wrap="square" tIns="34275">
            <a:normAutofit/>
          </a:bodyPr>
          <a:lstStyle>
            <a:lvl1pPr lvl="0" algn="ctr">
              <a:lnSpc>
                <a:spcPct val="90000"/>
              </a:lnSpc>
              <a:spcBef>
                <a:spcPts val="0"/>
              </a:spcBef>
              <a:spcAft>
                <a:spcPts val="0"/>
              </a:spcAft>
              <a:buClr>
                <a:srgbClr val="171616"/>
              </a:buClr>
              <a:buSzPts val="3000"/>
              <a:buFont typeface="Arial"/>
              <a:buNone/>
              <a:defRPr b="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pic>
        <p:nvPicPr>
          <p:cNvPr descr="A picture containing light&#10;&#10;Description automatically generated" id="16" name="Google Shape;16;p33"/>
          <p:cNvPicPr preferRelativeResize="0"/>
          <p:nvPr/>
        </p:nvPicPr>
        <p:blipFill rotWithShape="1">
          <a:blip r:embed="rId2">
            <a:alphaModFix/>
          </a:blip>
          <a:srcRect b="0" l="0" r="0" t="0"/>
          <a:stretch/>
        </p:blipFill>
        <p:spPr>
          <a:xfrm>
            <a:off x="8656317" y="4703614"/>
            <a:ext cx="379186" cy="358578"/>
          </a:xfrm>
          <a:prstGeom prst="rect">
            <a:avLst/>
          </a:prstGeom>
          <a:noFill/>
          <a:ln>
            <a:noFill/>
          </a:ln>
        </p:spPr>
      </p:pic>
      <p:pic>
        <p:nvPicPr>
          <p:cNvPr id="17" name="Google Shape;17;p33"/>
          <p:cNvPicPr preferRelativeResize="0"/>
          <p:nvPr/>
        </p:nvPicPr>
        <p:blipFill rotWithShape="1">
          <a:blip r:embed="rId3">
            <a:alphaModFix/>
          </a:blip>
          <a:srcRect b="0" l="0" r="0" t="0"/>
          <a:stretch/>
        </p:blipFill>
        <p:spPr>
          <a:xfrm>
            <a:off x="108497" y="4703612"/>
            <a:ext cx="972281" cy="358579"/>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_no bulletpoints">
  <p:cSld name="One column_no bulletpoints">
    <p:spTree>
      <p:nvGrpSpPr>
        <p:cNvPr id="18" name="Shape 18"/>
        <p:cNvGrpSpPr/>
        <p:nvPr/>
      </p:nvGrpSpPr>
      <p:grpSpPr>
        <a:xfrm>
          <a:off x="0" y="0"/>
          <a:ext cx="0" cy="0"/>
          <a:chOff x="0" y="0"/>
          <a:chExt cx="0" cy="0"/>
        </a:xfrm>
      </p:grpSpPr>
      <p:sp>
        <p:nvSpPr>
          <p:cNvPr id="19" name="Google Shape;19;p34"/>
          <p:cNvSpPr txBox="1"/>
          <p:nvPr>
            <p:ph idx="1" type="body"/>
          </p:nvPr>
        </p:nvSpPr>
        <p:spPr>
          <a:xfrm>
            <a:off x="323407" y="800973"/>
            <a:ext cx="8497200" cy="3826800"/>
          </a:xfrm>
          <a:prstGeom prst="rect">
            <a:avLst/>
          </a:prstGeom>
          <a:noFill/>
          <a:ln>
            <a:noFill/>
          </a:ln>
        </p:spPr>
        <p:txBody>
          <a:bodyPr anchorCtr="0" anchor="t" bIns="34275" lIns="68575" spcFirstLastPara="1" rIns="68575" wrap="square" tIns="34275">
            <a:normAutofit/>
          </a:bodyPr>
          <a:lstStyle>
            <a:lvl1pPr indent="-228600" lvl="0" marL="457200" algn="l">
              <a:lnSpc>
                <a:spcPct val="90000"/>
              </a:lnSpc>
              <a:spcBef>
                <a:spcPts val="800"/>
              </a:spcBef>
              <a:spcAft>
                <a:spcPts val="0"/>
              </a:spcAft>
              <a:buClr>
                <a:srgbClr val="171616"/>
              </a:buClr>
              <a:buSzPts val="1500"/>
              <a:buNone/>
              <a:defRPr sz="1500"/>
            </a:lvl1pPr>
            <a:lvl2pPr indent="-228600" lvl="1" marL="914400" algn="l">
              <a:lnSpc>
                <a:spcPct val="90000"/>
              </a:lnSpc>
              <a:spcBef>
                <a:spcPts val="400"/>
              </a:spcBef>
              <a:spcAft>
                <a:spcPts val="0"/>
              </a:spcAft>
              <a:buClr>
                <a:srgbClr val="171616"/>
              </a:buClr>
              <a:buSzPts val="1200"/>
              <a:buNone/>
              <a:defRPr/>
            </a:lvl2pPr>
            <a:lvl3pPr indent="-228600" lvl="2" marL="1371600" algn="l">
              <a:lnSpc>
                <a:spcPct val="90000"/>
              </a:lnSpc>
              <a:spcBef>
                <a:spcPts val="400"/>
              </a:spcBef>
              <a:spcAft>
                <a:spcPts val="0"/>
              </a:spcAft>
              <a:buClr>
                <a:srgbClr val="171616"/>
              </a:buClr>
              <a:buSzPts val="1100"/>
              <a:buNone/>
              <a:defRPr/>
            </a:lvl3pPr>
            <a:lvl4pPr indent="-228600" lvl="3" marL="1828800" algn="l">
              <a:lnSpc>
                <a:spcPct val="90000"/>
              </a:lnSpc>
              <a:spcBef>
                <a:spcPts val="400"/>
              </a:spcBef>
              <a:spcAft>
                <a:spcPts val="0"/>
              </a:spcAft>
              <a:buClr>
                <a:srgbClr val="171616"/>
              </a:buClr>
              <a:buSzPts val="1100"/>
              <a:buNone/>
              <a:defRPr/>
            </a:lvl4pPr>
            <a:lvl5pPr indent="-228600" lvl="4" marL="2286000" algn="l">
              <a:lnSpc>
                <a:spcPct val="90000"/>
              </a:lnSpc>
              <a:spcBef>
                <a:spcPts val="400"/>
              </a:spcBef>
              <a:spcAft>
                <a:spcPts val="0"/>
              </a:spcAft>
              <a:buClr>
                <a:srgbClr val="171616"/>
              </a:buClr>
              <a:buSzPts val="1100"/>
              <a:buNone/>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20" name="Google Shape;20;p34"/>
          <p:cNvSpPr txBox="1"/>
          <p:nvPr>
            <p:ph type="title"/>
          </p:nvPr>
        </p:nvSpPr>
        <p:spPr>
          <a:xfrm>
            <a:off x="323407" y="240992"/>
            <a:ext cx="8497200" cy="409500"/>
          </a:xfrm>
          <a:prstGeom prst="rect">
            <a:avLst/>
          </a:prstGeom>
          <a:noFill/>
          <a:ln>
            <a:noFill/>
          </a:ln>
        </p:spPr>
        <p:txBody>
          <a:bodyPr anchorCtr="0" anchor="ctr" bIns="35100" lIns="68575" spcFirstLastPara="1" rIns="68575" wrap="square" tIns="34275">
            <a:normAutofit/>
          </a:bodyPr>
          <a:lstStyle>
            <a:lvl1pPr lvl="0" algn="ctr">
              <a:lnSpc>
                <a:spcPct val="90000"/>
              </a:lnSpc>
              <a:spcBef>
                <a:spcPts val="0"/>
              </a:spcBef>
              <a:spcAft>
                <a:spcPts val="0"/>
              </a:spcAft>
              <a:buClr>
                <a:srgbClr val="171616"/>
              </a:buClr>
              <a:buSzPts val="3000"/>
              <a:buFont typeface="Arial"/>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pic>
        <p:nvPicPr>
          <p:cNvPr descr="A picture containing light&#10;&#10;Description automatically generated" id="21" name="Google Shape;21;p34"/>
          <p:cNvPicPr preferRelativeResize="0"/>
          <p:nvPr/>
        </p:nvPicPr>
        <p:blipFill rotWithShape="1">
          <a:blip r:embed="rId2">
            <a:alphaModFix/>
          </a:blip>
          <a:srcRect b="0" l="0" r="0" t="0"/>
          <a:stretch/>
        </p:blipFill>
        <p:spPr>
          <a:xfrm>
            <a:off x="8656317" y="4703614"/>
            <a:ext cx="379186" cy="358578"/>
          </a:xfrm>
          <a:prstGeom prst="rect">
            <a:avLst/>
          </a:prstGeom>
          <a:noFill/>
          <a:ln>
            <a:noFill/>
          </a:ln>
        </p:spPr>
      </p:pic>
      <p:cxnSp>
        <p:nvCxnSpPr>
          <p:cNvPr id="22" name="Google Shape;22;p34"/>
          <p:cNvCxnSpPr/>
          <p:nvPr/>
        </p:nvCxnSpPr>
        <p:spPr>
          <a:xfrm>
            <a:off x="323407" y="661361"/>
            <a:ext cx="8497200" cy="0"/>
          </a:xfrm>
          <a:prstGeom prst="straightConnector1">
            <a:avLst/>
          </a:prstGeom>
          <a:noFill/>
          <a:ln cap="flat" cmpd="sng" w="12700">
            <a:solidFill>
              <a:schemeClr val="accent1"/>
            </a:solidFill>
            <a:prstDash val="solid"/>
            <a:miter lim="800000"/>
            <a:headEnd len="sm" w="sm" type="none"/>
            <a:tailEnd len="sm" w="sm" type="none"/>
          </a:ln>
        </p:spPr>
      </p:cxnSp>
      <p:pic>
        <p:nvPicPr>
          <p:cNvPr id="23" name="Google Shape;23;p34"/>
          <p:cNvPicPr preferRelativeResize="0"/>
          <p:nvPr/>
        </p:nvPicPr>
        <p:blipFill rotWithShape="1">
          <a:blip r:embed="rId3">
            <a:alphaModFix/>
          </a:blip>
          <a:srcRect b="0" l="0" r="0" t="0"/>
          <a:stretch/>
        </p:blipFill>
        <p:spPr>
          <a:xfrm>
            <a:off x="108497" y="4703612"/>
            <a:ext cx="972281" cy="358579"/>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_no bulletpoints">
  <p:cSld name="One column_no bulletpoints">
    <p:spTree>
      <p:nvGrpSpPr>
        <p:cNvPr id="27" name="Shape 27"/>
        <p:cNvGrpSpPr/>
        <p:nvPr/>
      </p:nvGrpSpPr>
      <p:grpSpPr>
        <a:xfrm>
          <a:off x="0" y="0"/>
          <a:ext cx="0" cy="0"/>
          <a:chOff x="0" y="0"/>
          <a:chExt cx="0" cy="0"/>
        </a:xfrm>
      </p:grpSpPr>
      <p:sp>
        <p:nvSpPr>
          <p:cNvPr id="28" name="Google Shape;28;g23f3b4f020a_0_175"/>
          <p:cNvSpPr txBox="1"/>
          <p:nvPr>
            <p:ph idx="1" type="body"/>
          </p:nvPr>
        </p:nvSpPr>
        <p:spPr>
          <a:xfrm>
            <a:off x="323407" y="800973"/>
            <a:ext cx="8497200" cy="3826800"/>
          </a:xfrm>
          <a:prstGeom prst="rect">
            <a:avLst/>
          </a:prstGeom>
          <a:noFill/>
          <a:ln>
            <a:noFill/>
          </a:ln>
        </p:spPr>
        <p:txBody>
          <a:bodyPr anchorCtr="0" anchor="t" bIns="34275" lIns="68575" spcFirstLastPara="1" rIns="68575" wrap="square" tIns="34275">
            <a:normAutofit/>
          </a:bodyPr>
          <a:lstStyle>
            <a:lvl1pPr indent="-228600" lvl="0" marL="457200" algn="l">
              <a:lnSpc>
                <a:spcPct val="90000"/>
              </a:lnSpc>
              <a:spcBef>
                <a:spcPts val="800"/>
              </a:spcBef>
              <a:spcAft>
                <a:spcPts val="0"/>
              </a:spcAft>
              <a:buClr>
                <a:srgbClr val="171616"/>
              </a:buClr>
              <a:buSzPts val="1500"/>
              <a:buNone/>
              <a:defRPr sz="1500"/>
            </a:lvl1pPr>
            <a:lvl2pPr indent="-228600" lvl="1" marL="914400" algn="l">
              <a:lnSpc>
                <a:spcPct val="90000"/>
              </a:lnSpc>
              <a:spcBef>
                <a:spcPts val="400"/>
              </a:spcBef>
              <a:spcAft>
                <a:spcPts val="0"/>
              </a:spcAft>
              <a:buClr>
                <a:srgbClr val="171616"/>
              </a:buClr>
              <a:buSzPts val="1200"/>
              <a:buNone/>
              <a:defRPr/>
            </a:lvl2pPr>
            <a:lvl3pPr indent="-228600" lvl="2" marL="1371600" algn="l">
              <a:lnSpc>
                <a:spcPct val="90000"/>
              </a:lnSpc>
              <a:spcBef>
                <a:spcPts val="400"/>
              </a:spcBef>
              <a:spcAft>
                <a:spcPts val="0"/>
              </a:spcAft>
              <a:buClr>
                <a:srgbClr val="171616"/>
              </a:buClr>
              <a:buSzPts val="1100"/>
              <a:buNone/>
              <a:defRPr/>
            </a:lvl3pPr>
            <a:lvl4pPr indent="-228600" lvl="3" marL="1828800" algn="l">
              <a:lnSpc>
                <a:spcPct val="90000"/>
              </a:lnSpc>
              <a:spcBef>
                <a:spcPts val="400"/>
              </a:spcBef>
              <a:spcAft>
                <a:spcPts val="0"/>
              </a:spcAft>
              <a:buClr>
                <a:srgbClr val="171616"/>
              </a:buClr>
              <a:buSzPts val="1100"/>
              <a:buNone/>
              <a:defRPr/>
            </a:lvl4pPr>
            <a:lvl5pPr indent="-228600" lvl="4" marL="2286000" algn="l">
              <a:lnSpc>
                <a:spcPct val="90000"/>
              </a:lnSpc>
              <a:spcBef>
                <a:spcPts val="400"/>
              </a:spcBef>
              <a:spcAft>
                <a:spcPts val="0"/>
              </a:spcAft>
              <a:buClr>
                <a:srgbClr val="171616"/>
              </a:buClr>
              <a:buSzPts val="1100"/>
              <a:buNone/>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29" name="Google Shape;29;g23f3b4f020a_0_175"/>
          <p:cNvSpPr txBox="1"/>
          <p:nvPr>
            <p:ph type="title"/>
          </p:nvPr>
        </p:nvSpPr>
        <p:spPr>
          <a:xfrm>
            <a:off x="323407" y="240992"/>
            <a:ext cx="8497200" cy="409500"/>
          </a:xfrm>
          <a:prstGeom prst="rect">
            <a:avLst/>
          </a:prstGeom>
          <a:noFill/>
          <a:ln>
            <a:noFill/>
          </a:ln>
        </p:spPr>
        <p:txBody>
          <a:bodyPr anchorCtr="0" anchor="ctr" bIns="35100" lIns="68575" spcFirstLastPara="1" rIns="68575" wrap="square" tIns="34275">
            <a:normAutofit/>
          </a:bodyPr>
          <a:lstStyle>
            <a:lvl1pPr lvl="0" algn="ctr">
              <a:lnSpc>
                <a:spcPct val="90000"/>
              </a:lnSpc>
              <a:spcBef>
                <a:spcPts val="0"/>
              </a:spcBef>
              <a:spcAft>
                <a:spcPts val="0"/>
              </a:spcAft>
              <a:buClr>
                <a:srgbClr val="171616"/>
              </a:buClr>
              <a:buSzPts val="3000"/>
              <a:buFont typeface="Arial"/>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pic>
        <p:nvPicPr>
          <p:cNvPr descr="A picture containing light&#10;&#10;Description automatically generated" id="30" name="Google Shape;30;g23f3b4f020a_0_175"/>
          <p:cNvPicPr preferRelativeResize="0"/>
          <p:nvPr/>
        </p:nvPicPr>
        <p:blipFill rotWithShape="1">
          <a:blip r:embed="rId2">
            <a:alphaModFix/>
          </a:blip>
          <a:srcRect b="0" l="0" r="0" t="0"/>
          <a:stretch/>
        </p:blipFill>
        <p:spPr>
          <a:xfrm>
            <a:off x="8656317" y="4703614"/>
            <a:ext cx="379186" cy="358578"/>
          </a:xfrm>
          <a:prstGeom prst="rect">
            <a:avLst/>
          </a:prstGeom>
          <a:noFill/>
          <a:ln>
            <a:noFill/>
          </a:ln>
        </p:spPr>
      </p:pic>
      <p:cxnSp>
        <p:nvCxnSpPr>
          <p:cNvPr id="31" name="Google Shape;31;g23f3b4f020a_0_175"/>
          <p:cNvCxnSpPr/>
          <p:nvPr/>
        </p:nvCxnSpPr>
        <p:spPr>
          <a:xfrm>
            <a:off x="323407" y="661361"/>
            <a:ext cx="8497200" cy="0"/>
          </a:xfrm>
          <a:prstGeom prst="straightConnector1">
            <a:avLst/>
          </a:prstGeom>
          <a:noFill/>
          <a:ln cap="flat" cmpd="sng" w="12700">
            <a:solidFill>
              <a:schemeClr val="accent1"/>
            </a:solidFill>
            <a:prstDash val="solid"/>
            <a:miter lim="800000"/>
            <a:headEnd len="sm" w="sm" type="none"/>
            <a:tailEnd len="sm" w="sm" type="none"/>
          </a:ln>
        </p:spPr>
      </p:cxnSp>
      <p:pic>
        <p:nvPicPr>
          <p:cNvPr id="32" name="Google Shape;32;g23f3b4f020a_0_175"/>
          <p:cNvPicPr preferRelativeResize="0"/>
          <p:nvPr/>
        </p:nvPicPr>
        <p:blipFill rotWithShape="1">
          <a:blip r:embed="rId3">
            <a:alphaModFix/>
          </a:blip>
          <a:srcRect b="30886" l="0" r="0" t="0"/>
          <a:stretch/>
        </p:blipFill>
        <p:spPr>
          <a:xfrm>
            <a:off x="108497" y="4703612"/>
            <a:ext cx="972281" cy="35858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without our host unis" type="title">
  <p:cSld name="TITLE">
    <p:spTree>
      <p:nvGrpSpPr>
        <p:cNvPr id="33" name="Shape 33"/>
        <p:cNvGrpSpPr/>
        <p:nvPr/>
      </p:nvGrpSpPr>
      <p:grpSpPr>
        <a:xfrm>
          <a:off x="0" y="0"/>
          <a:ext cx="0" cy="0"/>
          <a:chOff x="0" y="0"/>
          <a:chExt cx="0" cy="0"/>
        </a:xfrm>
      </p:grpSpPr>
      <p:sp>
        <p:nvSpPr>
          <p:cNvPr id="34" name="Google Shape;34;g23f3b4f020a_0_169"/>
          <p:cNvSpPr txBox="1"/>
          <p:nvPr>
            <p:ph type="ctrTitle"/>
          </p:nvPr>
        </p:nvSpPr>
        <p:spPr>
          <a:xfrm>
            <a:off x="1143000" y="1200150"/>
            <a:ext cx="6858000" cy="1432500"/>
          </a:xfrm>
          <a:prstGeom prst="rect">
            <a:avLst/>
          </a:prstGeom>
          <a:noFill/>
          <a:ln>
            <a:noFill/>
          </a:ln>
        </p:spPr>
        <p:txBody>
          <a:bodyPr anchorCtr="0" anchor="b" bIns="34275" lIns="68575" spcFirstLastPara="1" rIns="68575" wrap="square" tIns="34275">
            <a:normAutofit/>
          </a:bodyPr>
          <a:lstStyle>
            <a:lvl1pPr lvl="0" algn="ctr">
              <a:lnSpc>
                <a:spcPct val="90000"/>
              </a:lnSpc>
              <a:spcBef>
                <a:spcPts val="0"/>
              </a:spcBef>
              <a:spcAft>
                <a:spcPts val="0"/>
              </a:spcAft>
              <a:buClr>
                <a:srgbClr val="171616"/>
              </a:buClr>
              <a:buSzPts val="3000"/>
              <a:buFont typeface="Arial"/>
              <a:buNone/>
              <a:defRPr sz="30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35" name="Google Shape;35;g23f3b4f020a_0_169"/>
          <p:cNvSpPr txBox="1"/>
          <p:nvPr>
            <p:ph idx="1" type="subTitle"/>
          </p:nvPr>
        </p:nvSpPr>
        <p:spPr>
          <a:xfrm>
            <a:off x="1143000" y="2701529"/>
            <a:ext cx="6858000" cy="1241700"/>
          </a:xfrm>
          <a:prstGeom prst="rect">
            <a:avLst/>
          </a:prstGeom>
          <a:noFill/>
          <a:ln>
            <a:noFill/>
          </a:ln>
        </p:spPr>
        <p:txBody>
          <a:bodyPr anchorCtr="0" anchor="t" bIns="34275" lIns="68575" spcFirstLastPara="1" rIns="68575" wrap="square" tIns="34275">
            <a:normAutofit/>
          </a:bodyPr>
          <a:lstStyle>
            <a:lvl1pPr lvl="0" algn="ctr">
              <a:lnSpc>
                <a:spcPct val="90000"/>
              </a:lnSpc>
              <a:spcBef>
                <a:spcPts val="800"/>
              </a:spcBef>
              <a:spcAft>
                <a:spcPts val="0"/>
              </a:spcAft>
              <a:buClr>
                <a:srgbClr val="757070"/>
              </a:buClr>
              <a:buSzPts val="1800"/>
              <a:buNone/>
              <a:defRPr sz="1800">
                <a:solidFill>
                  <a:srgbClr val="757070"/>
                </a:solidFill>
              </a:defRPr>
            </a:lvl1pPr>
            <a:lvl2pPr lvl="1" algn="ctr">
              <a:lnSpc>
                <a:spcPct val="90000"/>
              </a:lnSpc>
              <a:spcBef>
                <a:spcPts val="400"/>
              </a:spcBef>
              <a:spcAft>
                <a:spcPts val="0"/>
              </a:spcAft>
              <a:buClr>
                <a:srgbClr val="171616"/>
              </a:buClr>
              <a:buSzPts val="1500"/>
              <a:buNone/>
              <a:defRPr sz="1500"/>
            </a:lvl2pPr>
            <a:lvl3pPr lvl="2" algn="ctr">
              <a:lnSpc>
                <a:spcPct val="90000"/>
              </a:lnSpc>
              <a:spcBef>
                <a:spcPts val="400"/>
              </a:spcBef>
              <a:spcAft>
                <a:spcPts val="0"/>
              </a:spcAft>
              <a:buClr>
                <a:srgbClr val="171616"/>
              </a:buClr>
              <a:buSzPts val="1400"/>
              <a:buNone/>
              <a:defRPr sz="1400"/>
            </a:lvl3pPr>
            <a:lvl4pPr lvl="3" algn="ctr">
              <a:lnSpc>
                <a:spcPct val="90000"/>
              </a:lnSpc>
              <a:spcBef>
                <a:spcPts val="400"/>
              </a:spcBef>
              <a:spcAft>
                <a:spcPts val="0"/>
              </a:spcAft>
              <a:buClr>
                <a:srgbClr val="171616"/>
              </a:buClr>
              <a:buSzPts val="1200"/>
              <a:buNone/>
              <a:defRPr sz="1200"/>
            </a:lvl4pPr>
            <a:lvl5pPr lvl="4" algn="ctr">
              <a:lnSpc>
                <a:spcPct val="90000"/>
              </a:lnSpc>
              <a:spcBef>
                <a:spcPts val="400"/>
              </a:spcBef>
              <a:spcAft>
                <a:spcPts val="0"/>
              </a:spcAft>
              <a:buClr>
                <a:srgbClr val="171616"/>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p:txBody>
      </p:sp>
      <p:pic>
        <p:nvPicPr>
          <p:cNvPr descr="A close up of a logo&#10;&#10;Description automatically generated" id="36" name="Google Shape;36;g23f3b4f020a_0_169"/>
          <p:cNvPicPr preferRelativeResize="0"/>
          <p:nvPr/>
        </p:nvPicPr>
        <p:blipFill rotWithShape="1">
          <a:blip r:embed="rId2">
            <a:alphaModFix/>
          </a:blip>
          <a:srcRect b="0" l="0" r="0" t="0"/>
          <a:stretch/>
        </p:blipFill>
        <p:spPr>
          <a:xfrm>
            <a:off x="6134576" y="128462"/>
            <a:ext cx="2704148" cy="587570"/>
          </a:xfrm>
          <a:prstGeom prst="rect">
            <a:avLst/>
          </a:prstGeom>
          <a:noFill/>
          <a:ln>
            <a:noFill/>
          </a:ln>
        </p:spPr>
      </p:pic>
      <p:cxnSp>
        <p:nvCxnSpPr>
          <p:cNvPr id="37" name="Google Shape;37;g23f3b4f020a_0_169"/>
          <p:cNvCxnSpPr/>
          <p:nvPr/>
        </p:nvCxnSpPr>
        <p:spPr>
          <a:xfrm rot="10800000">
            <a:off x="0" y="5108777"/>
            <a:ext cx="9144000" cy="0"/>
          </a:xfrm>
          <a:prstGeom prst="straightConnector1">
            <a:avLst/>
          </a:prstGeom>
          <a:noFill/>
          <a:ln cap="flat" cmpd="sng" w="101600">
            <a:solidFill>
              <a:schemeClr val="accent1"/>
            </a:solidFill>
            <a:prstDash val="solid"/>
            <a:miter lim="800000"/>
            <a:headEnd len="sm" w="sm" type="none"/>
            <a:tailEnd len="sm" w="sm" type="none"/>
          </a:ln>
        </p:spPr>
      </p:cxnSp>
      <p:pic>
        <p:nvPicPr>
          <p:cNvPr id="38" name="Google Shape;38;g23f3b4f020a_0_169"/>
          <p:cNvPicPr preferRelativeResize="0"/>
          <p:nvPr/>
        </p:nvPicPr>
        <p:blipFill rotWithShape="1">
          <a:blip r:embed="rId3">
            <a:alphaModFix/>
          </a:blip>
          <a:srcRect b="0" l="0" r="0" t="0"/>
          <a:stretch/>
        </p:blipFill>
        <p:spPr>
          <a:xfrm>
            <a:off x="145471" y="128462"/>
            <a:ext cx="1414611" cy="754855"/>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theme" Target="../theme/theme2.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slideLayout" Target="../slideLayouts/slideLayout5.xml"/><Relationship Id="rId3"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31"/>
          <p:cNvSpPr txBox="1"/>
          <p:nvPr>
            <p:ph type="title"/>
          </p:nvPr>
        </p:nvSpPr>
        <p:spPr>
          <a:xfrm>
            <a:off x="1892460" y="273844"/>
            <a:ext cx="4944000" cy="994200"/>
          </a:xfrm>
          <a:prstGeom prst="rect">
            <a:avLst/>
          </a:prstGeom>
          <a:noFill/>
          <a:ln>
            <a:noFill/>
          </a:ln>
        </p:spPr>
        <p:txBody>
          <a:bodyPr anchorCtr="0" anchor="ctr" bIns="34275" lIns="68575" spcFirstLastPara="1" rIns="68575" wrap="square" tIns="34275">
            <a:normAutofit/>
          </a:bodyPr>
          <a:lstStyle>
            <a:lvl1pPr lvl="0" marR="0" rtl="0" algn="ctr">
              <a:lnSpc>
                <a:spcPct val="90000"/>
              </a:lnSpc>
              <a:spcBef>
                <a:spcPts val="0"/>
              </a:spcBef>
              <a:spcAft>
                <a:spcPts val="0"/>
              </a:spcAft>
              <a:buClr>
                <a:srgbClr val="171616"/>
              </a:buClr>
              <a:buSzPts val="3000"/>
              <a:buFont typeface="Arial"/>
              <a:buNone/>
              <a:defRPr b="1" i="0" sz="3000" u="none" cap="none" strike="noStrike">
                <a:solidFill>
                  <a:srgbClr val="171616"/>
                </a:solidFill>
                <a:latin typeface="Arial"/>
                <a:ea typeface="Arial"/>
                <a:cs typeface="Arial"/>
                <a:sym typeface="Arial"/>
              </a:defRPr>
            </a:lvl1pPr>
            <a:lvl2pPr lvl="1"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9pPr>
          </a:lstStyle>
          <a:p/>
        </p:txBody>
      </p:sp>
      <p:sp>
        <p:nvSpPr>
          <p:cNvPr id="7" name="Google Shape;7;p31"/>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23850" lvl="0" marL="457200" marR="0" rtl="0" algn="l">
              <a:lnSpc>
                <a:spcPct val="90000"/>
              </a:lnSpc>
              <a:spcBef>
                <a:spcPts val="800"/>
              </a:spcBef>
              <a:spcAft>
                <a:spcPts val="0"/>
              </a:spcAft>
              <a:buClr>
                <a:srgbClr val="171616"/>
              </a:buClr>
              <a:buSzPts val="1500"/>
              <a:buFont typeface="Arial"/>
              <a:buChar char="•"/>
              <a:defRPr b="0" i="0" sz="1500" u="none" cap="none" strike="noStrike">
                <a:solidFill>
                  <a:srgbClr val="171616"/>
                </a:solidFill>
                <a:latin typeface="Arial"/>
                <a:ea typeface="Arial"/>
                <a:cs typeface="Arial"/>
                <a:sym typeface="Arial"/>
              </a:defRPr>
            </a:lvl1pPr>
            <a:lvl2pPr indent="-304800" lvl="1" marL="914400" marR="0" rtl="0" algn="l">
              <a:lnSpc>
                <a:spcPct val="90000"/>
              </a:lnSpc>
              <a:spcBef>
                <a:spcPts val="400"/>
              </a:spcBef>
              <a:spcAft>
                <a:spcPts val="0"/>
              </a:spcAft>
              <a:buClr>
                <a:srgbClr val="171616"/>
              </a:buClr>
              <a:buSzPts val="1200"/>
              <a:buFont typeface="Arial"/>
              <a:buChar char="•"/>
              <a:defRPr b="0" i="0" sz="1200" u="none" cap="none" strike="noStrike">
                <a:solidFill>
                  <a:srgbClr val="171616"/>
                </a:solidFill>
                <a:latin typeface="Arial"/>
                <a:ea typeface="Arial"/>
                <a:cs typeface="Arial"/>
                <a:sym typeface="Arial"/>
              </a:defRPr>
            </a:lvl2pPr>
            <a:lvl3pPr indent="-298450" lvl="2" marL="1371600" marR="0" rtl="0" algn="l">
              <a:lnSpc>
                <a:spcPct val="90000"/>
              </a:lnSpc>
              <a:spcBef>
                <a:spcPts val="400"/>
              </a:spcBef>
              <a:spcAft>
                <a:spcPts val="0"/>
              </a:spcAft>
              <a:buClr>
                <a:srgbClr val="171616"/>
              </a:buClr>
              <a:buSzPts val="1100"/>
              <a:buFont typeface="Arial"/>
              <a:buChar char="•"/>
              <a:defRPr b="0" i="0" sz="1100" u="none" cap="none" strike="noStrike">
                <a:solidFill>
                  <a:srgbClr val="171616"/>
                </a:solidFill>
                <a:latin typeface="Arial"/>
                <a:ea typeface="Arial"/>
                <a:cs typeface="Arial"/>
                <a:sym typeface="Arial"/>
              </a:defRPr>
            </a:lvl3pPr>
            <a:lvl4pPr indent="-298450" lvl="3" marL="1828800" marR="0" rtl="0" algn="l">
              <a:lnSpc>
                <a:spcPct val="90000"/>
              </a:lnSpc>
              <a:spcBef>
                <a:spcPts val="400"/>
              </a:spcBef>
              <a:spcAft>
                <a:spcPts val="0"/>
              </a:spcAft>
              <a:buClr>
                <a:srgbClr val="171616"/>
              </a:buClr>
              <a:buSzPts val="1100"/>
              <a:buFont typeface="Arial"/>
              <a:buChar char="•"/>
              <a:defRPr b="0" i="0" sz="1100" u="none" cap="none" strike="noStrike">
                <a:solidFill>
                  <a:srgbClr val="171616"/>
                </a:solidFill>
                <a:latin typeface="Arial"/>
                <a:ea typeface="Arial"/>
                <a:cs typeface="Arial"/>
                <a:sym typeface="Arial"/>
              </a:defRPr>
            </a:lvl4pPr>
            <a:lvl5pPr indent="-298450" lvl="4" marL="2286000" marR="0" rtl="0" algn="l">
              <a:lnSpc>
                <a:spcPct val="90000"/>
              </a:lnSpc>
              <a:spcBef>
                <a:spcPts val="400"/>
              </a:spcBef>
              <a:spcAft>
                <a:spcPts val="0"/>
              </a:spcAft>
              <a:buClr>
                <a:srgbClr val="171616"/>
              </a:buClr>
              <a:buSzPts val="1100"/>
              <a:buFont typeface="Arial"/>
              <a:buChar char="•"/>
              <a:defRPr b="0" i="0" sz="1100" u="none" cap="none" strike="noStrike">
                <a:solidFill>
                  <a:srgbClr val="171616"/>
                </a:solidFill>
                <a:latin typeface="Arial"/>
                <a:ea typeface="Arial"/>
                <a:cs typeface="Arial"/>
                <a:sym typeface="Arial"/>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4" name="Shape 24"/>
        <p:cNvGrpSpPr/>
        <p:nvPr/>
      </p:nvGrpSpPr>
      <p:grpSpPr>
        <a:xfrm>
          <a:off x="0" y="0"/>
          <a:ext cx="0" cy="0"/>
          <a:chOff x="0" y="0"/>
          <a:chExt cx="0" cy="0"/>
        </a:xfrm>
      </p:grpSpPr>
      <p:sp>
        <p:nvSpPr>
          <p:cNvPr id="25" name="Google Shape;25;g23f3b4f020a_0_166"/>
          <p:cNvSpPr txBox="1"/>
          <p:nvPr>
            <p:ph type="title"/>
          </p:nvPr>
        </p:nvSpPr>
        <p:spPr>
          <a:xfrm>
            <a:off x="1892460" y="273844"/>
            <a:ext cx="4944000" cy="994200"/>
          </a:xfrm>
          <a:prstGeom prst="rect">
            <a:avLst/>
          </a:prstGeom>
          <a:noFill/>
          <a:ln>
            <a:noFill/>
          </a:ln>
        </p:spPr>
        <p:txBody>
          <a:bodyPr anchorCtr="0" anchor="ctr" bIns="34275" lIns="68575" spcFirstLastPara="1" rIns="68575" wrap="square" tIns="34275">
            <a:normAutofit/>
          </a:bodyPr>
          <a:lstStyle>
            <a:lvl1pPr lvl="0" marR="0" rtl="0" algn="ctr">
              <a:lnSpc>
                <a:spcPct val="90000"/>
              </a:lnSpc>
              <a:spcBef>
                <a:spcPts val="0"/>
              </a:spcBef>
              <a:spcAft>
                <a:spcPts val="0"/>
              </a:spcAft>
              <a:buClr>
                <a:srgbClr val="171616"/>
              </a:buClr>
              <a:buSzPts val="3000"/>
              <a:buFont typeface="Arial"/>
              <a:buNone/>
              <a:defRPr b="1" i="0" sz="3000" u="none" cap="none" strike="noStrike">
                <a:solidFill>
                  <a:srgbClr val="171616"/>
                </a:solidFill>
                <a:latin typeface="Arial"/>
                <a:ea typeface="Arial"/>
                <a:cs typeface="Arial"/>
                <a:sym typeface="Arial"/>
              </a:defRPr>
            </a:lvl1pPr>
            <a:lvl2pPr lvl="1"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9pPr>
          </a:lstStyle>
          <a:p/>
        </p:txBody>
      </p:sp>
      <p:sp>
        <p:nvSpPr>
          <p:cNvPr id="26" name="Google Shape;26;g23f3b4f020a_0_166"/>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23850" lvl="0" marL="457200" marR="0" rtl="0" algn="l">
              <a:lnSpc>
                <a:spcPct val="90000"/>
              </a:lnSpc>
              <a:spcBef>
                <a:spcPts val="800"/>
              </a:spcBef>
              <a:spcAft>
                <a:spcPts val="0"/>
              </a:spcAft>
              <a:buClr>
                <a:srgbClr val="171616"/>
              </a:buClr>
              <a:buSzPts val="1500"/>
              <a:buFont typeface="Arial"/>
              <a:buChar char="•"/>
              <a:defRPr b="0" i="0" sz="1500" u="none" cap="none" strike="noStrike">
                <a:solidFill>
                  <a:srgbClr val="171616"/>
                </a:solidFill>
                <a:latin typeface="Arial"/>
                <a:ea typeface="Arial"/>
                <a:cs typeface="Arial"/>
                <a:sym typeface="Arial"/>
              </a:defRPr>
            </a:lvl1pPr>
            <a:lvl2pPr indent="-304800" lvl="1" marL="914400" marR="0" rtl="0" algn="l">
              <a:lnSpc>
                <a:spcPct val="90000"/>
              </a:lnSpc>
              <a:spcBef>
                <a:spcPts val="400"/>
              </a:spcBef>
              <a:spcAft>
                <a:spcPts val="0"/>
              </a:spcAft>
              <a:buClr>
                <a:srgbClr val="171616"/>
              </a:buClr>
              <a:buSzPts val="1200"/>
              <a:buFont typeface="Arial"/>
              <a:buChar char="•"/>
              <a:defRPr b="0" i="0" sz="1200" u="none" cap="none" strike="noStrike">
                <a:solidFill>
                  <a:srgbClr val="171616"/>
                </a:solidFill>
                <a:latin typeface="Arial"/>
                <a:ea typeface="Arial"/>
                <a:cs typeface="Arial"/>
                <a:sym typeface="Arial"/>
              </a:defRPr>
            </a:lvl2pPr>
            <a:lvl3pPr indent="-298450" lvl="2" marL="1371600" marR="0" rtl="0" algn="l">
              <a:lnSpc>
                <a:spcPct val="90000"/>
              </a:lnSpc>
              <a:spcBef>
                <a:spcPts val="400"/>
              </a:spcBef>
              <a:spcAft>
                <a:spcPts val="0"/>
              </a:spcAft>
              <a:buClr>
                <a:srgbClr val="171616"/>
              </a:buClr>
              <a:buSzPts val="1100"/>
              <a:buFont typeface="Arial"/>
              <a:buChar char="•"/>
              <a:defRPr b="0" i="0" sz="1100" u="none" cap="none" strike="noStrike">
                <a:solidFill>
                  <a:srgbClr val="171616"/>
                </a:solidFill>
                <a:latin typeface="Arial"/>
                <a:ea typeface="Arial"/>
                <a:cs typeface="Arial"/>
                <a:sym typeface="Arial"/>
              </a:defRPr>
            </a:lvl3pPr>
            <a:lvl4pPr indent="-298450" lvl="3" marL="1828800" marR="0" rtl="0" algn="l">
              <a:lnSpc>
                <a:spcPct val="90000"/>
              </a:lnSpc>
              <a:spcBef>
                <a:spcPts val="400"/>
              </a:spcBef>
              <a:spcAft>
                <a:spcPts val="0"/>
              </a:spcAft>
              <a:buClr>
                <a:srgbClr val="171616"/>
              </a:buClr>
              <a:buSzPts val="1100"/>
              <a:buFont typeface="Arial"/>
              <a:buChar char="•"/>
              <a:defRPr b="0" i="0" sz="1100" u="none" cap="none" strike="noStrike">
                <a:solidFill>
                  <a:srgbClr val="171616"/>
                </a:solidFill>
                <a:latin typeface="Arial"/>
                <a:ea typeface="Arial"/>
                <a:cs typeface="Arial"/>
                <a:sym typeface="Arial"/>
              </a:defRPr>
            </a:lvl4pPr>
            <a:lvl5pPr indent="-298450" lvl="4" marL="2286000" marR="0" rtl="0" algn="l">
              <a:lnSpc>
                <a:spcPct val="90000"/>
              </a:lnSpc>
              <a:spcBef>
                <a:spcPts val="400"/>
              </a:spcBef>
              <a:spcAft>
                <a:spcPts val="0"/>
              </a:spcAft>
              <a:buClr>
                <a:srgbClr val="171616"/>
              </a:buClr>
              <a:buSzPts val="1100"/>
              <a:buFont typeface="Arial"/>
              <a:buChar char="•"/>
              <a:defRPr b="0" i="0" sz="1100" u="none" cap="none" strike="noStrike">
                <a:solidFill>
                  <a:srgbClr val="171616"/>
                </a:solidFill>
                <a:latin typeface="Arial"/>
                <a:ea typeface="Arial"/>
                <a:cs typeface="Arial"/>
                <a:sym typeface="Arial"/>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 accent1="accent1" accent2="accent2" accent3="accent3" accent4="accent4" accent5="accent5" accent6="accent6" bg1="lt1" bg2="dk2" tx1="dk1" tx2="lt2" folHlink="folHlink" hlink="hlink"/>
  <p:sldLayoutIdLst>
    <p:sldLayoutId id="2147483653" r:id="rId1"/>
    <p:sldLayoutId id="2147483654" r:id="rId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hyperlink" Target="https://ega-archive.org/" TargetMode="External"/><Relationship Id="rId4" Type="http://schemas.openxmlformats.org/officeDocument/2006/relationships/hyperlink" Target="https://fega.nbis.se/" TargetMode="External"/><Relationship Id="rId5" Type="http://schemas.openxmlformats.org/officeDocument/2006/relationships/image" Target="../media/image14.png"/><Relationship Id="rId6" Type="http://schemas.openxmlformats.org/officeDocument/2006/relationships/image" Target="../media/image1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hyperlink" Target="https://fega.nbis.se/" TargetMode="External"/><Relationship Id="rId4" Type="http://schemas.openxmlformats.org/officeDocument/2006/relationships/hyperlink" Target="https://nbis.se/" TargetMode="External"/><Relationship Id="rId5" Type="http://schemas.openxmlformats.org/officeDocument/2006/relationships/hyperlink" Target="https://figshare.scilifelab.se/" TargetMode="External"/><Relationship Id="rId6" Type="http://schemas.openxmlformats.org/officeDocument/2006/relationships/image" Target="../media/image15.png"/><Relationship Id="rId7" Type="http://schemas.openxmlformats.org/officeDocument/2006/relationships/hyperlink" Target="https://fega.nbis.se"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7.png"/><Relationship Id="rId4" Type="http://schemas.openxmlformats.org/officeDocument/2006/relationships/hyperlink" Target="http://rdmkit.elixir-europe.org"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image" Target="../media/image2.png"/><Relationship Id="rId4" Type="http://schemas.openxmlformats.org/officeDocument/2006/relationships/hyperlink" Target="https://ega-archive.org/submission/tools/submitter-portal"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4.xml"/><Relationship Id="rId3" Type="http://schemas.openxmlformats.org/officeDocument/2006/relationships/hyperlink" Target="https://fega.nbis.se" TargetMode="External"/><Relationship Id="rId4" Type="http://schemas.openxmlformats.org/officeDocument/2006/relationships/hyperlink" Target="https://nbis.se/infrastructure/sensitive-data-archive.html" TargetMode="External"/><Relationship Id="rId5" Type="http://schemas.openxmlformats.org/officeDocument/2006/relationships/hyperlink" Target="mailto:ega-se@nbis.se"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hyperlink" Target="https://rdmkit.elixir-europe.org/" TargetMode="External"/><Relationship Id="rId4" Type="http://schemas.openxmlformats.org/officeDocument/2006/relationships/hyperlink" Target="https://data-guidelines.scilifelab.se/" TargetMode="External"/><Relationship Id="rId5" Type="http://schemas.openxmlformats.org/officeDocument/2006/relationships/hyperlink" Target="https://www.imy.se/en/" TargetMode="External"/><Relationship Id="rId6" Type="http://schemas.openxmlformats.org/officeDocument/2006/relationships/hyperlink" Target="https://etikprovningsmyndigheten.se/en/" TargetMode="External"/><Relationship Id="rId7" Type="http://schemas.openxmlformats.org/officeDocument/2006/relationships/hyperlink" Target="https://snd.gu.se/en"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hyperlink" Target="https://rdmkit.elixir-europe.org/"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hyperlink" Target="https://gdpr-info.eu/art-9-gdpr/"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hyperlink" Target="https://gdpr-info.eu/art-1-gdpr/" TargetMode="External"/><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hyperlink" Target="https://etikprovningsmyndigheten.se/"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1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hyperlink" Target="https://figshare.scilifelab.se/" TargetMode="External"/><Relationship Id="rId4" Type="http://schemas.openxmlformats.org/officeDocument/2006/relationships/hyperlink" Target="https://data-guidelines.scilifelab.se/contact/" TargetMode="External"/><Relationship Id="rId5" Type="http://schemas.openxmlformats.org/officeDocument/2006/relationships/hyperlink" Target="https://www.ebi.ac.uk/biostudies/"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 name="Shape 43"/>
        <p:cNvGrpSpPr/>
        <p:nvPr/>
      </p:nvGrpSpPr>
      <p:grpSpPr>
        <a:xfrm>
          <a:off x="0" y="0"/>
          <a:ext cx="0" cy="0"/>
          <a:chOff x="0" y="0"/>
          <a:chExt cx="0" cy="0"/>
        </a:xfrm>
      </p:grpSpPr>
      <p:sp>
        <p:nvSpPr>
          <p:cNvPr id="44" name="Google Shape;44;p1"/>
          <p:cNvSpPr txBox="1"/>
          <p:nvPr>
            <p:ph type="ctrTitle"/>
          </p:nvPr>
        </p:nvSpPr>
        <p:spPr>
          <a:xfrm>
            <a:off x="1143000" y="1200150"/>
            <a:ext cx="6858000" cy="1432321"/>
          </a:xfrm>
          <a:prstGeom prst="rect">
            <a:avLst/>
          </a:prstGeom>
          <a:noFill/>
          <a:ln>
            <a:noFill/>
          </a:ln>
        </p:spPr>
        <p:txBody>
          <a:bodyPr anchorCtr="0" anchor="b" bIns="34275" lIns="68575" spcFirstLastPara="1" rIns="68575" wrap="square" tIns="34275">
            <a:normAutofit/>
          </a:bodyPr>
          <a:lstStyle/>
          <a:p>
            <a:pPr indent="0" lvl="0" marL="0" rtl="0" algn="ctr">
              <a:lnSpc>
                <a:spcPct val="90000"/>
              </a:lnSpc>
              <a:spcBef>
                <a:spcPts val="0"/>
              </a:spcBef>
              <a:spcAft>
                <a:spcPts val="0"/>
              </a:spcAft>
              <a:buClr>
                <a:srgbClr val="171616"/>
              </a:buClr>
              <a:buSzPts val="3000"/>
              <a:buFont typeface="Arial"/>
              <a:buNone/>
            </a:pPr>
            <a:r>
              <a:rPr lang="en-GB"/>
              <a:t>Sharing sensitive personal data resulting from life science research</a:t>
            </a:r>
            <a:endParaRPr/>
          </a:p>
        </p:txBody>
      </p:sp>
      <p:sp>
        <p:nvSpPr>
          <p:cNvPr id="45" name="Google Shape;45;p1"/>
          <p:cNvSpPr txBox="1"/>
          <p:nvPr>
            <p:ph idx="1" type="subTitle"/>
          </p:nvPr>
        </p:nvSpPr>
        <p:spPr>
          <a:xfrm>
            <a:off x="1143000" y="2701528"/>
            <a:ext cx="6858000" cy="1241821"/>
          </a:xfrm>
          <a:prstGeom prst="rect">
            <a:avLst/>
          </a:prstGeom>
          <a:noFill/>
          <a:ln>
            <a:noFill/>
          </a:ln>
        </p:spPr>
        <p:txBody>
          <a:bodyPr anchorCtr="0" anchor="t" bIns="34275" lIns="68575" spcFirstLastPara="1" rIns="68575" wrap="square" tIns="34275">
            <a:normAutofit/>
          </a:bodyPr>
          <a:lstStyle/>
          <a:p>
            <a:pPr indent="0" lvl="0" marL="0" rtl="0" algn="ctr">
              <a:lnSpc>
                <a:spcPct val="90000"/>
              </a:lnSpc>
              <a:spcBef>
                <a:spcPts val="0"/>
              </a:spcBef>
              <a:spcAft>
                <a:spcPts val="0"/>
              </a:spcAft>
              <a:buClr>
                <a:srgbClr val="757070"/>
              </a:buClr>
              <a:buSzPts val="1800"/>
              <a:buNone/>
            </a:pPr>
            <a:r>
              <a:rPr lang="en-GB"/>
              <a:t>Mattias Strömberg, Erik Hedman</a:t>
            </a:r>
            <a:endParaRPr/>
          </a:p>
          <a:p>
            <a:pPr indent="0" lvl="0" marL="0" rtl="0" algn="ctr">
              <a:lnSpc>
                <a:spcPct val="90000"/>
              </a:lnSpc>
              <a:spcBef>
                <a:spcPts val="0"/>
              </a:spcBef>
              <a:spcAft>
                <a:spcPts val="0"/>
              </a:spcAft>
              <a:buClr>
                <a:srgbClr val="757070"/>
              </a:buClr>
              <a:buSzPts val="1800"/>
              <a:buNone/>
            </a:pPr>
            <a:r>
              <a:rPr lang="en-GB"/>
              <a:t>mattias.stromberg@nbis.se, erik.hedman@nbis.se</a:t>
            </a:r>
            <a:endParaRPr/>
          </a:p>
          <a:p>
            <a:pPr indent="0" lvl="0" marL="0" rtl="0" algn="ctr">
              <a:lnSpc>
                <a:spcPct val="90000"/>
              </a:lnSpc>
              <a:spcBef>
                <a:spcPts val="800"/>
              </a:spcBef>
              <a:spcAft>
                <a:spcPts val="0"/>
              </a:spcAft>
              <a:buClr>
                <a:srgbClr val="757070"/>
              </a:buClr>
              <a:buSzPts val="1800"/>
              <a:buNone/>
            </a:pPr>
            <a:r>
              <a:rPr lang="en-GB"/>
              <a:t>2023-05-23</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 name="Shape 100"/>
        <p:cNvGrpSpPr/>
        <p:nvPr/>
      </p:nvGrpSpPr>
      <p:grpSpPr>
        <a:xfrm>
          <a:off x="0" y="0"/>
          <a:ext cx="0" cy="0"/>
          <a:chOff x="0" y="0"/>
          <a:chExt cx="0" cy="0"/>
        </a:xfrm>
      </p:grpSpPr>
      <p:sp>
        <p:nvSpPr>
          <p:cNvPr id="101" name="Google Shape;101;g24166aa0340_1_12"/>
          <p:cNvSpPr txBox="1"/>
          <p:nvPr>
            <p:ph idx="1" type="body"/>
          </p:nvPr>
        </p:nvSpPr>
        <p:spPr>
          <a:xfrm>
            <a:off x="323407" y="800973"/>
            <a:ext cx="5854500" cy="3826800"/>
          </a:xfrm>
          <a:prstGeom prst="rect">
            <a:avLst/>
          </a:prstGeom>
          <a:noFill/>
          <a:ln>
            <a:noFill/>
          </a:ln>
        </p:spPr>
        <p:txBody>
          <a:bodyPr anchorCtr="0" anchor="t" bIns="34275" lIns="68575" spcFirstLastPara="1" rIns="68575" wrap="square" tIns="34275">
            <a:normAutofit/>
          </a:bodyPr>
          <a:lstStyle/>
          <a:p>
            <a:pPr indent="0" lvl="0" marL="0" rtl="0" algn="l">
              <a:lnSpc>
                <a:spcPct val="110000"/>
              </a:lnSpc>
              <a:spcBef>
                <a:spcPts val="800"/>
              </a:spcBef>
              <a:spcAft>
                <a:spcPts val="0"/>
              </a:spcAft>
              <a:buSzPts val="1500"/>
              <a:buNone/>
            </a:pPr>
            <a:r>
              <a:rPr lang="en-GB"/>
              <a:t>When you want to share both your public metadata and sensitive data, the following options are soon available:</a:t>
            </a:r>
            <a:endParaRPr/>
          </a:p>
          <a:p>
            <a:pPr indent="-285784" lvl="0" marL="514350" rtl="0" algn="l">
              <a:lnSpc>
                <a:spcPct val="110000"/>
              </a:lnSpc>
              <a:spcBef>
                <a:spcPts val="800"/>
              </a:spcBef>
              <a:spcAft>
                <a:spcPts val="0"/>
              </a:spcAft>
              <a:buSzPts val="1500"/>
              <a:buChar char="•"/>
            </a:pPr>
            <a:r>
              <a:rPr lang="en-GB"/>
              <a:t>The </a:t>
            </a:r>
            <a:r>
              <a:rPr lang="en-GB" u="sng">
                <a:solidFill>
                  <a:schemeClr val="hlink"/>
                </a:solidFill>
                <a:hlinkClick r:id="rId3"/>
              </a:rPr>
              <a:t>European Genome-phenome Archive (EGA)</a:t>
            </a:r>
            <a:r>
              <a:rPr lang="en-GB"/>
              <a:t> is a repository for archiving and sharing sensitive personal data from biomedical research projects with a standardized application process involving a Data Access Committee.</a:t>
            </a:r>
            <a:br>
              <a:rPr lang="en-GB"/>
            </a:br>
            <a:r>
              <a:rPr lang="en-GB"/>
              <a:t> </a:t>
            </a:r>
            <a:endParaRPr sz="1000"/>
          </a:p>
          <a:p>
            <a:pPr indent="-293507" lvl="0" marL="514350" rtl="0" algn="l">
              <a:lnSpc>
                <a:spcPct val="110000"/>
              </a:lnSpc>
              <a:spcBef>
                <a:spcPts val="800"/>
              </a:spcBef>
              <a:spcAft>
                <a:spcPts val="0"/>
              </a:spcAft>
              <a:buSzPts val="1622"/>
              <a:buFont typeface="Arial"/>
              <a:buChar char="•"/>
            </a:pPr>
            <a:r>
              <a:rPr lang="en-GB" u="sng">
                <a:solidFill>
                  <a:schemeClr val="hlink"/>
                </a:solidFill>
                <a:hlinkClick r:id="rId4"/>
              </a:rPr>
              <a:t>FEGA Sweden</a:t>
            </a:r>
            <a:r>
              <a:rPr lang="en-GB"/>
              <a:t> is the Swedish node of the Federated EGA where the public metadata is accessible via EGA but the sensitive data is stored in Sweden. </a:t>
            </a:r>
            <a:endParaRPr>
              <a:solidFill>
                <a:schemeClr val="accent2"/>
              </a:solidFill>
            </a:endParaRPr>
          </a:p>
        </p:txBody>
      </p:sp>
      <p:sp>
        <p:nvSpPr>
          <p:cNvPr id="102" name="Google Shape;102;g24166aa0340_1_12"/>
          <p:cNvSpPr txBox="1"/>
          <p:nvPr>
            <p:ph type="title"/>
          </p:nvPr>
        </p:nvSpPr>
        <p:spPr>
          <a:xfrm>
            <a:off x="323407" y="240992"/>
            <a:ext cx="8497200" cy="409500"/>
          </a:xfrm>
          <a:prstGeom prst="rect">
            <a:avLst/>
          </a:prstGeom>
          <a:noFill/>
          <a:ln>
            <a:noFill/>
          </a:ln>
        </p:spPr>
        <p:txBody>
          <a:bodyPr anchorCtr="0" anchor="ctr" bIns="35100" lIns="68575" spcFirstLastPara="1" rIns="68575" wrap="square" tIns="34275">
            <a:normAutofit fontScale="90000"/>
          </a:bodyPr>
          <a:lstStyle/>
          <a:p>
            <a:pPr indent="0" lvl="0" marL="0" rtl="0" algn="ctr">
              <a:lnSpc>
                <a:spcPct val="90000"/>
              </a:lnSpc>
              <a:spcBef>
                <a:spcPts val="0"/>
              </a:spcBef>
              <a:spcAft>
                <a:spcPts val="0"/>
              </a:spcAft>
              <a:buClr>
                <a:srgbClr val="171616"/>
              </a:buClr>
              <a:buSzPct val="111111"/>
              <a:buFont typeface="Arial"/>
              <a:buNone/>
            </a:pPr>
            <a:r>
              <a:rPr lang="en-GB"/>
              <a:t>Options for sharing sensitive data</a:t>
            </a:r>
            <a:endParaRPr/>
          </a:p>
        </p:txBody>
      </p:sp>
      <p:pic>
        <p:nvPicPr>
          <p:cNvPr id="103" name="Google Shape;103;g24166aa0340_1_12"/>
          <p:cNvPicPr preferRelativeResize="0"/>
          <p:nvPr/>
        </p:nvPicPr>
        <p:blipFill rotWithShape="1">
          <a:blip r:embed="rId5">
            <a:alphaModFix/>
          </a:blip>
          <a:srcRect b="0" l="0" r="0" t="0"/>
          <a:stretch/>
        </p:blipFill>
        <p:spPr>
          <a:xfrm>
            <a:off x="6129978" y="1499475"/>
            <a:ext cx="2921500" cy="927818"/>
          </a:xfrm>
          <a:prstGeom prst="rect">
            <a:avLst/>
          </a:prstGeom>
          <a:noFill/>
          <a:ln>
            <a:noFill/>
          </a:ln>
        </p:spPr>
      </p:pic>
      <p:pic>
        <p:nvPicPr>
          <p:cNvPr id="104" name="Google Shape;104;g24166aa0340_1_12"/>
          <p:cNvPicPr preferRelativeResize="0"/>
          <p:nvPr/>
        </p:nvPicPr>
        <p:blipFill rotWithShape="1">
          <a:blip r:embed="rId6">
            <a:alphaModFix/>
          </a:blip>
          <a:srcRect b="0" l="0" r="0" t="0"/>
          <a:stretch/>
        </p:blipFill>
        <p:spPr>
          <a:xfrm>
            <a:off x="6037200" y="2575747"/>
            <a:ext cx="2764637" cy="1156778"/>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sp>
        <p:nvSpPr>
          <p:cNvPr id="109" name="Google Shape;109;p27"/>
          <p:cNvSpPr txBox="1"/>
          <p:nvPr>
            <p:ph idx="1" type="body"/>
          </p:nvPr>
        </p:nvSpPr>
        <p:spPr>
          <a:xfrm>
            <a:off x="323400" y="419975"/>
            <a:ext cx="5854500" cy="4281900"/>
          </a:xfrm>
          <a:prstGeom prst="rect">
            <a:avLst/>
          </a:prstGeom>
          <a:noFill/>
          <a:ln>
            <a:noFill/>
          </a:ln>
        </p:spPr>
        <p:txBody>
          <a:bodyPr anchorCtr="0" anchor="t" bIns="34275" lIns="68575" spcFirstLastPara="1" rIns="68575" wrap="square" tIns="34275">
            <a:normAutofit/>
          </a:bodyPr>
          <a:lstStyle/>
          <a:p>
            <a:pPr indent="0" lvl="0" marL="0" rtl="0" algn="l">
              <a:lnSpc>
                <a:spcPct val="110000"/>
              </a:lnSpc>
              <a:spcBef>
                <a:spcPts val="800"/>
              </a:spcBef>
              <a:spcAft>
                <a:spcPts val="0"/>
              </a:spcAft>
              <a:buSzPts val="1500"/>
              <a:buNone/>
            </a:pPr>
            <a:r>
              <a:t/>
            </a:r>
            <a:endParaRPr/>
          </a:p>
          <a:p>
            <a:pPr indent="-323850" lvl="0" marL="457200" rtl="0" algn="l">
              <a:lnSpc>
                <a:spcPct val="100000"/>
              </a:lnSpc>
              <a:spcBef>
                <a:spcPts val="0"/>
              </a:spcBef>
              <a:spcAft>
                <a:spcPts val="0"/>
              </a:spcAft>
              <a:buClr>
                <a:schemeClr val="dk1"/>
              </a:buClr>
              <a:buSzPts val="1500"/>
              <a:buChar char="•"/>
            </a:pPr>
            <a:r>
              <a:rPr lang="en-GB">
                <a:solidFill>
                  <a:schemeClr val="dk1"/>
                </a:solidFill>
                <a:highlight>
                  <a:srgbClr val="FFFFFF"/>
                </a:highlight>
              </a:rPr>
              <a:t>FEGA Sweden is an archive for storing and sharing all kinds of data resulting from biomedical research projects</a:t>
            </a:r>
            <a:endParaRPr>
              <a:solidFill>
                <a:schemeClr val="dk1"/>
              </a:solidFill>
              <a:highlight>
                <a:srgbClr val="FFFFFF"/>
              </a:highlight>
            </a:endParaRPr>
          </a:p>
          <a:p>
            <a:pPr indent="-323850" lvl="0" marL="457200" rtl="0" algn="l">
              <a:lnSpc>
                <a:spcPct val="100000"/>
              </a:lnSpc>
              <a:spcBef>
                <a:spcPts val="400"/>
              </a:spcBef>
              <a:spcAft>
                <a:spcPts val="0"/>
              </a:spcAft>
              <a:buClr>
                <a:schemeClr val="dk1"/>
              </a:buClr>
              <a:buSzPts val="1500"/>
              <a:buChar char="•"/>
            </a:pPr>
            <a:r>
              <a:rPr lang="en-GB" u="sng">
                <a:solidFill>
                  <a:schemeClr val="hlink"/>
                </a:solidFill>
                <a:hlinkClick r:id="rId3"/>
              </a:rPr>
              <a:t>FEGA Sweden</a:t>
            </a:r>
            <a:r>
              <a:rPr lang="en-GB"/>
              <a:t> is expected to become operational after the ongoing discussions between the legal entities</a:t>
            </a:r>
            <a:endParaRPr/>
          </a:p>
          <a:p>
            <a:pPr indent="-323850" lvl="0" marL="457200" rtl="0" algn="l">
              <a:lnSpc>
                <a:spcPct val="100000"/>
              </a:lnSpc>
              <a:spcBef>
                <a:spcPts val="400"/>
              </a:spcBef>
              <a:spcAft>
                <a:spcPts val="0"/>
              </a:spcAft>
              <a:buSzPts val="1500"/>
              <a:buChar char="•"/>
            </a:pPr>
            <a:r>
              <a:rPr lang="en-GB"/>
              <a:t>We are currently working with two pilots: Swedish Childhood Tumor Biobank and Human Developmental Cell Atlas</a:t>
            </a:r>
            <a:endParaRPr/>
          </a:p>
          <a:p>
            <a:pPr indent="-323850" lvl="0" marL="457200" rtl="0" algn="l">
              <a:lnSpc>
                <a:spcPct val="100000"/>
              </a:lnSpc>
              <a:spcBef>
                <a:spcPts val="400"/>
              </a:spcBef>
              <a:spcAft>
                <a:spcPts val="0"/>
              </a:spcAft>
              <a:buClr>
                <a:schemeClr val="dk1"/>
              </a:buClr>
              <a:buSzPts val="1500"/>
              <a:buChar char="•"/>
            </a:pPr>
            <a:r>
              <a:rPr lang="en-GB">
                <a:solidFill>
                  <a:schemeClr val="dk1"/>
                </a:solidFill>
                <a:highlight>
                  <a:srgbClr val="FFFFFF"/>
                </a:highlight>
              </a:rPr>
              <a:t>Any data submitted to the archive is subject to controlled access</a:t>
            </a:r>
            <a:endParaRPr>
              <a:solidFill>
                <a:schemeClr val="dk1"/>
              </a:solidFill>
            </a:endParaRPr>
          </a:p>
          <a:p>
            <a:pPr indent="-323850" lvl="0" marL="457200" rtl="0" algn="l">
              <a:lnSpc>
                <a:spcPct val="100000"/>
              </a:lnSpc>
              <a:spcBef>
                <a:spcPts val="400"/>
              </a:spcBef>
              <a:spcAft>
                <a:spcPts val="0"/>
              </a:spcAft>
              <a:buClr>
                <a:schemeClr val="dk1"/>
              </a:buClr>
              <a:buSzPts val="1500"/>
              <a:buChar char="•"/>
            </a:pPr>
            <a:r>
              <a:rPr lang="en-GB">
                <a:solidFill>
                  <a:schemeClr val="dk1"/>
                </a:solidFill>
                <a:highlight>
                  <a:srgbClr val="FFFFFF"/>
                </a:highlight>
              </a:rPr>
              <a:t>FEGA Sweden is hosted by the </a:t>
            </a:r>
            <a:r>
              <a:rPr lang="en-GB" u="sng">
                <a:solidFill>
                  <a:schemeClr val="dk1"/>
                </a:solidFill>
                <a:highlight>
                  <a:srgbClr val="FFFFFF"/>
                </a:highlight>
                <a:hlinkClick r:id="rId4">
                  <a:extLst>
                    <a:ext uri="{A12FA001-AC4F-418D-AE19-62706E023703}">
                      <ahyp:hlinkClr val="tx"/>
                    </a:ext>
                  </a:extLst>
                </a:hlinkClick>
              </a:rPr>
              <a:t>National Bioinformatics Infrastructure Sweden (NBIS)</a:t>
            </a:r>
            <a:endParaRPr/>
          </a:p>
          <a:p>
            <a:pPr indent="0" lvl="0" marL="0" rtl="0" algn="l">
              <a:lnSpc>
                <a:spcPct val="100000"/>
              </a:lnSpc>
              <a:spcBef>
                <a:spcPts val="400"/>
              </a:spcBef>
              <a:spcAft>
                <a:spcPts val="0"/>
              </a:spcAft>
              <a:buSzPts val="1500"/>
              <a:buNone/>
            </a:pPr>
            <a:r>
              <a:t/>
            </a:r>
            <a:endParaRPr/>
          </a:p>
          <a:p>
            <a:pPr indent="0" lvl="0" marL="0" rtl="0" algn="l">
              <a:lnSpc>
                <a:spcPct val="100000"/>
              </a:lnSpc>
              <a:spcBef>
                <a:spcPts val="800"/>
              </a:spcBef>
              <a:spcAft>
                <a:spcPts val="0"/>
              </a:spcAft>
              <a:buSzPts val="1622"/>
              <a:buNone/>
            </a:pPr>
            <a:r>
              <a:rPr lang="en-GB"/>
              <a:t>Before FEGA Sweden becomes operational, it is possible to create a public metadata record in e.g. </a:t>
            </a:r>
            <a:r>
              <a:rPr b="0" i="0" lang="en-GB" u="sng" strike="noStrike">
                <a:solidFill>
                  <a:schemeClr val="accent2"/>
                </a:solidFill>
                <a:latin typeface="Calibri"/>
                <a:ea typeface="Calibri"/>
                <a:cs typeface="Calibri"/>
                <a:sym typeface="Calibri"/>
                <a:hlinkClick r:id="rId5">
                  <a:extLst>
                    <a:ext uri="{A12FA001-AC4F-418D-AE19-62706E023703}">
                      <ahyp:hlinkClr val="tx"/>
                    </a:ext>
                  </a:extLst>
                </a:hlinkClick>
              </a:rPr>
              <a:t>SciLifeLab </a:t>
            </a:r>
            <a:r>
              <a:rPr b="0" i="0" lang="en-GB" u="sng" strike="noStrike">
                <a:solidFill>
                  <a:schemeClr val="accent2"/>
                </a:solidFill>
                <a:latin typeface="Calibri"/>
                <a:ea typeface="Calibri"/>
                <a:cs typeface="Calibri"/>
                <a:sym typeface="Calibri"/>
              </a:rPr>
              <a:t>Data Repository</a:t>
            </a:r>
            <a:r>
              <a:rPr lang="en-GB">
                <a:solidFill>
                  <a:schemeClr val="accent2"/>
                </a:solidFill>
                <a:latin typeface="Calibri"/>
                <a:ea typeface="Calibri"/>
                <a:cs typeface="Calibri"/>
                <a:sym typeface="Calibri"/>
              </a:rPr>
              <a:t> </a:t>
            </a:r>
            <a:r>
              <a:rPr lang="en-GB">
                <a:solidFill>
                  <a:schemeClr val="dk1"/>
                </a:solidFill>
              </a:rPr>
              <a:t>and deposit your sensitive data and public metadata in FEGA Sweden at a later stage.</a:t>
            </a:r>
            <a:endParaRPr>
              <a:solidFill>
                <a:schemeClr val="dk1"/>
              </a:solidFill>
            </a:endParaRPr>
          </a:p>
        </p:txBody>
      </p:sp>
      <p:sp>
        <p:nvSpPr>
          <p:cNvPr id="110" name="Google Shape;110;p27"/>
          <p:cNvSpPr txBox="1"/>
          <p:nvPr>
            <p:ph type="title"/>
          </p:nvPr>
        </p:nvSpPr>
        <p:spPr>
          <a:xfrm>
            <a:off x="323407" y="240992"/>
            <a:ext cx="8497200" cy="409500"/>
          </a:xfrm>
          <a:prstGeom prst="rect">
            <a:avLst/>
          </a:prstGeom>
          <a:noFill/>
          <a:ln>
            <a:noFill/>
          </a:ln>
        </p:spPr>
        <p:txBody>
          <a:bodyPr anchorCtr="0" anchor="ctr" bIns="35100" lIns="68575" spcFirstLastPara="1" rIns="68575" wrap="square" tIns="34275">
            <a:normAutofit fontScale="90000"/>
          </a:bodyPr>
          <a:lstStyle/>
          <a:p>
            <a:pPr indent="0" lvl="0" marL="0" rtl="0" algn="ctr">
              <a:lnSpc>
                <a:spcPct val="90000"/>
              </a:lnSpc>
              <a:spcBef>
                <a:spcPts val="0"/>
              </a:spcBef>
              <a:spcAft>
                <a:spcPts val="0"/>
              </a:spcAft>
              <a:buClr>
                <a:srgbClr val="171616"/>
              </a:buClr>
              <a:buSzPct val="111111"/>
              <a:buFont typeface="Arial"/>
              <a:buNone/>
            </a:pPr>
            <a:r>
              <a:rPr lang="en-GB"/>
              <a:t>FEGA Sweden</a:t>
            </a:r>
            <a:endParaRPr/>
          </a:p>
        </p:txBody>
      </p:sp>
      <p:pic>
        <p:nvPicPr>
          <p:cNvPr id="111" name="Google Shape;111;p27"/>
          <p:cNvPicPr preferRelativeResize="0"/>
          <p:nvPr/>
        </p:nvPicPr>
        <p:blipFill rotWithShape="1">
          <a:blip r:embed="rId6">
            <a:alphaModFix/>
          </a:blip>
          <a:srcRect b="0" l="0" r="0" t="0"/>
          <a:stretch/>
        </p:blipFill>
        <p:spPr>
          <a:xfrm>
            <a:off x="6037200" y="1316072"/>
            <a:ext cx="2764637" cy="1156778"/>
          </a:xfrm>
          <a:prstGeom prst="rect">
            <a:avLst/>
          </a:prstGeom>
          <a:noFill/>
          <a:ln>
            <a:noFill/>
          </a:ln>
        </p:spPr>
      </p:pic>
      <p:sp>
        <p:nvSpPr>
          <p:cNvPr id="112" name="Google Shape;112;p27"/>
          <p:cNvSpPr txBox="1"/>
          <p:nvPr/>
        </p:nvSpPr>
        <p:spPr>
          <a:xfrm>
            <a:off x="6177900" y="2719875"/>
            <a:ext cx="2577600" cy="523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200"/>
              <a:buFont typeface="Arial"/>
              <a:buNone/>
            </a:pPr>
            <a:r>
              <a:rPr b="0" i="0" lang="en-GB" sz="2200" u="sng" cap="none" strike="noStrike">
                <a:solidFill>
                  <a:schemeClr val="hlink"/>
                </a:solidFill>
                <a:latin typeface="Arial"/>
                <a:ea typeface="Arial"/>
                <a:cs typeface="Arial"/>
                <a:sym typeface="Arial"/>
                <a:hlinkClick r:id="rId7"/>
              </a:rPr>
              <a:t>https://fega.nbis.se</a:t>
            </a:r>
            <a:r>
              <a:rPr b="0" i="0" lang="en-GB" sz="2200" u="none" cap="none" strike="noStrike">
                <a:solidFill>
                  <a:srgbClr val="000000"/>
                </a:solidFill>
                <a:latin typeface="Arial"/>
                <a:ea typeface="Arial"/>
                <a:cs typeface="Arial"/>
                <a:sym typeface="Arial"/>
              </a:rPr>
              <a:t> </a:t>
            </a:r>
            <a:endParaRPr b="0" i="0" sz="2200" u="none" cap="none" strike="noStrike">
              <a:solidFill>
                <a:srgbClr val="000000"/>
              </a:solidFill>
              <a:latin typeface="Arial"/>
              <a:ea typeface="Arial"/>
              <a:cs typeface="Arial"/>
              <a:sym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 name="Shape 116"/>
        <p:cNvGrpSpPr/>
        <p:nvPr/>
      </p:nvGrpSpPr>
      <p:grpSpPr>
        <a:xfrm>
          <a:off x="0" y="0"/>
          <a:ext cx="0" cy="0"/>
          <a:chOff x="0" y="0"/>
          <a:chExt cx="0" cy="0"/>
        </a:xfrm>
      </p:grpSpPr>
      <p:sp>
        <p:nvSpPr>
          <p:cNvPr id="117" name="Google Shape;117;g23f3b4f020a_0_150"/>
          <p:cNvSpPr txBox="1"/>
          <p:nvPr>
            <p:ph type="title"/>
          </p:nvPr>
        </p:nvSpPr>
        <p:spPr>
          <a:xfrm>
            <a:off x="323407" y="240992"/>
            <a:ext cx="8497200" cy="409500"/>
          </a:xfrm>
          <a:prstGeom prst="rect">
            <a:avLst/>
          </a:prstGeom>
          <a:noFill/>
          <a:ln>
            <a:noFill/>
          </a:ln>
        </p:spPr>
        <p:txBody>
          <a:bodyPr anchorCtr="0" anchor="ctr" bIns="35100" lIns="68575" spcFirstLastPara="1" rIns="68575" wrap="square" tIns="34275">
            <a:normAutofit fontScale="90000"/>
          </a:bodyPr>
          <a:lstStyle/>
          <a:p>
            <a:pPr indent="0" lvl="0" marL="0" rtl="0" algn="ctr">
              <a:lnSpc>
                <a:spcPct val="90000"/>
              </a:lnSpc>
              <a:spcBef>
                <a:spcPts val="0"/>
              </a:spcBef>
              <a:spcAft>
                <a:spcPts val="0"/>
              </a:spcAft>
              <a:buClr>
                <a:srgbClr val="171616"/>
              </a:buClr>
              <a:buSzPct val="100000"/>
              <a:buFont typeface="Arial"/>
              <a:buNone/>
            </a:pPr>
            <a:r>
              <a:rPr lang="en-GB"/>
              <a:t>What are the services of FEGA Sweden?</a:t>
            </a:r>
            <a:endParaRPr/>
          </a:p>
        </p:txBody>
      </p:sp>
      <p:sp>
        <p:nvSpPr>
          <p:cNvPr id="118" name="Google Shape;118;g23f3b4f020a_0_150"/>
          <p:cNvSpPr txBox="1"/>
          <p:nvPr/>
        </p:nvSpPr>
        <p:spPr>
          <a:xfrm>
            <a:off x="5305703" y="754338"/>
            <a:ext cx="3637800" cy="5001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1400"/>
              <a:buFont typeface="Arial"/>
              <a:buNone/>
            </a:pPr>
            <a:r>
              <a:rPr b="0" i="0" lang="en-GB" sz="1400" u="none" cap="none" strike="noStrike">
                <a:solidFill>
                  <a:schemeClr val="dk1"/>
                </a:solidFill>
                <a:latin typeface="Arial"/>
                <a:ea typeface="Arial"/>
                <a:cs typeface="Arial"/>
                <a:sym typeface="Arial"/>
                <a:extLst>
                  <a:ext uri="http://customooxmlschemas.google.com/">
                    <go:slidesCustomData xmlns:go="http://customooxmlschemas.google.com/" textRoundtripDataId="2"/>
                  </a:ext>
                </a:extLst>
              </a:rPr>
              <a:t>Guidance around general data processing agreement</a:t>
            </a:r>
            <a:r>
              <a:rPr b="0" i="0" lang="en-GB" sz="1400" u="none" cap="none" strike="noStrike">
                <a:solidFill>
                  <a:schemeClr val="dk1"/>
                </a:solidFill>
                <a:latin typeface="Arial"/>
                <a:ea typeface="Arial"/>
                <a:cs typeface="Arial"/>
                <a:sym typeface="Arial"/>
              </a:rPr>
              <a:t>s</a:t>
            </a:r>
            <a:endParaRPr b="0" i="0" sz="1100" u="none" cap="none" strike="noStrike">
              <a:solidFill>
                <a:srgbClr val="000000"/>
              </a:solidFill>
              <a:latin typeface="Arial"/>
              <a:ea typeface="Arial"/>
              <a:cs typeface="Arial"/>
              <a:sym typeface="Arial"/>
            </a:endParaRPr>
          </a:p>
        </p:txBody>
      </p:sp>
      <p:sp>
        <p:nvSpPr>
          <p:cNvPr id="119" name="Google Shape;119;g23f3b4f020a_0_150"/>
          <p:cNvSpPr txBox="1"/>
          <p:nvPr/>
        </p:nvSpPr>
        <p:spPr>
          <a:xfrm>
            <a:off x="5873447" y="1261724"/>
            <a:ext cx="2670900" cy="5001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1400"/>
              <a:buFont typeface="Arial"/>
              <a:buNone/>
            </a:pPr>
            <a:r>
              <a:rPr b="0" i="0" lang="en-GB" sz="1400" u="none" cap="none" strike="noStrike">
                <a:solidFill>
                  <a:schemeClr val="dk1"/>
                </a:solidFill>
                <a:latin typeface="Arial"/>
                <a:ea typeface="Arial"/>
                <a:cs typeface="Arial"/>
                <a:sym typeface="Arial"/>
              </a:rPr>
              <a:t>Guidance around ethical review documentation</a:t>
            </a:r>
            <a:endParaRPr b="0" i="0" sz="1100" u="none" cap="none" strike="noStrike">
              <a:solidFill>
                <a:srgbClr val="000000"/>
              </a:solidFill>
              <a:latin typeface="Arial"/>
              <a:ea typeface="Arial"/>
              <a:cs typeface="Arial"/>
              <a:sym typeface="Arial"/>
            </a:endParaRPr>
          </a:p>
        </p:txBody>
      </p:sp>
      <p:sp>
        <p:nvSpPr>
          <p:cNvPr id="120" name="Google Shape;120;g23f3b4f020a_0_150"/>
          <p:cNvSpPr txBox="1"/>
          <p:nvPr/>
        </p:nvSpPr>
        <p:spPr>
          <a:xfrm>
            <a:off x="6159784" y="1769104"/>
            <a:ext cx="2670900" cy="5001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1400"/>
              <a:buFont typeface="Arial"/>
              <a:buNone/>
            </a:pPr>
            <a:r>
              <a:rPr b="0" i="0" lang="en-GB" sz="1400" u="none" cap="none" strike="noStrike">
                <a:solidFill>
                  <a:schemeClr val="dk1"/>
                </a:solidFill>
                <a:latin typeface="Arial"/>
                <a:ea typeface="Arial"/>
                <a:cs typeface="Arial"/>
                <a:sym typeface="Arial"/>
              </a:rPr>
              <a:t>Guidance regarding informed consent</a:t>
            </a:r>
            <a:endParaRPr b="0" i="0" sz="1100" u="none" cap="none" strike="noStrike">
              <a:solidFill>
                <a:srgbClr val="000000"/>
              </a:solidFill>
              <a:latin typeface="Arial"/>
              <a:ea typeface="Arial"/>
              <a:cs typeface="Arial"/>
              <a:sym typeface="Arial"/>
            </a:endParaRPr>
          </a:p>
        </p:txBody>
      </p:sp>
      <p:sp>
        <p:nvSpPr>
          <p:cNvPr id="121" name="Google Shape;121;g23f3b4f020a_0_150"/>
          <p:cNvSpPr txBox="1"/>
          <p:nvPr/>
        </p:nvSpPr>
        <p:spPr>
          <a:xfrm>
            <a:off x="6159820" y="3119803"/>
            <a:ext cx="2670900" cy="2847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1400"/>
              <a:buFont typeface="Arial"/>
              <a:buNone/>
            </a:pPr>
            <a:r>
              <a:rPr b="0" i="0" lang="en-GB" sz="1400" u="none" cap="none" strike="noStrike">
                <a:solidFill>
                  <a:schemeClr val="dk1"/>
                </a:solidFill>
                <a:latin typeface="Arial"/>
                <a:ea typeface="Arial"/>
                <a:cs typeface="Arial"/>
                <a:sym typeface="Arial"/>
              </a:rPr>
              <a:t>Formatting of metadata</a:t>
            </a:r>
            <a:endParaRPr b="0" i="0" sz="1100" u="none" cap="none" strike="noStrike">
              <a:solidFill>
                <a:srgbClr val="000000"/>
              </a:solidFill>
              <a:latin typeface="Arial"/>
              <a:ea typeface="Arial"/>
              <a:cs typeface="Arial"/>
              <a:sym typeface="Arial"/>
            </a:endParaRPr>
          </a:p>
        </p:txBody>
      </p:sp>
      <p:sp>
        <p:nvSpPr>
          <p:cNvPr id="122" name="Google Shape;122;g23f3b4f020a_0_150"/>
          <p:cNvSpPr txBox="1"/>
          <p:nvPr/>
        </p:nvSpPr>
        <p:spPr>
          <a:xfrm>
            <a:off x="257175" y="3224517"/>
            <a:ext cx="2670900" cy="284700"/>
          </a:xfrm>
          <a:prstGeom prst="rect">
            <a:avLst/>
          </a:prstGeom>
          <a:noFill/>
          <a:ln>
            <a:noFill/>
          </a:ln>
        </p:spPr>
        <p:txBody>
          <a:bodyPr anchorCtr="0" anchor="t" bIns="34275" lIns="68575" spcFirstLastPara="1" rIns="68575" wrap="square" tIns="34275">
            <a:spAutoFit/>
          </a:bodyPr>
          <a:lstStyle/>
          <a:p>
            <a:pPr indent="0" lvl="0" marL="0" marR="0" rtl="0" algn="r">
              <a:lnSpc>
                <a:spcPct val="100000"/>
              </a:lnSpc>
              <a:spcBef>
                <a:spcPts val="0"/>
              </a:spcBef>
              <a:spcAft>
                <a:spcPts val="0"/>
              </a:spcAft>
              <a:buClr>
                <a:srgbClr val="000000"/>
              </a:buClr>
              <a:buSzPts val="1400"/>
              <a:buFont typeface="Arial"/>
              <a:buNone/>
            </a:pPr>
            <a:r>
              <a:rPr b="0" i="0" lang="en-GB" sz="1400" u="none" cap="none" strike="noStrike">
                <a:solidFill>
                  <a:schemeClr val="dk1"/>
                </a:solidFill>
                <a:latin typeface="Arial"/>
                <a:ea typeface="Arial"/>
                <a:cs typeface="Arial"/>
                <a:sym typeface="Arial"/>
              </a:rPr>
              <a:t>(Process data submission)</a:t>
            </a:r>
            <a:endParaRPr b="0" i="0" sz="1100" u="none" cap="none" strike="noStrike">
              <a:solidFill>
                <a:srgbClr val="000000"/>
              </a:solidFill>
              <a:latin typeface="Arial"/>
              <a:ea typeface="Arial"/>
              <a:cs typeface="Arial"/>
              <a:sym typeface="Arial"/>
            </a:endParaRPr>
          </a:p>
        </p:txBody>
      </p:sp>
      <p:sp>
        <p:nvSpPr>
          <p:cNvPr id="123" name="Google Shape;123;g23f3b4f020a_0_150"/>
          <p:cNvSpPr txBox="1"/>
          <p:nvPr/>
        </p:nvSpPr>
        <p:spPr>
          <a:xfrm>
            <a:off x="5736981" y="3622513"/>
            <a:ext cx="2670900" cy="5001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1400"/>
              <a:buFont typeface="Arial"/>
              <a:buNone/>
            </a:pPr>
            <a:r>
              <a:rPr b="0" i="0" lang="en-GB" sz="1400" u="none" cap="none" strike="noStrike">
                <a:solidFill>
                  <a:schemeClr val="dk1"/>
                </a:solidFill>
                <a:latin typeface="Arial"/>
                <a:ea typeface="Arial"/>
                <a:cs typeface="Arial"/>
                <a:sym typeface="Arial"/>
              </a:rPr>
              <a:t>Guidance around Data Access Agreement</a:t>
            </a:r>
            <a:endParaRPr b="0" i="0" sz="1400" u="none" cap="none" strike="noStrike">
              <a:solidFill>
                <a:schemeClr val="dk1"/>
              </a:solidFill>
              <a:latin typeface="Arial"/>
              <a:ea typeface="Arial"/>
              <a:cs typeface="Arial"/>
              <a:sym typeface="Arial"/>
            </a:endParaRPr>
          </a:p>
        </p:txBody>
      </p:sp>
      <p:sp>
        <p:nvSpPr>
          <p:cNvPr id="124" name="Google Shape;124;g23f3b4f020a_0_150"/>
          <p:cNvSpPr txBox="1"/>
          <p:nvPr/>
        </p:nvSpPr>
        <p:spPr>
          <a:xfrm>
            <a:off x="4738479" y="4158733"/>
            <a:ext cx="3086100" cy="500100"/>
          </a:xfrm>
          <a:prstGeom prst="rect">
            <a:avLst/>
          </a:prstGeom>
          <a:noFill/>
          <a:ln>
            <a:noFill/>
          </a:ln>
        </p:spPr>
        <p:txBody>
          <a:bodyPr anchorCtr="0" anchor="t" bIns="34275" lIns="68575" spcFirstLastPara="1" rIns="68575" wrap="square" tIns="34275">
            <a:spAutoFit/>
          </a:bodyPr>
          <a:lstStyle/>
          <a:p>
            <a:pPr indent="0" lvl="0" marL="0" marR="0" rtl="0" algn="l">
              <a:lnSpc>
                <a:spcPct val="100000"/>
              </a:lnSpc>
              <a:spcBef>
                <a:spcPts val="0"/>
              </a:spcBef>
              <a:spcAft>
                <a:spcPts val="0"/>
              </a:spcAft>
              <a:buClr>
                <a:srgbClr val="000000"/>
              </a:buClr>
              <a:buSzPts val="1400"/>
              <a:buFont typeface="Arial"/>
              <a:buNone/>
            </a:pPr>
            <a:r>
              <a:rPr b="0" i="0" lang="en-GB" sz="1400" u="none" cap="none" strike="noStrike">
                <a:solidFill>
                  <a:schemeClr val="dk1"/>
                </a:solidFill>
                <a:latin typeface="Arial"/>
                <a:ea typeface="Arial"/>
                <a:cs typeface="Arial"/>
                <a:sym typeface="Arial"/>
              </a:rPr>
              <a:t>Help with setting up a Data Access Committee (DAC)</a:t>
            </a:r>
            <a:endParaRPr b="0" i="0" sz="1100" u="none" cap="none" strike="noStrike">
              <a:solidFill>
                <a:srgbClr val="000000"/>
              </a:solidFill>
              <a:latin typeface="Arial"/>
              <a:ea typeface="Arial"/>
              <a:cs typeface="Arial"/>
              <a:sym typeface="Arial"/>
            </a:endParaRPr>
          </a:p>
        </p:txBody>
      </p:sp>
      <p:sp>
        <p:nvSpPr>
          <p:cNvPr id="125" name="Google Shape;125;g23f3b4f020a_0_150"/>
          <p:cNvSpPr txBox="1"/>
          <p:nvPr/>
        </p:nvSpPr>
        <p:spPr>
          <a:xfrm>
            <a:off x="323399" y="1059206"/>
            <a:ext cx="3215700" cy="284700"/>
          </a:xfrm>
          <a:prstGeom prst="rect">
            <a:avLst/>
          </a:prstGeom>
          <a:noFill/>
          <a:ln>
            <a:noFill/>
          </a:ln>
        </p:spPr>
        <p:txBody>
          <a:bodyPr anchorCtr="0" anchor="t" bIns="34275" lIns="68575" spcFirstLastPara="1" rIns="68575" wrap="square" tIns="34275">
            <a:spAutoFit/>
          </a:bodyPr>
          <a:lstStyle/>
          <a:p>
            <a:pPr indent="0" lvl="0" marL="0" marR="0" rtl="0" algn="r">
              <a:lnSpc>
                <a:spcPct val="100000"/>
              </a:lnSpc>
              <a:spcBef>
                <a:spcPts val="0"/>
              </a:spcBef>
              <a:spcAft>
                <a:spcPts val="0"/>
              </a:spcAft>
              <a:buClr>
                <a:srgbClr val="000000"/>
              </a:buClr>
              <a:buSzPts val="1400"/>
              <a:buFont typeface="Arial"/>
              <a:buNone/>
            </a:pPr>
            <a:r>
              <a:rPr b="0" i="0" lang="en-GB" sz="1400" u="none" cap="none" strike="noStrike">
                <a:solidFill>
                  <a:schemeClr val="dk1"/>
                </a:solidFill>
                <a:latin typeface="Arial"/>
                <a:ea typeface="Arial"/>
                <a:cs typeface="Arial"/>
                <a:sym typeface="Arial"/>
              </a:rPr>
              <a:t>(Process data access requests)</a:t>
            </a:r>
            <a:endParaRPr b="0" i="0" sz="1100" u="none" cap="none" strike="noStrike">
              <a:solidFill>
                <a:srgbClr val="000000"/>
              </a:solidFill>
              <a:latin typeface="Arial"/>
              <a:ea typeface="Arial"/>
              <a:cs typeface="Arial"/>
              <a:sym typeface="Arial"/>
            </a:endParaRPr>
          </a:p>
        </p:txBody>
      </p:sp>
      <p:sp>
        <p:nvSpPr>
          <p:cNvPr id="126" name="Google Shape;126;g23f3b4f020a_0_150"/>
          <p:cNvSpPr txBox="1"/>
          <p:nvPr/>
        </p:nvSpPr>
        <p:spPr>
          <a:xfrm>
            <a:off x="257135" y="2037916"/>
            <a:ext cx="2670900" cy="500100"/>
          </a:xfrm>
          <a:prstGeom prst="rect">
            <a:avLst/>
          </a:prstGeom>
          <a:noFill/>
          <a:ln>
            <a:noFill/>
          </a:ln>
        </p:spPr>
        <p:txBody>
          <a:bodyPr anchorCtr="0" anchor="t" bIns="34275" lIns="68575" spcFirstLastPara="1" rIns="68575" wrap="square" tIns="34275">
            <a:spAutoFit/>
          </a:bodyPr>
          <a:lstStyle/>
          <a:p>
            <a:pPr indent="0" lvl="0" marL="0" marR="0" rtl="0" algn="r">
              <a:lnSpc>
                <a:spcPct val="100000"/>
              </a:lnSpc>
              <a:spcBef>
                <a:spcPts val="0"/>
              </a:spcBef>
              <a:spcAft>
                <a:spcPts val="0"/>
              </a:spcAft>
              <a:buClr>
                <a:srgbClr val="000000"/>
              </a:buClr>
              <a:buSzPts val="1400"/>
              <a:buFont typeface="Arial"/>
              <a:buNone/>
            </a:pPr>
            <a:r>
              <a:rPr b="0" i="0" lang="en-GB" sz="1400" u="none" cap="none" strike="noStrike">
                <a:solidFill>
                  <a:schemeClr val="dk1"/>
                </a:solidFill>
                <a:latin typeface="Arial"/>
                <a:ea typeface="Arial"/>
                <a:cs typeface="Arial"/>
                <a:sym typeface="Arial"/>
              </a:rPr>
              <a:t>DOI in the SciLifeLab Data Repository</a:t>
            </a:r>
            <a:endParaRPr b="0" i="0" sz="1400" u="none" cap="none" strike="noStrike">
              <a:solidFill>
                <a:schemeClr val="dk1"/>
              </a:solidFill>
              <a:latin typeface="Arial"/>
              <a:ea typeface="Arial"/>
              <a:cs typeface="Arial"/>
              <a:sym typeface="Arial"/>
            </a:endParaRPr>
          </a:p>
        </p:txBody>
      </p:sp>
      <p:sp>
        <p:nvSpPr>
          <p:cNvPr id="127" name="Google Shape;127;g23f3b4f020a_0_150"/>
          <p:cNvSpPr txBox="1"/>
          <p:nvPr/>
        </p:nvSpPr>
        <p:spPr>
          <a:xfrm>
            <a:off x="618026" y="3615862"/>
            <a:ext cx="2670900" cy="500100"/>
          </a:xfrm>
          <a:prstGeom prst="rect">
            <a:avLst/>
          </a:prstGeom>
          <a:noFill/>
          <a:ln>
            <a:noFill/>
          </a:ln>
        </p:spPr>
        <p:txBody>
          <a:bodyPr anchorCtr="0" anchor="t" bIns="34275" lIns="68575" spcFirstLastPara="1" rIns="68575" wrap="square" tIns="34275">
            <a:spAutoFit/>
          </a:bodyPr>
          <a:lstStyle/>
          <a:p>
            <a:pPr indent="0" lvl="0" marL="0" marR="0" rtl="0" algn="r">
              <a:lnSpc>
                <a:spcPct val="100000"/>
              </a:lnSpc>
              <a:spcBef>
                <a:spcPts val="0"/>
              </a:spcBef>
              <a:spcAft>
                <a:spcPts val="0"/>
              </a:spcAft>
              <a:buClr>
                <a:srgbClr val="000000"/>
              </a:buClr>
              <a:buSzPts val="1400"/>
              <a:buFont typeface="Arial"/>
              <a:buNone/>
            </a:pPr>
            <a:r>
              <a:rPr b="0" i="0" lang="en-GB" sz="1400" u="none" cap="none" strike="noStrike">
                <a:solidFill>
                  <a:schemeClr val="dk1"/>
                </a:solidFill>
                <a:latin typeface="Arial"/>
                <a:ea typeface="Arial"/>
                <a:cs typeface="Arial"/>
                <a:sym typeface="Arial"/>
              </a:rPr>
              <a:t>Preparations for data submission</a:t>
            </a:r>
            <a:endParaRPr b="0" i="0" sz="1100" u="none" cap="none" strike="noStrike">
              <a:solidFill>
                <a:srgbClr val="000000"/>
              </a:solidFill>
              <a:latin typeface="Arial"/>
              <a:ea typeface="Arial"/>
              <a:cs typeface="Arial"/>
              <a:sym typeface="Arial"/>
            </a:endParaRPr>
          </a:p>
        </p:txBody>
      </p:sp>
      <p:pic>
        <p:nvPicPr>
          <p:cNvPr id="128" name="Google Shape;128;g23f3b4f020a_0_150"/>
          <p:cNvPicPr preferRelativeResize="0"/>
          <p:nvPr/>
        </p:nvPicPr>
        <p:blipFill rotWithShape="1">
          <a:blip r:embed="rId3">
            <a:alphaModFix/>
          </a:blip>
          <a:srcRect b="0" l="0" r="0" t="0"/>
          <a:stretch/>
        </p:blipFill>
        <p:spPr>
          <a:xfrm>
            <a:off x="3028959" y="1101413"/>
            <a:ext cx="3086100" cy="3088314"/>
          </a:xfrm>
          <a:prstGeom prst="rect">
            <a:avLst/>
          </a:prstGeom>
          <a:noFill/>
          <a:ln>
            <a:noFill/>
          </a:ln>
        </p:spPr>
      </p:pic>
      <p:sp>
        <p:nvSpPr>
          <p:cNvPr id="129" name="Google Shape;129;g23f3b4f020a_0_150"/>
          <p:cNvSpPr txBox="1"/>
          <p:nvPr/>
        </p:nvSpPr>
        <p:spPr>
          <a:xfrm>
            <a:off x="2625638" y="4758281"/>
            <a:ext cx="3892800" cy="307800"/>
          </a:xfrm>
          <a:prstGeom prst="rect">
            <a:avLst/>
          </a:prstGeom>
          <a:noFill/>
          <a:ln>
            <a:noFill/>
          </a:ln>
        </p:spPr>
        <p:txBody>
          <a:bodyPr anchorCtr="0" anchor="t" bIns="68575" lIns="68575" spcFirstLastPara="1" rIns="68575" wrap="square" tIns="68575">
            <a:spAutoFit/>
          </a:bodyPr>
          <a:lstStyle/>
          <a:p>
            <a:pPr indent="0" lvl="0" marL="0" marR="0" rtl="0" algn="l">
              <a:lnSpc>
                <a:spcPct val="100000"/>
              </a:lnSpc>
              <a:spcBef>
                <a:spcPts val="0"/>
              </a:spcBef>
              <a:spcAft>
                <a:spcPts val="0"/>
              </a:spcAft>
              <a:buClr>
                <a:srgbClr val="000000"/>
              </a:buClr>
              <a:buSzPts val="1100"/>
              <a:buFont typeface="Arial"/>
              <a:buNone/>
            </a:pPr>
            <a:r>
              <a:rPr b="0" i="0" lang="en-GB" sz="1100" u="none" cap="none" strike="noStrike">
                <a:solidFill>
                  <a:srgbClr val="000000"/>
                </a:solidFill>
                <a:latin typeface="Arial"/>
                <a:ea typeface="Arial"/>
                <a:cs typeface="Arial"/>
                <a:sym typeface="Arial"/>
              </a:rPr>
              <a:t>Image credit: </a:t>
            </a:r>
            <a:r>
              <a:rPr b="0" i="0" lang="en-GB" sz="1100" u="sng" cap="none" strike="noStrike">
                <a:solidFill>
                  <a:schemeClr val="hlink"/>
                </a:solidFill>
                <a:latin typeface="Arial"/>
                <a:ea typeface="Arial"/>
                <a:cs typeface="Arial"/>
                <a:sym typeface="Arial"/>
                <a:hlinkClick r:id="rId4"/>
              </a:rPr>
              <a:t>http://rdmkit.elixir-europe.org</a:t>
            </a:r>
            <a:r>
              <a:rPr b="0" i="0" lang="en-GB" sz="1100" u="none" cap="none" strike="noStrike">
                <a:solidFill>
                  <a:srgbClr val="000000"/>
                </a:solidFill>
                <a:latin typeface="Arial"/>
                <a:ea typeface="Arial"/>
                <a:cs typeface="Arial"/>
                <a:sym typeface="Arial"/>
              </a:rPr>
              <a:t> (CC BY 4.0)</a:t>
            </a:r>
            <a:endParaRPr b="0" i="0" sz="1100" u="none" cap="none" strike="noStrike">
              <a:solidFill>
                <a:srgbClr val="000000"/>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sp>
        <p:nvSpPr>
          <p:cNvPr id="134" name="Google Shape;134;g23f3b4f020a_0_26"/>
          <p:cNvSpPr txBox="1"/>
          <p:nvPr>
            <p:ph type="title"/>
          </p:nvPr>
        </p:nvSpPr>
        <p:spPr>
          <a:xfrm>
            <a:off x="323407" y="240992"/>
            <a:ext cx="8497200" cy="409500"/>
          </a:xfrm>
          <a:prstGeom prst="rect">
            <a:avLst/>
          </a:prstGeom>
          <a:noFill/>
          <a:ln>
            <a:noFill/>
          </a:ln>
        </p:spPr>
        <p:txBody>
          <a:bodyPr anchorCtr="0" anchor="ctr" bIns="35100" lIns="68575" spcFirstLastPara="1" rIns="68575" wrap="square" tIns="34275">
            <a:normAutofit fontScale="90000"/>
          </a:bodyPr>
          <a:lstStyle/>
          <a:p>
            <a:pPr indent="0" lvl="0" marL="0" rtl="0" algn="ctr">
              <a:lnSpc>
                <a:spcPct val="90000"/>
              </a:lnSpc>
              <a:spcBef>
                <a:spcPts val="0"/>
              </a:spcBef>
              <a:spcAft>
                <a:spcPts val="0"/>
              </a:spcAft>
              <a:buClr>
                <a:srgbClr val="171616"/>
              </a:buClr>
              <a:buSzPct val="100000"/>
              <a:buFont typeface="Arial"/>
              <a:buNone/>
            </a:pPr>
            <a:r>
              <a:rPr lang="en-GB"/>
              <a:t>How should data be described in FEGA Sweden?</a:t>
            </a:r>
            <a:endParaRPr/>
          </a:p>
        </p:txBody>
      </p:sp>
      <p:pic>
        <p:nvPicPr>
          <p:cNvPr id="135" name="Google Shape;135;g23f3b4f020a_0_26"/>
          <p:cNvPicPr preferRelativeResize="0"/>
          <p:nvPr/>
        </p:nvPicPr>
        <p:blipFill rotWithShape="1">
          <a:blip r:embed="rId3">
            <a:alphaModFix/>
          </a:blip>
          <a:srcRect b="0" l="0" r="0" t="0"/>
          <a:stretch/>
        </p:blipFill>
        <p:spPr>
          <a:xfrm>
            <a:off x="2027868" y="737663"/>
            <a:ext cx="5088263" cy="4070625"/>
          </a:xfrm>
          <a:prstGeom prst="rect">
            <a:avLst/>
          </a:prstGeom>
          <a:noFill/>
          <a:ln>
            <a:noFill/>
          </a:ln>
        </p:spPr>
      </p:pic>
      <p:sp>
        <p:nvSpPr>
          <p:cNvPr id="136" name="Google Shape;136;g23f3b4f020a_0_26"/>
          <p:cNvSpPr txBox="1"/>
          <p:nvPr/>
        </p:nvSpPr>
        <p:spPr>
          <a:xfrm>
            <a:off x="1899169" y="4744744"/>
            <a:ext cx="4683600" cy="307800"/>
          </a:xfrm>
          <a:prstGeom prst="rect">
            <a:avLst/>
          </a:prstGeom>
          <a:noFill/>
          <a:ln>
            <a:noFill/>
          </a:ln>
        </p:spPr>
        <p:txBody>
          <a:bodyPr anchorCtr="0" anchor="t" bIns="68575" lIns="68575" spcFirstLastPara="1" rIns="68575" wrap="square" tIns="68575">
            <a:spAutoFit/>
          </a:bodyPr>
          <a:lstStyle/>
          <a:p>
            <a:pPr indent="0" lvl="0" marL="0" marR="0" rtl="0" algn="ctr">
              <a:lnSpc>
                <a:spcPct val="100000"/>
              </a:lnSpc>
              <a:spcBef>
                <a:spcPts val="0"/>
              </a:spcBef>
              <a:spcAft>
                <a:spcPts val="0"/>
              </a:spcAft>
              <a:buClr>
                <a:srgbClr val="000000"/>
              </a:buClr>
              <a:buSzPts val="1100"/>
              <a:buFont typeface="Arial"/>
              <a:buNone/>
            </a:pPr>
            <a:r>
              <a:rPr b="0" i="0" lang="en-GB" sz="1100" u="none" cap="none" strike="noStrike">
                <a:solidFill>
                  <a:srgbClr val="000000"/>
                </a:solidFill>
                <a:latin typeface="Arial"/>
                <a:ea typeface="Arial"/>
                <a:cs typeface="Arial"/>
                <a:sym typeface="Arial"/>
              </a:rPr>
              <a:t>Figure from: </a:t>
            </a:r>
            <a:r>
              <a:rPr b="0" i="0" lang="en-GB" sz="1100" u="sng" cap="none" strike="noStrike">
                <a:solidFill>
                  <a:srgbClr val="045B63"/>
                </a:solidFill>
                <a:latin typeface="Arial"/>
                <a:ea typeface="Arial"/>
                <a:cs typeface="Arial"/>
                <a:sym typeface="Arial"/>
                <a:hlinkClick r:id="rId4">
                  <a:extLst>
                    <a:ext uri="{A12FA001-AC4F-418D-AE19-62706E023703}">
                      <ahyp:hlinkClr val="tx"/>
                    </a:ext>
                  </a:extLst>
                </a:hlinkClick>
              </a:rPr>
              <a:t>https://ega-archive.org/submission/tools/submitter-portal</a:t>
            </a:r>
            <a:endParaRPr b="0" i="0" sz="1100" u="none" cap="none" strike="noStrike">
              <a:solidFill>
                <a:srgbClr val="000000"/>
              </a:solidFill>
              <a:latin typeface="Arial"/>
              <a:ea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sp>
        <p:nvSpPr>
          <p:cNvPr id="141" name="Google Shape;141;g23f3b4f020a_0_99"/>
          <p:cNvSpPr txBox="1"/>
          <p:nvPr>
            <p:ph idx="1" type="body"/>
          </p:nvPr>
        </p:nvSpPr>
        <p:spPr>
          <a:xfrm>
            <a:off x="1351050" y="1234375"/>
            <a:ext cx="6526500" cy="2870100"/>
          </a:xfrm>
          <a:prstGeom prst="rect">
            <a:avLst/>
          </a:prstGeom>
          <a:noFill/>
          <a:ln>
            <a:noFill/>
          </a:ln>
        </p:spPr>
        <p:txBody>
          <a:bodyPr anchorCtr="0" anchor="ctr" bIns="34275" lIns="68575" spcFirstLastPara="1" rIns="68575" wrap="square" tIns="34275">
            <a:normAutofit lnSpcReduction="20000"/>
          </a:bodyPr>
          <a:lstStyle/>
          <a:p>
            <a:pPr indent="0" lvl="0" marL="0" rtl="0" algn="ctr">
              <a:lnSpc>
                <a:spcPct val="90000"/>
              </a:lnSpc>
              <a:spcBef>
                <a:spcPts val="0"/>
              </a:spcBef>
              <a:spcAft>
                <a:spcPts val="0"/>
              </a:spcAft>
              <a:buClr>
                <a:srgbClr val="171616"/>
              </a:buClr>
              <a:buSzPts val="2100"/>
              <a:buNone/>
            </a:pPr>
            <a:r>
              <a:rPr lang="en-GB" sz="2100"/>
              <a:t>FEGA Sweden website: </a:t>
            </a:r>
            <a:r>
              <a:rPr lang="en-GB" sz="2200" u="sng">
                <a:solidFill>
                  <a:schemeClr val="hlink"/>
                </a:solidFill>
                <a:hlinkClick r:id="rId3"/>
              </a:rPr>
              <a:t>https://fega.nbis.se</a:t>
            </a:r>
            <a:endParaRPr sz="2100"/>
          </a:p>
          <a:p>
            <a:pPr indent="0" lvl="0" marL="0" rtl="0" algn="ctr">
              <a:lnSpc>
                <a:spcPct val="90000"/>
              </a:lnSpc>
              <a:spcBef>
                <a:spcPts val="0"/>
              </a:spcBef>
              <a:spcAft>
                <a:spcPts val="0"/>
              </a:spcAft>
              <a:buClr>
                <a:srgbClr val="171616"/>
              </a:buClr>
              <a:buSzPts val="2100"/>
              <a:buNone/>
            </a:pPr>
            <a:r>
              <a:t/>
            </a:r>
            <a:endParaRPr sz="2100"/>
          </a:p>
          <a:p>
            <a:pPr indent="0" lvl="0" marL="0" rtl="0" algn="ctr">
              <a:lnSpc>
                <a:spcPct val="90000"/>
              </a:lnSpc>
              <a:spcBef>
                <a:spcPts val="0"/>
              </a:spcBef>
              <a:spcAft>
                <a:spcPts val="0"/>
              </a:spcAft>
              <a:buClr>
                <a:srgbClr val="171616"/>
              </a:buClr>
              <a:buSzPts val="2100"/>
              <a:buNone/>
            </a:pPr>
            <a:r>
              <a:rPr lang="en-GB" sz="2100"/>
              <a:t>Register a s</a:t>
            </a:r>
            <a:r>
              <a:rPr lang="en-GB" sz="2100">
                <a:extLst>
                  <a:ext uri="http://customooxmlschemas.google.com/">
                    <go:slidesCustomData xmlns:go="http://customooxmlschemas.google.com/" textRoundtripDataId="3"/>
                  </a:ext>
                </a:extLst>
              </a:rPr>
              <a:t>ubmission request: </a:t>
            </a:r>
            <a:r>
              <a:rPr lang="en-GB" sz="2000" u="sng">
                <a:solidFill>
                  <a:schemeClr val="hlink"/>
                </a:solidFill>
                <a:hlinkClick r:id="rId4"/>
                <a:extLst>
                  <a:ext uri="http://customooxmlschemas.google.com/">
                    <go:slidesCustomData xmlns:go="http://customooxmlschemas.google.com/" textRoundtripDataId="4"/>
                  </a:ext>
                </a:extLst>
              </a:rPr>
              <a:t>https://nbis.se/infrastructure/sensitive-data-archive.html</a:t>
            </a:r>
            <a:endParaRPr sz="2100"/>
          </a:p>
          <a:p>
            <a:pPr indent="0" lvl="0" marL="0" rtl="0" algn="ctr">
              <a:lnSpc>
                <a:spcPct val="90000"/>
              </a:lnSpc>
              <a:spcBef>
                <a:spcPts val="800"/>
              </a:spcBef>
              <a:spcAft>
                <a:spcPts val="0"/>
              </a:spcAft>
              <a:buClr>
                <a:srgbClr val="171616"/>
              </a:buClr>
              <a:buSzPts val="2100"/>
              <a:buNone/>
            </a:pPr>
            <a:r>
              <a:t/>
            </a:r>
            <a:endParaRPr sz="2100"/>
          </a:p>
          <a:p>
            <a:pPr indent="0" lvl="0" marL="0" rtl="0" algn="ctr">
              <a:lnSpc>
                <a:spcPct val="90000"/>
              </a:lnSpc>
              <a:spcBef>
                <a:spcPts val="800"/>
              </a:spcBef>
              <a:spcAft>
                <a:spcPts val="0"/>
              </a:spcAft>
              <a:buClr>
                <a:srgbClr val="171616"/>
              </a:buClr>
              <a:buSzPts val="2100"/>
              <a:buNone/>
            </a:pPr>
            <a:r>
              <a:rPr lang="en-GB" sz="2100"/>
              <a:t>Email FEGA Sweden helpdesk: </a:t>
            </a:r>
            <a:r>
              <a:rPr lang="en-GB" sz="2100" u="sng">
                <a:solidFill>
                  <a:schemeClr val="hlink"/>
                </a:solidFill>
                <a:hlinkClick r:id="rId5"/>
              </a:rPr>
              <a:t>ega-se@nbis.se</a:t>
            </a:r>
            <a:endParaRPr sz="2100"/>
          </a:p>
          <a:p>
            <a:pPr indent="0" lvl="0" marL="0" rtl="0" algn="ctr">
              <a:lnSpc>
                <a:spcPct val="90000"/>
              </a:lnSpc>
              <a:spcBef>
                <a:spcPts val="800"/>
              </a:spcBef>
              <a:spcAft>
                <a:spcPts val="0"/>
              </a:spcAft>
              <a:buClr>
                <a:srgbClr val="171616"/>
              </a:buClr>
              <a:buSzPts val="2100"/>
              <a:buNone/>
            </a:pPr>
            <a:r>
              <a:t/>
            </a:r>
            <a:endParaRPr sz="2100"/>
          </a:p>
          <a:p>
            <a:pPr indent="0" lvl="0" marL="0" rtl="0" algn="ctr">
              <a:lnSpc>
                <a:spcPct val="90000"/>
              </a:lnSpc>
              <a:spcBef>
                <a:spcPts val="800"/>
              </a:spcBef>
              <a:spcAft>
                <a:spcPts val="0"/>
              </a:spcAft>
              <a:buClr>
                <a:srgbClr val="171616"/>
              </a:buClr>
              <a:buSzPts val="2100"/>
              <a:buNone/>
            </a:pPr>
            <a:r>
              <a:t/>
            </a:r>
            <a:endParaRPr sz="2100"/>
          </a:p>
          <a:p>
            <a:pPr indent="0" lvl="0" marL="0" rtl="0" algn="ctr">
              <a:lnSpc>
                <a:spcPct val="90000"/>
              </a:lnSpc>
              <a:spcBef>
                <a:spcPts val="800"/>
              </a:spcBef>
              <a:spcAft>
                <a:spcPts val="0"/>
              </a:spcAft>
              <a:buClr>
                <a:srgbClr val="171616"/>
              </a:buClr>
              <a:buSzPts val="2100"/>
              <a:buNone/>
            </a:pPr>
            <a:r>
              <a:t/>
            </a:r>
            <a:endParaRPr sz="2100"/>
          </a:p>
        </p:txBody>
      </p:sp>
      <p:sp>
        <p:nvSpPr>
          <p:cNvPr id="142" name="Google Shape;142;g23f3b4f020a_0_99"/>
          <p:cNvSpPr txBox="1"/>
          <p:nvPr>
            <p:ph type="title"/>
          </p:nvPr>
        </p:nvSpPr>
        <p:spPr>
          <a:xfrm>
            <a:off x="242555" y="180744"/>
            <a:ext cx="6372900" cy="307200"/>
          </a:xfrm>
          <a:prstGeom prst="rect">
            <a:avLst/>
          </a:prstGeom>
          <a:noFill/>
          <a:ln>
            <a:noFill/>
          </a:ln>
        </p:spPr>
        <p:txBody>
          <a:bodyPr anchorCtr="0" anchor="ctr" bIns="35100" lIns="68575" spcFirstLastPara="1" rIns="68575" wrap="square" tIns="34275">
            <a:normAutofit fontScale="90000"/>
          </a:bodyPr>
          <a:lstStyle/>
          <a:p>
            <a:pPr indent="0" lvl="0" marL="0" rtl="0" algn="ctr">
              <a:lnSpc>
                <a:spcPct val="90000"/>
              </a:lnSpc>
              <a:spcBef>
                <a:spcPts val="0"/>
              </a:spcBef>
              <a:spcAft>
                <a:spcPts val="0"/>
              </a:spcAft>
              <a:buClr>
                <a:srgbClr val="171616"/>
              </a:buClr>
              <a:buSzPct val="100000"/>
              <a:buFont typeface="Arial"/>
              <a:buNone/>
            </a:pPr>
            <a:r>
              <a:rPr lang="en-GB"/>
              <a:t>                     Contact FEGA Sweden</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6" name="Shape 146"/>
        <p:cNvGrpSpPr/>
        <p:nvPr/>
      </p:nvGrpSpPr>
      <p:grpSpPr>
        <a:xfrm>
          <a:off x="0" y="0"/>
          <a:ext cx="0" cy="0"/>
          <a:chOff x="0" y="0"/>
          <a:chExt cx="0" cy="0"/>
        </a:xfrm>
      </p:grpSpPr>
      <p:sp>
        <p:nvSpPr>
          <p:cNvPr id="147" name="Google Shape;147;p28"/>
          <p:cNvSpPr txBox="1"/>
          <p:nvPr>
            <p:ph idx="1" type="body"/>
          </p:nvPr>
        </p:nvSpPr>
        <p:spPr>
          <a:xfrm>
            <a:off x="323407" y="800973"/>
            <a:ext cx="4248593" cy="3826800"/>
          </a:xfrm>
          <a:prstGeom prst="rect">
            <a:avLst/>
          </a:prstGeom>
          <a:noFill/>
          <a:ln>
            <a:noFill/>
          </a:ln>
        </p:spPr>
        <p:txBody>
          <a:bodyPr anchorCtr="0" anchor="t" bIns="34275" lIns="68575" spcFirstLastPara="1" rIns="68575" wrap="square" tIns="34275">
            <a:normAutofit/>
          </a:bodyPr>
          <a:lstStyle/>
          <a:p>
            <a:pPr indent="-228600" lvl="0" marL="457200" rtl="0" algn="l">
              <a:lnSpc>
                <a:spcPct val="130000"/>
              </a:lnSpc>
              <a:spcBef>
                <a:spcPts val="400"/>
              </a:spcBef>
              <a:spcAft>
                <a:spcPts val="0"/>
              </a:spcAft>
              <a:buSzPts val="1622"/>
              <a:buNone/>
            </a:pPr>
            <a:r>
              <a:rPr b="1" i="0" lang="en-GB" sz="1800" u="none" strike="noStrike">
                <a:solidFill>
                  <a:srgbClr val="000000"/>
                </a:solidFill>
                <a:latin typeface="Calibri"/>
                <a:ea typeface="Calibri"/>
                <a:cs typeface="Calibri"/>
                <a:sym typeface="Calibri"/>
              </a:rPr>
              <a:t>Guidelines</a:t>
            </a:r>
            <a:endParaRPr b="0" sz="1800">
              <a:latin typeface="Calibri"/>
              <a:ea typeface="Calibri"/>
              <a:cs typeface="Calibri"/>
              <a:sym typeface="Calibri"/>
            </a:endParaRPr>
          </a:p>
          <a:p>
            <a:pPr indent="-236322" lvl="0" marL="457200" rtl="0" algn="l">
              <a:lnSpc>
                <a:spcPct val="130000"/>
              </a:lnSpc>
              <a:spcBef>
                <a:spcPts val="400"/>
              </a:spcBef>
              <a:spcAft>
                <a:spcPts val="0"/>
              </a:spcAft>
              <a:buSzPts val="1622"/>
              <a:buFont typeface="Arial"/>
              <a:buChar char="•"/>
            </a:pPr>
            <a:r>
              <a:rPr b="0" i="0" lang="en-GB" sz="1800" u="sng" strike="noStrike">
                <a:solidFill>
                  <a:srgbClr val="0000FF"/>
                </a:solidFill>
                <a:latin typeface="Calibri"/>
                <a:ea typeface="Calibri"/>
                <a:cs typeface="Calibri"/>
                <a:sym typeface="Calibri"/>
                <a:hlinkClick r:id="rId3">
                  <a:extLst>
                    <a:ext uri="{A12FA001-AC4F-418D-AE19-62706E023703}">
                      <ahyp:hlinkClr val="tx"/>
                    </a:ext>
                  </a:extLst>
                </a:hlinkClick>
              </a:rPr>
              <a:t>ELIXIR RDMkit</a:t>
            </a:r>
            <a:endParaRPr b="0" i="0" sz="1800" u="none" strike="noStrike">
              <a:solidFill>
                <a:srgbClr val="000000"/>
              </a:solidFill>
              <a:latin typeface="Calibri"/>
              <a:ea typeface="Calibri"/>
              <a:cs typeface="Calibri"/>
              <a:sym typeface="Calibri"/>
            </a:endParaRPr>
          </a:p>
          <a:p>
            <a:pPr indent="-236322" lvl="0" marL="457200" rtl="0" algn="l">
              <a:lnSpc>
                <a:spcPct val="130000"/>
              </a:lnSpc>
              <a:spcBef>
                <a:spcPts val="0"/>
              </a:spcBef>
              <a:spcAft>
                <a:spcPts val="0"/>
              </a:spcAft>
              <a:buSzPts val="1622"/>
              <a:buFont typeface="Arial"/>
              <a:buChar char="•"/>
            </a:pPr>
            <a:r>
              <a:rPr b="0" i="0" lang="en-GB" sz="1800" u="sng" strike="noStrike">
                <a:solidFill>
                  <a:srgbClr val="0000FF"/>
                </a:solidFill>
                <a:latin typeface="Calibri"/>
                <a:ea typeface="Calibri"/>
                <a:cs typeface="Calibri"/>
                <a:sym typeface="Calibri"/>
                <a:hlinkClick r:id="rId4">
                  <a:extLst>
                    <a:ext uri="{A12FA001-AC4F-418D-AE19-62706E023703}">
                      <ahyp:hlinkClr val="tx"/>
                    </a:ext>
                  </a:extLst>
                </a:hlinkClick>
              </a:rPr>
              <a:t>SciLifeLab RDM Guidelines</a:t>
            </a:r>
            <a:endParaRPr i="0" sz="1800" u="sng" strike="noStrike">
              <a:solidFill>
                <a:srgbClr val="0000FF"/>
              </a:solidFill>
              <a:latin typeface="Calibri"/>
              <a:ea typeface="Calibri"/>
              <a:cs typeface="Calibri"/>
              <a:sym typeface="Calibri"/>
            </a:endParaRPr>
          </a:p>
          <a:p>
            <a:pPr indent="-190500" lvl="0" marL="514350" rtl="0" algn="l">
              <a:lnSpc>
                <a:spcPct val="130000"/>
              </a:lnSpc>
              <a:spcBef>
                <a:spcPts val="400"/>
              </a:spcBef>
              <a:spcAft>
                <a:spcPts val="0"/>
              </a:spcAft>
              <a:buSzPts val="1622"/>
              <a:buFont typeface="Arial"/>
              <a:buNone/>
            </a:pPr>
            <a:r>
              <a:t/>
            </a:r>
            <a:endParaRPr sz="1800" u="sng">
              <a:solidFill>
                <a:srgbClr val="0000FF"/>
              </a:solidFill>
              <a:latin typeface="Calibri"/>
              <a:ea typeface="Calibri"/>
              <a:cs typeface="Calibri"/>
              <a:sym typeface="Calibri"/>
            </a:endParaRPr>
          </a:p>
          <a:p>
            <a:pPr indent="-190500" lvl="0" marL="514350" rtl="0" algn="l">
              <a:lnSpc>
                <a:spcPct val="110000"/>
              </a:lnSpc>
              <a:spcBef>
                <a:spcPts val="400"/>
              </a:spcBef>
              <a:spcAft>
                <a:spcPts val="0"/>
              </a:spcAft>
              <a:buSzPts val="1622"/>
              <a:buFont typeface="Arial"/>
              <a:buNone/>
            </a:pPr>
            <a:r>
              <a:t/>
            </a:r>
            <a:endParaRPr sz="1800" u="sng">
              <a:solidFill>
                <a:srgbClr val="0000FF"/>
              </a:solidFill>
              <a:latin typeface="Calibri"/>
              <a:ea typeface="Calibri"/>
              <a:cs typeface="Calibri"/>
              <a:sym typeface="Calibri"/>
            </a:endParaRPr>
          </a:p>
        </p:txBody>
      </p:sp>
      <p:sp>
        <p:nvSpPr>
          <p:cNvPr id="148" name="Google Shape;148;p28"/>
          <p:cNvSpPr txBox="1"/>
          <p:nvPr>
            <p:ph type="title"/>
          </p:nvPr>
        </p:nvSpPr>
        <p:spPr>
          <a:xfrm>
            <a:off x="323407" y="240992"/>
            <a:ext cx="8497200" cy="409500"/>
          </a:xfrm>
          <a:prstGeom prst="rect">
            <a:avLst/>
          </a:prstGeom>
          <a:noFill/>
          <a:ln>
            <a:noFill/>
          </a:ln>
        </p:spPr>
        <p:txBody>
          <a:bodyPr anchorCtr="0" anchor="ctr" bIns="35100" lIns="68575" spcFirstLastPara="1" rIns="68575" wrap="square" tIns="34275">
            <a:normAutofit fontScale="90000"/>
          </a:bodyPr>
          <a:lstStyle/>
          <a:p>
            <a:pPr indent="0" lvl="0" marL="0" rtl="0" algn="ctr">
              <a:lnSpc>
                <a:spcPct val="90000"/>
              </a:lnSpc>
              <a:spcBef>
                <a:spcPts val="0"/>
              </a:spcBef>
              <a:spcAft>
                <a:spcPts val="0"/>
              </a:spcAft>
              <a:buClr>
                <a:srgbClr val="171616"/>
              </a:buClr>
              <a:buSzPct val="111111"/>
              <a:buFont typeface="Arial"/>
              <a:buNone/>
            </a:pPr>
            <a:r>
              <a:rPr lang="en-GB"/>
              <a:t>Learning more</a:t>
            </a:r>
            <a:endParaRPr/>
          </a:p>
        </p:txBody>
      </p:sp>
      <p:sp>
        <p:nvSpPr>
          <p:cNvPr id="149" name="Google Shape;149;p28"/>
          <p:cNvSpPr txBox="1"/>
          <p:nvPr/>
        </p:nvSpPr>
        <p:spPr>
          <a:xfrm>
            <a:off x="4739268" y="800973"/>
            <a:ext cx="4081200" cy="3826800"/>
          </a:xfrm>
          <a:prstGeom prst="rect">
            <a:avLst/>
          </a:prstGeom>
          <a:noFill/>
          <a:ln>
            <a:noFill/>
          </a:ln>
        </p:spPr>
        <p:txBody>
          <a:bodyPr anchorCtr="0" anchor="t" bIns="34275" lIns="68575" spcFirstLastPara="1" rIns="68575" wrap="square" tIns="34275">
            <a:normAutofit/>
          </a:bodyPr>
          <a:lstStyle/>
          <a:p>
            <a:pPr indent="0" lvl="0" marL="228600" marR="0" rtl="0" algn="l">
              <a:lnSpc>
                <a:spcPct val="130000"/>
              </a:lnSpc>
              <a:spcBef>
                <a:spcPts val="400"/>
              </a:spcBef>
              <a:spcAft>
                <a:spcPts val="0"/>
              </a:spcAft>
              <a:buClr>
                <a:srgbClr val="171616"/>
              </a:buClr>
              <a:buSzPts val="1500"/>
              <a:buFont typeface="Arial"/>
              <a:buNone/>
            </a:pPr>
            <a:r>
              <a:rPr b="1" i="0" lang="en-GB" sz="1700" u="none" cap="none" strike="noStrike">
                <a:solidFill>
                  <a:srgbClr val="171616"/>
                </a:solidFill>
                <a:latin typeface="Calibri"/>
                <a:ea typeface="Calibri"/>
                <a:cs typeface="Calibri"/>
                <a:sym typeface="Calibri"/>
              </a:rPr>
              <a:t>Websites with useful information</a:t>
            </a:r>
            <a:endParaRPr b="0" i="0" sz="1400" u="none" cap="none" strike="noStrike">
              <a:solidFill>
                <a:srgbClr val="000000"/>
              </a:solidFill>
              <a:latin typeface="Arial"/>
              <a:ea typeface="Arial"/>
              <a:cs typeface="Arial"/>
              <a:sym typeface="Arial"/>
            </a:endParaRPr>
          </a:p>
          <a:p>
            <a:pPr indent="-285750" lvl="0" marL="514350" marR="0" rtl="0" algn="l">
              <a:lnSpc>
                <a:spcPct val="130000"/>
              </a:lnSpc>
              <a:spcBef>
                <a:spcPts val="400"/>
              </a:spcBef>
              <a:spcAft>
                <a:spcPts val="0"/>
              </a:spcAft>
              <a:buClr>
                <a:srgbClr val="171616"/>
              </a:buClr>
              <a:buSzPts val="1500"/>
              <a:buFont typeface="Arial"/>
              <a:buChar char="•"/>
            </a:pPr>
            <a:r>
              <a:rPr b="0" i="0" lang="en-GB" sz="1700" u="sng" cap="none" strike="noStrike">
                <a:solidFill>
                  <a:schemeClr val="hlink"/>
                </a:solidFill>
                <a:latin typeface="Calibri"/>
                <a:ea typeface="Calibri"/>
                <a:cs typeface="Calibri"/>
                <a:sym typeface="Calibri"/>
                <a:hlinkClick r:id="rId5"/>
              </a:rPr>
              <a:t>The Swedish Authority for Privacy Protection (IMY)</a:t>
            </a:r>
            <a:endParaRPr b="0" i="0" sz="1700" u="sng" cap="none" strike="noStrike">
              <a:solidFill>
                <a:srgbClr val="0000FF"/>
              </a:solidFill>
              <a:latin typeface="Calibri"/>
              <a:ea typeface="Calibri"/>
              <a:cs typeface="Calibri"/>
              <a:sym typeface="Calibri"/>
            </a:endParaRPr>
          </a:p>
          <a:p>
            <a:pPr indent="-285750" lvl="0" marL="514350" marR="0" rtl="0" algn="l">
              <a:lnSpc>
                <a:spcPct val="130000"/>
              </a:lnSpc>
              <a:spcBef>
                <a:spcPts val="400"/>
              </a:spcBef>
              <a:spcAft>
                <a:spcPts val="0"/>
              </a:spcAft>
              <a:buClr>
                <a:srgbClr val="171616"/>
              </a:buClr>
              <a:buSzPts val="1500"/>
              <a:buFont typeface="Arial"/>
              <a:buChar char="•"/>
            </a:pPr>
            <a:r>
              <a:rPr b="0" i="0" lang="en-GB" sz="1700" u="sng" cap="none" strike="noStrike">
                <a:solidFill>
                  <a:schemeClr val="hlink"/>
                </a:solidFill>
                <a:latin typeface="Calibri"/>
                <a:ea typeface="Calibri"/>
                <a:cs typeface="Calibri"/>
                <a:sym typeface="Calibri"/>
                <a:hlinkClick r:id="rId6"/>
              </a:rPr>
              <a:t>The Swedish Ethical Review Authority</a:t>
            </a:r>
            <a:endParaRPr b="0" i="0" sz="1700" u="sng" cap="none" strike="noStrike">
              <a:solidFill>
                <a:srgbClr val="0000FF"/>
              </a:solidFill>
              <a:latin typeface="Calibri"/>
              <a:ea typeface="Calibri"/>
              <a:cs typeface="Calibri"/>
              <a:sym typeface="Calibri"/>
            </a:endParaRPr>
          </a:p>
          <a:p>
            <a:pPr indent="-285750" lvl="0" marL="514350" marR="0" rtl="0" algn="l">
              <a:lnSpc>
                <a:spcPct val="130000"/>
              </a:lnSpc>
              <a:spcBef>
                <a:spcPts val="400"/>
              </a:spcBef>
              <a:spcAft>
                <a:spcPts val="0"/>
              </a:spcAft>
              <a:buClr>
                <a:srgbClr val="171616"/>
              </a:buClr>
              <a:buSzPts val="1500"/>
              <a:buFont typeface="Arial"/>
              <a:buChar char="•"/>
            </a:pPr>
            <a:r>
              <a:rPr b="0" i="0" lang="en-GB" sz="1700" u="sng" cap="none" strike="noStrike">
                <a:solidFill>
                  <a:srgbClr val="0000FF"/>
                </a:solidFill>
                <a:latin typeface="Calibri"/>
                <a:ea typeface="Calibri"/>
                <a:cs typeface="Calibri"/>
                <a:sym typeface="Calibri"/>
                <a:hlinkClick r:id="rId7">
                  <a:extLst>
                    <a:ext uri="{A12FA001-AC4F-418D-AE19-62706E023703}">
                      <ahyp:hlinkClr val="tx"/>
                    </a:ext>
                  </a:extLst>
                </a:hlinkClick>
              </a:rPr>
              <a:t>Swedish National Data Service (SND)</a:t>
            </a:r>
            <a:endParaRPr b="0" i="0" sz="1700" u="sng" cap="none" strike="noStrike">
              <a:solidFill>
                <a:srgbClr val="0000FF"/>
              </a:solidFill>
              <a:latin typeface="Calibri"/>
              <a:ea typeface="Calibri"/>
              <a:cs typeface="Calibri"/>
              <a:sym typeface="Calibri"/>
            </a:endParaRPr>
          </a:p>
          <a:p>
            <a:pPr indent="-190500" lvl="0" marL="514350" marR="0" rtl="0" algn="l">
              <a:lnSpc>
                <a:spcPct val="110000"/>
              </a:lnSpc>
              <a:spcBef>
                <a:spcPts val="400"/>
              </a:spcBef>
              <a:spcAft>
                <a:spcPts val="0"/>
              </a:spcAft>
              <a:buClr>
                <a:srgbClr val="171616"/>
              </a:buClr>
              <a:buSzPts val="1500"/>
              <a:buFont typeface="Arial"/>
              <a:buNone/>
            </a:pPr>
            <a:r>
              <a:t/>
            </a:r>
            <a:endParaRPr b="0" i="0" sz="1700" u="sng" cap="none" strike="noStrike">
              <a:solidFill>
                <a:srgbClr val="0000FF"/>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 name="Shape 49"/>
        <p:cNvGrpSpPr/>
        <p:nvPr/>
      </p:nvGrpSpPr>
      <p:grpSpPr>
        <a:xfrm>
          <a:off x="0" y="0"/>
          <a:ext cx="0" cy="0"/>
          <a:chOff x="0" y="0"/>
          <a:chExt cx="0" cy="0"/>
        </a:xfrm>
      </p:grpSpPr>
      <p:sp>
        <p:nvSpPr>
          <p:cNvPr id="50" name="Google Shape;50;p2"/>
          <p:cNvSpPr txBox="1"/>
          <p:nvPr>
            <p:ph type="title"/>
          </p:nvPr>
        </p:nvSpPr>
        <p:spPr>
          <a:xfrm>
            <a:off x="323400" y="1955800"/>
            <a:ext cx="8497200" cy="1231900"/>
          </a:xfrm>
          <a:prstGeom prst="rect">
            <a:avLst/>
          </a:prstGeom>
          <a:noFill/>
          <a:ln>
            <a:noFill/>
          </a:ln>
        </p:spPr>
        <p:txBody>
          <a:bodyPr anchorCtr="0" anchor="ctr" bIns="35100" lIns="68575" spcFirstLastPara="1" rIns="68575" wrap="square" tIns="34275">
            <a:noAutofit/>
          </a:bodyPr>
          <a:lstStyle/>
          <a:p>
            <a:pPr indent="0" lvl="0" marL="0" rtl="0" algn="ctr">
              <a:lnSpc>
                <a:spcPct val="120000"/>
              </a:lnSpc>
              <a:spcBef>
                <a:spcPts val="0"/>
              </a:spcBef>
              <a:spcAft>
                <a:spcPts val="0"/>
              </a:spcAft>
              <a:buSzPts val="3000"/>
              <a:buNone/>
            </a:pPr>
            <a:r>
              <a:rPr lang="en-GB" sz="3600"/>
              <a:t>Many Swedish research projects generate sensitive personal data that cannot be shared openly. Which are the options for sharing this type of data?</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 name="Shape 54"/>
        <p:cNvGrpSpPr/>
        <p:nvPr/>
      </p:nvGrpSpPr>
      <p:grpSpPr>
        <a:xfrm>
          <a:off x="0" y="0"/>
          <a:ext cx="0" cy="0"/>
          <a:chOff x="0" y="0"/>
          <a:chExt cx="0" cy="0"/>
        </a:xfrm>
      </p:grpSpPr>
      <p:sp>
        <p:nvSpPr>
          <p:cNvPr id="55" name="Google Shape;55;p3"/>
          <p:cNvSpPr txBox="1"/>
          <p:nvPr>
            <p:ph type="title"/>
          </p:nvPr>
        </p:nvSpPr>
        <p:spPr>
          <a:xfrm>
            <a:off x="323407" y="240992"/>
            <a:ext cx="8497200" cy="409500"/>
          </a:xfrm>
          <a:prstGeom prst="rect">
            <a:avLst/>
          </a:prstGeom>
          <a:noFill/>
          <a:ln>
            <a:noFill/>
          </a:ln>
        </p:spPr>
        <p:txBody>
          <a:bodyPr anchorCtr="0" anchor="ctr" bIns="35100" lIns="68575" spcFirstLastPara="1" rIns="68575" wrap="square" tIns="34275">
            <a:normAutofit fontScale="90000"/>
          </a:bodyPr>
          <a:lstStyle/>
          <a:p>
            <a:pPr indent="0" lvl="0" marL="0" rtl="0" algn="ctr">
              <a:lnSpc>
                <a:spcPct val="90000"/>
              </a:lnSpc>
              <a:spcBef>
                <a:spcPts val="0"/>
              </a:spcBef>
              <a:spcAft>
                <a:spcPts val="0"/>
              </a:spcAft>
              <a:buClr>
                <a:srgbClr val="171616"/>
              </a:buClr>
              <a:buSzPct val="111111"/>
              <a:buFont typeface="Arial"/>
              <a:buNone/>
            </a:pPr>
            <a:r>
              <a:rPr lang="en-GB"/>
              <a:t>Presentation outline</a:t>
            </a:r>
            <a:endParaRPr/>
          </a:p>
        </p:txBody>
      </p:sp>
      <p:sp>
        <p:nvSpPr>
          <p:cNvPr id="56" name="Google Shape;56;p3"/>
          <p:cNvSpPr/>
          <p:nvPr/>
        </p:nvSpPr>
        <p:spPr>
          <a:xfrm>
            <a:off x="2418408" y="870438"/>
            <a:ext cx="4315800" cy="2305200"/>
          </a:xfrm>
          <a:prstGeom prst="rect">
            <a:avLst/>
          </a:prstGeom>
          <a:solidFill>
            <a:srgbClr val="7C7C7C"/>
          </a:solidFill>
          <a:ln>
            <a:noFill/>
          </a:ln>
        </p:spPr>
        <p:txBody>
          <a:bodyPr anchorCtr="0" anchor="ctr" bIns="34275" lIns="68575" spcFirstLastPara="1" rIns="68575" wrap="square" tIns="34275">
            <a:noAutofit/>
          </a:bodyPr>
          <a:lstStyle/>
          <a:p>
            <a:pPr indent="-342900" lvl="0" marL="342900" marR="0" rtl="0" algn="l">
              <a:lnSpc>
                <a:spcPct val="100000"/>
              </a:lnSpc>
              <a:spcBef>
                <a:spcPts val="0"/>
              </a:spcBef>
              <a:spcAft>
                <a:spcPts val="0"/>
              </a:spcAft>
              <a:buClr>
                <a:schemeClr val="lt1"/>
              </a:buClr>
              <a:buSzPts val="1600"/>
              <a:buFont typeface="Arial"/>
              <a:buChar char="•"/>
            </a:pPr>
            <a:r>
              <a:rPr b="0" i="0" lang="en-GB" sz="1600" u="none" cap="none" strike="noStrike">
                <a:solidFill>
                  <a:schemeClr val="lt1"/>
                </a:solidFill>
                <a:latin typeface="Arial"/>
                <a:ea typeface="Arial"/>
                <a:cs typeface="Arial"/>
                <a:sym typeface="Arial"/>
              </a:rPr>
              <a:t>What is sensitive personal data?</a:t>
            </a:r>
            <a:endParaRPr b="0" i="0" sz="1600" u="none" cap="none" strike="noStrike">
              <a:solidFill>
                <a:srgbClr val="000000"/>
              </a:solidFill>
              <a:latin typeface="Arial"/>
              <a:ea typeface="Arial"/>
              <a:cs typeface="Arial"/>
              <a:sym typeface="Arial"/>
            </a:endParaRPr>
          </a:p>
          <a:p>
            <a:pPr indent="-342900" lvl="0" marL="342900" marR="0" rtl="0" algn="l">
              <a:lnSpc>
                <a:spcPct val="100000"/>
              </a:lnSpc>
              <a:spcBef>
                <a:spcPts val="600"/>
              </a:spcBef>
              <a:spcAft>
                <a:spcPts val="0"/>
              </a:spcAft>
              <a:buClr>
                <a:schemeClr val="lt1"/>
              </a:buClr>
              <a:buSzPts val="1600"/>
              <a:buFont typeface="Arial"/>
              <a:buChar char="•"/>
            </a:pPr>
            <a:r>
              <a:rPr b="0" i="0" lang="en-GB" sz="1600" u="none" cap="none" strike="noStrike">
                <a:solidFill>
                  <a:schemeClr val="lt1"/>
                </a:solidFill>
                <a:latin typeface="Arial"/>
                <a:ea typeface="Arial"/>
                <a:cs typeface="Arial"/>
                <a:sym typeface="Arial"/>
              </a:rPr>
              <a:t>How to comply with the law when sharing sensitive personal data?</a:t>
            </a:r>
            <a:endParaRPr b="0" i="0" sz="1600" u="none" cap="none" strike="noStrike">
              <a:solidFill>
                <a:schemeClr val="lt1"/>
              </a:solidFill>
              <a:latin typeface="Arial"/>
              <a:ea typeface="Arial"/>
              <a:cs typeface="Arial"/>
              <a:sym typeface="Arial"/>
            </a:endParaRPr>
          </a:p>
          <a:p>
            <a:pPr indent="-342900" lvl="0" marL="342900" marR="0" rtl="0" algn="l">
              <a:lnSpc>
                <a:spcPct val="100000"/>
              </a:lnSpc>
              <a:spcBef>
                <a:spcPts val="600"/>
              </a:spcBef>
              <a:spcAft>
                <a:spcPts val="0"/>
              </a:spcAft>
              <a:buClr>
                <a:schemeClr val="lt1"/>
              </a:buClr>
              <a:buSzPts val="1600"/>
              <a:buFont typeface="Arial"/>
              <a:buChar char="•"/>
            </a:pPr>
            <a:r>
              <a:rPr b="0" i="0" lang="en-GB" sz="1600" u="none" cap="none" strike="noStrike">
                <a:solidFill>
                  <a:schemeClr val="lt1"/>
                </a:solidFill>
                <a:latin typeface="Arial"/>
                <a:ea typeface="Arial"/>
                <a:cs typeface="Arial"/>
                <a:sym typeface="Arial"/>
              </a:rPr>
              <a:t>Which are the options for sharing sensitive data?</a:t>
            </a:r>
            <a:endParaRPr b="0" i="0" sz="1600" u="none" cap="none" strike="noStrike">
              <a:solidFill>
                <a:schemeClr val="lt1"/>
              </a:solidFill>
              <a:latin typeface="Arial"/>
              <a:ea typeface="Arial"/>
              <a:cs typeface="Arial"/>
              <a:sym typeface="Arial"/>
            </a:endParaRPr>
          </a:p>
          <a:p>
            <a:pPr indent="-342900" lvl="0" marL="342900" marR="0" rtl="0" algn="l">
              <a:lnSpc>
                <a:spcPct val="100000"/>
              </a:lnSpc>
              <a:spcBef>
                <a:spcPts val="600"/>
              </a:spcBef>
              <a:spcAft>
                <a:spcPts val="0"/>
              </a:spcAft>
              <a:buClr>
                <a:schemeClr val="lt1"/>
              </a:buClr>
              <a:buSzPts val="1600"/>
              <a:buFont typeface="Arial"/>
              <a:buChar char="•"/>
            </a:pPr>
            <a:r>
              <a:rPr b="0" i="0" lang="en-GB" sz="1600" u="none" cap="none" strike="noStrike">
                <a:solidFill>
                  <a:schemeClr val="lt1"/>
                </a:solidFill>
                <a:latin typeface="Arial"/>
                <a:ea typeface="Arial"/>
                <a:cs typeface="Arial"/>
                <a:sym typeface="Arial"/>
              </a:rPr>
              <a:t>FEGA Sweden - an archive for sharing sensitive personal data under controlled access</a:t>
            </a:r>
            <a:endParaRPr b="0" i="0" sz="1600" u="none" cap="none" strike="noStrike">
              <a:solidFill>
                <a:schemeClr val="lt1"/>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 name="Shape 60"/>
        <p:cNvGrpSpPr/>
        <p:nvPr/>
      </p:nvGrpSpPr>
      <p:grpSpPr>
        <a:xfrm>
          <a:off x="0" y="0"/>
          <a:ext cx="0" cy="0"/>
          <a:chOff x="0" y="0"/>
          <a:chExt cx="0" cy="0"/>
        </a:xfrm>
      </p:grpSpPr>
      <p:sp>
        <p:nvSpPr>
          <p:cNvPr id="61" name="Google Shape;61;p9"/>
          <p:cNvSpPr txBox="1"/>
          <p:nvPr>
            <p:ph idx="1" type="body"/>
          </p:nvPr>
        </p:nvSpPr>
        <p:spPr>
          <a:xfrm>
            <a:off x="1777429" y="1458931"/>
            <a:ext cx="6205591" cy="2085654"/>
          </a:xfrm>
          <a:prstGeom prst="rect">
            <a:avLst/>
          </a:prstGeom>
          <a:noFill/>
          <a:ln>
            <a:noFill/>
          </a:ln>
        </p:spPr>
        <p:txBody>
          <a:bodyPr anchorCtr="0" anchor="t" bIns="34275" lIns="68575" spcFirstLastPara="1" rIns="68575" wrap="square" tIns="34275">
            <a:noAutofit/>
          </a:bodyPr>
          <a:lstStyle/>
          <a:p>
            <a:pPr indent="0" lvl="0" marL="0" rtl="0" algn="l">
              <a:lnSpc>
                <a:spcPct val="130000"/>
              </a:lnSpc>
              <a:spcBef>
                <a:spcPts val="800"/>
              </a:spcBef>
              <a:spcAft>
                <a:spcPts val="0"/>
              </a:spcAft>
              <a:buSzPts val="1500"/>
              <a:buNone/>
            </a:pPr>
            <a:r>
              <a:rPr i="0" lang="en-GB" sz="2000" u="none" strike="noStrike">
                <a:solidFill>
                  <a:srgbClr val="404040"/>
                </a:solidFill>
              </a:rPr>
              <a:t>Personal data is any information that relates to an </a:t>
            </a:r>
            <a:r>
              <a:rPr b="1" i="0" lang="en-GB" sz="2000" u="none" strike="noStrike">
                <a:solidFill>
                  <a:srgbClr val="387177"/>
                </a:solidFill>
              </a:rPr>
              <a:t>identified or identifiable living individual</a:t>
            </a:r>
            <a:r>
              <a:rPr i="0" lang="en-GB" sz="2000" u="none" strike="noStrike">
                <a:solidFill>
                  <a:srgbClr val="404040"/>
                </a:solidFill>
              </a:rPr>
              <a:t>. Different pieces of information, which collected together can lead to the identification of a particular person, also constitute personal data.</a:t>
            </a:r>
            <a:endParaRPr sz="2000"/>
          </a:p>
        </p:txBody>
      </p:sp>
      <p:sp>
        <p:nvSpPr>
          <p:cNvPr id="62" name="Google Shape;62;p9"/>
          <p:cNvSpPr txBox="1"/>
          <p:nvPr>
            <p:ph type="title"/>
          </p:nvPr>
        </p:nvSpPr>
        <p:spPr>
          <a:xfrm>
            <a:off x="323407" y="240992"/>
            <a:ext cx="8497200" cy="409500"/>
          </a:xfrm>
          <a:prstGeom prst="rect">
            <a:avLst/>
          </a:prstGeom>
          <a:noFill/>
          <a:ln>
            <a:noFill/>
          </a:ln>
        </p:spPr>
        <p:txBody>
          <a:bodyPr anchorCtr="0" anchor="ctr" bIns="35100" lIns="68575" spcFirstLastPara="1" rIns="68575" wrap="square" tIns="34275">
            <a:normAutofit fontScale="90000"/>
          </a:bodyPr>
          <a:lstStyle/>
          <a:p>
            <a:pPr indent="0" lvl="0" marL="0" rtl="0" algn="ctr">
              <a:lnSpc>
                <a:spcPct val="90000"/>
              </a:lnSpc>
              <a:spcBef>
                <a:spcPts val="0"/>
              </a:spcBef>
              <a:spcAft>
                <a:spcPts val="0"/>
              </a:spcAft>
              <a:buClr>
                <a:srgbClr val="171616"/>
              </a:buClr>
              <a:buSzPct val="111111"/>
              <a:buFont typeface="Arial"/>
              <a:buNone/>
            </a:pPr>
            <a:r>
              <a:rPr lang="en-GB"/>
              <a:t>GDPR: What is personal data?</a:t>
            </a:r>
            <a:endParaRPr/>
          </a:p>
        </p:txBody>
      </p:sp>
      <p:sp>
        <p:nvSpPr>
          <p:cNvPr id="63" name="Google Shape;63;p9"/>
          <p:cNvSpPr txBox="1"/>
          <p:nvPr/>
        </p:nvSpPr>
        <p:spPr>
          <a:xfrm>
            <a:off x="4449876" y="3797196"/>
            <a:ext cx="4370700" cy="544800"/>
          </a:xfrm>
          <a:prstGeom prst="rect">
            <a:avLst/>
          </a:prstGeom>
          <a:noFill/>
          <a:ln>
            <a:noFill/>
          </a:ln>
        </p:spPr>
        <p:txBody>
          <a:bodyPr anchorCtr="0" anchor="t" bIns="91425" lIns="91425" spcFirstLastPara="1" rIns="91425" wrap="square" tIns="91425">
            <a:spAutoFit/>
          </a:bodyPr>
          <a:lstStyle/>
          <a:p>
            <a:pPr indent="0" lvl="0" marL="0" marR="0" rtl="0" algn="l">
              <a:lnSpc>
                <a:spcPct val="90000"/>
              </a:lnSpc>
              <a:spcBef>
                <a:spcPts val="800"/>
              </a:spcBef>
              <a:spcAft>
                <a:spcPts val="0"/>
              </a:spcAft>
              <a:buClr>
                <a:schemeClr val="dk1"/>
              </a:buClr>
              <a:buSzPts val="1500"/>
              <a:buFont typeface="Arial"/>
              <a:buNone/>
            </a:pPr>
            <a:r>
              <a:rPr b="0" i="0" lang="en-GB" sz="1300" u="sng" cap="none" strike="noStrike">
                <a:solidFill>
                  <a:schemeClr val="accent2"/>
                </a:solidFill>
                <a:latin typeface="Arial"/>
                <a:ea typeface="Arial"/>
                <a:cs typeface="Arial"/>
                <a:sym typeface="Arial"/>
                <a:hlinkClick r:id="rId3">
                  <a:extLst>
                    <a:ext uri="{A12FA001-AC4F-418D-AE19-62706E023703}">
                      <ahyp:hlinkClr val="tx"/>
                    </a:ext>
                  </a:extLst>
                </a:hlinkClick>
              </a:rPr>
              <a:t>https://commission.europa.eu/law/law-topic/data-protection/reform/what-personal-data_en</a:t>
            </a:r>
            <a:r>
              <a:rPr b="0" i="0" lang="en-GB" sz="1300" u="none" cap="none" strike="noStrike">
                <a:solidFill>
                  <a:schemeClr val="accent2"/>
                </a:solidFill>
                <a:latin typeface="Arial"/>
                <a:ea typeface="Arial"/>
                <a:cs typeface="Arial"/>
                <a:sym typeface="Arial"/>
              </a:rPr>
              <a:t> </a:t>
            </a:r>
            <a:endParaRPr b="0" i="0" sz="1200" u="none" cap="none" strike="noStrike">
              <a:solidFill>
                <a:schemeClr val="accent2"/>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 name="Shape 67"/>
        <p:cNvGrpSpPr/>
        <p:nvPr/>
      </p:nvGrpSpPr>
      <p:grpSpPr>
        <a:xfrm>
          <a:off x="0" y="0"/>
          <a:ext cx="0" cy="0"/>
          <a:chOff x="0" y="0"/>
          <a:chExt cx="0" cy="0"/>
        </a:xfrm>
      </p:grpSpPr>
      <p:sp>
        <p:nvSpPr>
          <p:cNvPr id="68" name="Google Shape;68;p10"/>
          <p:cNvSpPr txBox="1"/>
          <p:nvPr>
            <p:ph idx="1" type="body"/>
          </p:nvPr>
        </p:nvSpPr>
        <p:spPr>
          <a:xfrm>
            <a:off x="323407" y="937259"/>
            <a:ext cx="8497200" cy="3690513"/>
          </a:xfrm>
          <a:prstGeom prst="rect">
            <a:avLst/>
          </a:prstGeom>
          <a:noFill/>
          <a:ln>
            <a:noFill/>
          </a:ln>
        </p:spPr>
        <p:txBody>
          <a:bodyPr anchorCtr="0" anchor="t" bIns="34275" lIns="68575" spcFirstLastPara="1" rIns="68575" wrap="square" tIns="34275">
            <a:normAutofit/>
          </a:bodyPr>
          <a:lstStyle/>
          <a:p>
            <a:pPr indent="-228600" lvl="0" marL="457200" rtl="0" algn="l">
              <a:lnSpc>
                <a:spcPct val="90000"/>
              </a:lnSpc>
              <a:spcBef>
                <a:spcPts val="400"/>
              </a:spcBef>
              <a:spcAft>
                <a:spcPts val="0"/>
              </a:spcAft>
              <a:buSzPts val="1500"/>
              <a:buChar char="•"/>
            </a:pPr>
            <a:r>
              <a:rPr i="0" lang="en-GB" u="none" strike="noStrike">
                <a:solidFill>
                  <a:srgbClr val="000000"/>
                </a:solidFill>
              </a:rPr>
              <a:t>Racial or ethnic origin, </a:t>
            </a:r>
            <a:endParaRPr/>
          </a:p>
          <a:p>
            <a:pPr indent="-228600" lvl="0" marL="457200" rtl="0" algn="l">
              <a:lnSpc>
                <a:spcPct val="90000"/>
              </a:lnSpc>
              <a:spcBef>
                <a:spcPts val="600"/>
              </a:spcBef>
              <a:spcAft>
                <a:spcPts val="0"/>
              </a:spcAft>
              <a:buSzPts val="1500"/>
              <a:buChar char="•"/>
            </a:pPr>
            <a:r>
              <a:rPr i="0" lang="en-GB" u="none" strike="noStrike">
                <a:solidFill>
                  <a:srgbClr val="000000"/>
                </a:solidFill>
              </a:rPr>
              <a:t>Political opinions, </a:t>
            </a:r>
            <a:endParaRPr/>
          </a:p>
          <a:p>
            <a:pPr indent="-228600" lvl="0" marL="457200" rtl="0" algn="l">
              <a:lnSpc>
                <a:spcPct val="90000"/>
              </a:lnSpc>
              <a:spcBef>
                <a:spcPts val="600"/>
              </a:spcBef>
              <a:spcAft>
                <a:spcPts val="0"/>
              </a:spcAft>
              <a:buSzPts val="1500"/>
              <a:buChar char="•"/>
            </a:pPr>
            <a:r>
              <a:rPr i="0" lang="en-GB" u="none" strike="noStrike">
                <a:solidFill>
                  <a:srgbClr val="000000"/>
                </a:solidFill>
              </a:rPr>
              <a:t>Religious or philosophical beliefs, </a:t>
            </a:r>
            <a:endParaRPr/>
          </a:p>
          <a:p>
            <a:pPr indent="-228600" lvl="0" marL="457200" rtl="0" algn="l">
              <a:lnSpc>
                <a:spcPct val="90000"/>
              </a:lnSpc>
              <a:spcBef>
                <a:spcPts val="600"/>
              </a:spcBef>
              <a:spcAft>
                <a:spcPts val="0"/>
              </a:spcAft>
              <a:buSzPts val="1500"/>
              <a:buChar char="•"/>
            </a:pPr>
            <a:r>
              <a:rPr i="0" lang="en-GB" u="none" strike="noStrike">
                <a:solidFill>
                  <a:srgbClr val="000000"/>
                </a:solidFill>
              </a:rPr>
              <a:t>Trade union membership, </a:t>
            </a:r>
            <a:endParaRPr/>
          </a:p>
          <a:p>
            <a:pPr indent="-228600" lvl="0" marL="457200" rtl="0" algn="l">
              <a:lnSpc>
                <a:spcPct val="90000"/>
              </a:lnSpc>
              <a:spcBef>
                <a:spcPts val="600"/>
              </a:spcBef>
              <a:spcAft>
                <a:spcPts val="0"/>
              </a:spcAft>
              <a:buSzPts val="1500"/>
              <a:buFont typeface="Arial"/>
              <a:buChar char="•"/>
            </a:pPr>
            <a:r>
              <a:rPr b="1" i="0" lang="en-GB" u="none" strike="noStrike">
                <a:solidFill>
                  <a:srgbClr val="387177"/>
                </a:solidFill>
              </a:rPr>
              <a:t>Genetic data</a:t>
            </a:r>
            <a:r>
              <a:rPr i="0" lang="en-GB" u="none" strike="noStrike">
                <a:solidFill>
                  <a:srgbClr val="000000"/>
                </a:solidFill>
              </a:rPr>
              <a:t>, </a:t>
            </a:r>
            <a:endParaRPr/>
          </a:p>
          <a:p>
            <a:pPr indent="-228600" lvl="0" marL="457200" rtl="0" algn="l">
              <a:lnSpc>
                <a:spcPct val="90000"/>
              </a:lnSpc>
              <a:spcBef>
                <a:spcPts val="600"/>
              </a:spcBef>
              <a:spcAft>
                <a:spcPts val="0"/>
              </a:spcAft>
              <a:buSzPts val="1500"/>
              <a:buChar char="•"/>
            </a:pPr>
            <a:r>
              <a:rPr i="0" lang="en-GB" u="none" strike="noStrike">
                <a:solidFill>
                  <a:srgbClr val="000000"/>
                </a:solidFill>
              </a:rPr>
              <a:t>Biometric data for the purpose of uniquely identifying a natural person, </a:t>
            </a:r>
            <a:endParaRPr/>
          </a:p>
          <a:p>
            <a:pPr indent="-228600" lvl="0" marL="457200" rtl="0" algn="l">
              <a:lnSpc>
                <a:spcPct val="90000"/>
              </a:lnSpc>
              <a:spcBef>
                <a:spcPts val="600"/>
              </a:spcBef>
              <a:spcAft>
                <a:spcPts val="0"/>
              </a:spcAft>
              <a:buSzPts val="1500"/>
              <a:buFont typeface="Arial"/>
              <a:buChar char="•"/>
            </a:pPr>
            <a:r>
              <a:rPr i="0" lang="en-GB" u="none" strike="noStrike">
                <a:solidFill>
                  <a:srgbClr val="000000"/>
                </a:solidFill>
              </a:rPr>
              <a:t>Data concerning </a:t>
            </a:r>
            <a:r>
              <a:rPr b="1" i="0" lang="en-GB" u="none" strike="noStrike">
                <a:solidFill>
                  <a:srgbClr val="387177"/>
                </a:solidFill>
              </a:rPr>
              <a:t>health</a:t>
            </a:r>
            <a:endParaRPr i="0" u="none" strike="noStrike">
              <a:solidFill>
                <a:srgbClr val="387177"/>
              </a:solidFill>
            </a:endParaRPr>
          </a:p>
          <a:p>
            <a:pPr indent="-228600" lvl="0" marL="457200" rtl="0" algn="l">
              <a:lnSpc>
                <a:spcPct val="90000"/>
              </a:lnSpc>
              <a:spcBef>
                <a:spcPts val="600"/>
              </a:spcBef>
              <a:spcAft>
                <a:spcPts val="0"/>
              </a:spcAft>
              <a:buSzPts val="1500"/>
              <a:buChar char="•"/>
            </a:pPr>
            <a:r>
              <a:rPr i="0" lang="en-GB" u="none" strike="noStrike">
                <a:solidFill>
                  <a:srgbClr val="000000"/>
                </a:solidFill>
              </a:rPr>
              <a:t>Data concerning a natural person’s sex life or sexual orientation</a:t>
            </a:r>
            <a:endParaRPr/>
          </a:p>
          <a:p>
            <a:pPr indent="-228600" lvl="0" marL="457200" rtl="0" algn="l">
              <a:lnSpc>
                <a:spcPct val="90000"/>
              </a:lnSpc>
              <a:spcBef>
                <a:spcPts val="1000"/>
              </a:spcBef>
              <a:spcAft>
                <a:spcPts val="0"/>
              </a:spcAft>
              <a:buSzPts val="1500"/>
              <a:buNone/>
            </a:pPr>
            <a:r>
              <a:t/>
            </a:r>
            <a:endParaRPr i="0" u="none" strike="noStrike">
              <a:solidFill>
                <a:srgbClr val="000000"/>
              </a:solidFill>
            </a:endParaRPr>
          </a:p>
          <a:p>
            <a:pPr indent="-228600" lvl="0" marL="457200" rtl="0" algn="l">
              <a:lnSpc>
                <a:spcPct val="90000"/>
              </a:lnSpc>
              <a:spcBef>
                <a:spcPts val="400"/>
              </a:spcBef>
              <a:spcAft>
                <a:spcPts val="0"/>
              </a:spcAft>
              <a:buSzPts val="1500"/>
              <a:buNone/>
            </a:pPr>
            <a:r>
              <a:rPr i="0" lang="en-GB" u="none" strike="noStrike">
                <a:solidFill>
                  <a:srgbClr val="000000"/>
                </a:solidFill>
              </a:rPr>
              <a:t>Processing is prohibited!</a:t>
            </a:r>
            <a:endParaRPr/>
          </a:p>
          <a:p>
            <a:pPr indent="-228600" lvl="0" marL="457200" rtl="0" algn="l">
              <a:lnSpc>
                <a:spcPct val="90000"/>
              </a:lnSpc>
              <a:spcBef>
                <a:spcPts val="1000"/>
              </a:spcBef>
              <a:spcAft>
                <a:spcPts val="0"/>
              </a:spcAft>
              <a:buSzPts val="1500"/>
              <a:buNone/>
            </a:pPr>
            <a:r>
              <a:rPr i="0" lang="en-GB" u="none" strike="noStrike">
                <a:solidFill>
                  <a:srgbClr val="000000"/>
                </a:solidFill>
              </a:rPr>
              <a:t>	… except for certain cases, e.g. research</a:t>
            </a:r>
            <a:endParaRPr/>
          </a:p>
        </p:txBody>
      </p:sp>
      <p:sp>
        <p:nvSpPr>
          <p:cNvPr id="69" name="Google Shape;69;p10"/>
          <p:cNvSpPr txBox="1"/>
          <p:nvPr>
            <p:ph type="title"/>
          </p:nvPr>
        </p:nvSpPr>
        <p:spPr>
          <a:xfrm>
            <a:off x="323407" y="240992"/>
            <a:ext cx="8497200" cy="409500"/>
          </a:xfrm>
          <a:prstGeom prst="rect">
            <a:avLst/>
          </a:prstGeom>
          <a:noFill/>
          <a:ln>
            <a:noFill/>
          </a:ln>
        </p:spPr>
        <p:txBody>
          <a:bodyPr anchorCtr="0" anchor="ctr" bIns="35100" lIns="68575" spcFirstLastPara="1" rIns="68575" wrap="square" tIns="34275">
            <a:normAutofit fontScale="90000"/>
          </a:bodyPr>
          <a:lstStyle/>
          <a:p>
            <a:pPr indent="0" lvl="0" marL="0" rtl="0" algn="ctr">
              <a:lnSpc>
                <a:spcPct val="90000"/>
              </a:lnSpc>
              <a:spcBef>
                <a:spcPts val="0"/>
              </a:spcBef>
              <a:spcAft>
                <a:spcPts val="0"/>
              </a:spcAft>
              <a:buClr>
                <a:srgbClr val="171616"/>
              </a:buClr>
              <a:buSzPct val="111111"/>
              <a:buFont typeface="Arial"/>
              <a:buNone/>
            </a:pPr>
            <a:r>
              <a:rPr lang="en-GB"/>
              <a:t>GDPR: Special category data (</a:t>
            </a:r>
            <a:r>
              <a:rPr b="1" i="0" lang="en-GB" u="sng" strike="noStrike">
                <a:solidFill>
                  <a:schemeClr val="accent2"/>
                </a:solidFill>
                <a:latin typeface="Arial"/>
                <a:ea typeface="Arial"/>
                <a:cs typeface="Arial"/>
                <a:sym typeface="Arial"/>
                <a:hlinkClick r:id="rId3">
                  <a:extLst>
                    <a:ext uri="{A12FA001-AC4F-418D-AE19-62706E023703}">
                      <ahyp:hlinkClr val="tx"/>
                    </a:ext>
                  </a:extLst>
                </a:hlinkClick>
              </a:rPr>
              <a:t>Art. 9</a:t>
            </a:r>
            <a:r>
              <a:rPr lang="en-GB"/>
              <a:t>)</a:t>
            </a:r>
            <a:endParaRPr/>
          </a:p>
        </p:txBody>
      </p:sp>
      <p:sp>
        <p:nvSpPr>
          <p:cNvPr id="70" name="Google Shape;70;p10"/>
          <p:cNvSpPr txBox="1"/>
          <p:nvPr/>
        </p:nvSpPr>
        <p:spPr>
          <a:xfrm>
            <a:off x="5198723" y="1171254"/>
            <a:ext cx="3441843" cy="52322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800"/>
              <a:buFont typeface="Arial"/>
              <a:buNone/>
            </a:pPr>
            <a:r>
              <a:rPr b="0" i="1" lang="en-GB" sz="2800" u="none" cap="none" strike="noStrike">
                <a:solidFill>
                  <a:srgbClr val="7C7C7C"/>
                </a:solidFill>
                <a:latin typeface="Calibri"/>
                <a:ea typeface="Calibri"/>
                <a:cs typeface="Calibri"/>
                <a:sym typeface="Calibri"/>
              </a:rPr>
              <a:t>”Sensitive data”</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 name="Shape 74"/>
        <p:cNvGrpSpPr/>
        <p:nvPr/>
      </p:nvGrpSpPr>
      <p:grpSpPr>
        <a:xfrm>
          <a:off x="0" y="0"/>
          <a:ext cx="0" cy="0"/>
          <a:chOff x="0" y="0"/>
          <a:chExt cx="0" cy="0"/>
        </a:xfrm>
      </p:grpSpPr>
      <p:sp>
        <p:nvSpPr>
          <p:cNvPr id="75" name="Google Shape;75;p8"/>
          <p:cNvSpPr txBox="1"/>
          <p:nvPr>
            <p:ph idx="1" type="body"/>
          </p:nvPr>
        </p:nvSpPr>
        <p:spPr>
          <a:xfrm>
            <a:off x="323407" y="800973"/>
            <a:ext cx="8497200" cy="3826800"/>
          </a:xfrm>
          <a:prstGeom prst="rect">
            <a:avLst/>
          </a:prstGeom>
          <a:noFill/>
          <a:ln>
            <a:noFill/>
          </a:ln>
        </p:spPr>
        <p:txBody>
          <a:bodyPr anchorCtr="0" anchor="t" bIns="34275" lIns="68575" spcFirstLastPara="1" rIns="68575" wrap="square" tIns="34275">
            <a:normAutofit/>
          </a:bodyPr>
          <a:lstStyle/>
          <a:p>
            <a:pPr indent="-228600" lvl="0" marL="457200" rtl="0" algn="l">
              <a:lnSpc>
                <a:spcPct val="90000"/>
              </a:lnSpc>
              <a:spcBef>
                <a:spcPts val="800"/>
              </a:spcBef>
              <a:spcAft>
                <a:spcPts val="0"/>
              </a:spcAft>
              <a:buClr>
                <a:srgbClr val="171616"/>
              </a:buClr>
              <a:buSzPts val="1500"/>
              <a:buNone/>
            </a:pPr>
            <a:r>
              <a:rPr b="1" lang="en-GB">
                <a:solidFill>
                  <a:srgbClr val="387177"/>
                </a:solidFill>
              </a:rPr>
              <a:t>General Data Protection Regulation (GDPR)</a:t>
            </a:r>
            <a:r>
              <a:rPr lang="en-GB"/>
              <a:t>, in Swedish </a:t>
            </a:r>
            <a:r>
              <a:rPr b="1" lang="en-GB">
                <a:solidFill>
                  <a:srgbClr val="387177"/>
                </a:solidFill>
              </a:rPr>
              <a:t>Dataskyddsförordningen</a:t>
            </a:r>
            <a:endParaRPr b="1">
              <a:solidFill>
                <a:srgbClr val="387177"/>
              </a:solidFill>
            </a:endParaRPr>
          </a:p>
          <a:p>
            <a:pPr indent="-228600" lvl="0" marL="457200" rtl="0" algn="l">
              <a:lnSpc>
                <a:spcPct val="90000"/>
              </a:lnSpc>
              <a:spcBef>
                <a:spcPts val="2000"/>
              </a:spcBef>
              <a:spcAft>
                <a:spcPts val="0"/>
              </a:spcAft>
              <a:buSzPts val="1500"/>
              <a:buNone/>
            </a:pPr>
            <a:r>
              <a:rPr b="1" lang="en-GB"/>
              <a:t>From </a:t>
            </a:r>
            <a:r>
              <a:rPr b="1" lang="en-GB" u="sng">
                <a:solidFill>
                  <a:schemeClr val="hlink"/>
                </a:solidFill>
                <a:hlinkClick r:id="rId3"/>
              </a:rPr>
              <a:t>Article 1</a:t>
            </a:r>
            <a:endParaRPr b="1"/>
          </a:p>
          <a:p>
            <a:pPr indent="-228600" lvl="0" marL="457200" rtl="0" algn="l">
              <a:lnSpc>
                <a:spcPct val="90000"/>
              </a:lnSpc>
              <a:spcBef>
                <a:spcPts val="800"/>
              </a:spcBef>
              <a:spcAft>
                <a:spcPts val="0"/>
              </a:spcAft>
              <a:buClr>
                <a:srgbClr val="171616"/>
              </a:buClr>
              <a:buSzPts val="1500"/>
              <a:buNone/>
            </a:pPr>
            <a:r>
              <a:rPr lang="en-GB">
                <a:solidFill>
                  <a:srgbClr val="333333"/>
                </a:solidFill>
              </a:rPr>
              <a:t>	”T</a:t>
            </a:r>
            <a:r>
              <a:rPr i="0" lang="en-GB" u="none" strike="noStrike">
                <a:solidFill>
                  <a:srgbClr val="333333"/>
                </a:solidFill>
              </a:rPr>
              <a:t>his Regulation protects fundamental rights and freedoms of natural persons and in particular</a:t>
            </a:r>
            <a:r>
              <a:rPr lang="en-GB">
                <a:solidFill>
                  <a:srgbClr val="333333"/>
                </a:solidFill>
              </a:rPr>
              <a:t> </a:t>
            </a:r>
            <a:r>
              <a:rPr i="0" lang="en-GB" u="none" strike="noStrike">
                <a:solidFill>
                  <a:srgbClr val="333333"/>
                </a:solidFill>
              </a:rPr>
              <a:t>their right to the protection of personal data.”</a:t>
            </a:r>
            <a:endParaRPr/>
          </a:p>
          <a:p>
            <a:pPr indent="-228600" lvl="0" marL="457200" rtl="0" algn="l">
              <a:lnSpc>
                <a:spcPct val="90000"/>
              </a:lnSpc>
              <a:spcBef>
                <a:spcPts val="2000"/>
              </a:spcBef>
              <a:spcAft>
                <a:spcPts val="0"/>
              </a:spcAft>
              <a:buSzPts val="1500"/>
              <a:buNone/>
            </a:pPr>
            <a:r>
              <a:rPr b="1" lang="en-GB"/>
              <a:t>Important concepts</a:t>
            </a:r>
            <a:endParaRPr/>
          </a:p>
          <a:p>
            <a:pPr indent="-285750" lvl="0" marL="514350" rtl="0" algn="l">
              <a:lnSpc>
                <a:spcPct val="90000"/>
              </a:lnSpc>
              <a:spcBef>
                <a:spcPts val="800"/>
              </a:spcBef>
              <a:spcAft>
                <a:spcPts val="0"/>
              </a:spcAft>
              <a:buSzPts val="1500"/>
              <a:buChar char="•"/>
            </a:pPr>
            <a:r>
              <a:rPr lang="en-GB">
                <a:solidFill>
                  <a:srgbClr val="387177"/>
                </a:solidFill>
              </a:rPr>
              <a:t>Personal data</a:t>
            </a:r>
            <a:endParaRPr/>
          </a:p>
          <a:p>
            <a:pPr indent="-285750" lvl="0" marL="514350" rtl="0" algn="l">
              <a:lnSpc>
                <a:spcPct val="90000"/>
              </a:lnSpc>
              <a:spcBef>
                <a:spcPts val="800"/>
              </a:spcBef>
              <a:spcAft>
                <a:spcPts val="0"/>
              </a:spcAft>
              <a:buSzPts val="1500"/>
              <a:buChar char="•"/>
            </a:pPr>
            <a:r>
              <a:rPr lang="en-GB">
                <a:solidFill>
                  <a:srgbClr val="387177"/>
                </a:solidFill>
              </a:rPr>
              <a:t>Special category data </a:t>
            </a:r>
            <a:r>
              <a:rPr lang="en-GB"/>
              <a:t>(”sensitive data”)</a:t>
            </a:r>
            <a:endParaRPr/>
          </a:p>
          <a:p>
            <a:pPr indent="-285750" lvl="0" marL="514350" rtl="0" algn="l">
              <a:lnSpc>
                <a:spcPct val="90000"/>
              </a:lnSpc>
              <a:spcBef>
                <a:spcPts val="800"/>
              </a:spcBef>
              <a:spcAft>
                <a:spcPts val="0"/>
              </a:spcAft>
              <a:buSzPts val="1500"/>
              <a:buChar char="•"/>
            </a:pPr>
            <a:r>
              <a:rPr lang="en-GB">
                <a:solidFill>
                  <a:srgbClr val="387177"/>
                </a:solidFill>
              </a:rPr>
              <a:t>GDPR Principles</a:t>
            </a:r>
            <a:r>
              <a:rPr lang="en-GB">
                <a:solidFill>
                  <a:schemeClr val="dk1"/>
                </a:solidFill>
              </a:rPr>
              <a:t> and </a:t>
            </a:r>
            <a:r>
              <a:rPr lang="en-GB">
                <a:solidFill>
                  <a:srgbClr val="387177"/>
                </a:solidFill>
              </a:rPr>
              <a:t>lawful grounds</a:t>
            </a:r>
            <a:endParaRPr/>
          </a:p>
          <a:p>
            <a:pPr indent="-285750" lvl="0" marL="514350" rtl="0" algn="l">
              <a:lnSpc>
                <a:spcPct val="90000"/>
              </a:lnSpc>
              <a:spcBef>
                <a:spcPts val="800"/>
              </a:spcBef>
              <a:spcAft>
                <a:spcPts val="0"/>
              </a:spcAft>
              <a:buSzPts val="1500"/>
              <a:buChar char="•"/>
            </a:pPr>
            <a:r>
              <a:rPr lang="en-GB">
                <a:solidFill>
                  <a:srgbClr val="387177"/>
                </a:solidFill>
              </a:rPr>
              <a:t>Data controller</a:t>
            </a:r>
            <a:r>
              <a:rPr lang="en-GB">
                <a:solidFill>
                  <a:schemeClr val="dk1"/>
                </a:solidFill>
              </a:rPr>
              <a:t>,</a:t>
            </a:r>
            <a:r>
              <a:rPr lang="en-GB">
                <a:solidFill>
                  <a:srgbClr val="387177"/>
                </a:solidFill>
              </a:rPr>
              <a:t> Data processor</a:t>
            </a:r>
            <a:r>
              <a:rPr lang="en-GB">
                <a:solidFill>
                  <a:schemeClr val="dk1"/>
                </a:solidFill>
              </a:rPr>
              <a:t> and </a:t>
            </a:r>
            <a:r>
              <a:rPr lang="en-GB">
                <a:solidFill>
                  <a:srgbClr val="387177"/>
                </a:solidFill>
              </a:rPr>
              <a:t>Data Processing Agreement (DPA)</a:t>
            </a:r>
            <a:endParaRPr/>
          </a:p>
          <a:p>
            <a:pPr indent="-285750" lvl="0" marL="514350" rtl="0" algn="l">
              <a:lnSpc>
                <a:spcPct val="90000"/>
              </a:lnSpc>
              <a:spcBef>
                <a:spcPts val="800"/>
              </a:spcBef>
              <a:spcAft>
                <a:spcPts val="0"/>
              </a:spcAft>
              <a:buSzPts val="1500"/>
              <a:buChar char="•"/>
            </a:pPr>
            <a:r>
              <a:rPr lang="en-GB">
                <a:solidFill>
                  <a:srgbClr val="387177"/>
                </a:solidFill>
              </a:rPr>
              <a:t>Pseudonymization</a:t>
            </a:r>
            <a:endParaRPr/>
          </a:p>
        </p:txBody>
      </p:sp>
      <p:sp>
        <p:nvSpPr>
          <p:cNvPr id="76" name="Google Shape;76;p8"/>
          <p:cNvSpPr txBox="1"/>
          <p:nvPr>
            <p:ph type="title"/>
          </p:nvPr>
        </p:nvSpPr>
        <p:spPr>
          <a:xfrm>
            <a:off x="323407" y="240992"/>
            <a:ext cx="8497200" cy="409500"/>
          </a:xfrm>
          <a:prstGeom prst="rect">
            <a:avLst/>
          </a:prstGeom>
          <a:noFill/>
          <a:ln>
            <a:noFill/>
          </a:ln>
        </p:spPr>
        <p:txBody>
          <a:bodyPr anchorCtr="0" anchor="ctr" bIns="35100" lIns="68575" spcFirstLastPara="1" rIns="68575" wrap="square" tIns="34275">
            <a:normAutofit fontScale="90000"/>
          </a:bodyPr>
          <a:lstStyle/>
          <a:p>
            <a:pPr indent="0" lvl="0" marL="0" rtl="0" algn="ctr">
              <a:lnSpc>
                <a:spcPct val="90000"/>
              </a:lnSpc>
              <a:spcBef>
                <a:spcPts val="0"/>
              </a:spcBef>
              <a:spcAft>
                <a:spcPts val="0"/>
              </a:spcAft>
              <a:buClr>
                <a:srgbClr val="171616"/>
              </a:buClr>
              <a:buSzPct val="111111"/>
              <a:buFont typeface="Arial"/>
              <a:buNone/>
            </a:pPr>
            <a:r>
              <a:rPr lang="en-GB"/>
              <a:t>Playing by the rules: GDPR</a:t>
            </a:r>
            <a:endParaRPr/>
          </a:p>
        </p:txBody>
      </p:sp>
      <p:pic>
        <p:nvPicPr>
          <p:cNvPr descr="Rättvisans vågskålar" id="77" name="Google Shape;77;p8"/>
          <p:cNvPicPr preferRelativeResize="0"/>
          <p:nvPr/>
        </p:nvPicPr>
        <p:blipFill rotWithShape="1">
          <a:blip r:embed="rId4">
            <a:alphaModFix/>
          </a:blip>
          <a:srcRect b="0" l="0" r="0" t="0"/>
          <a:stretch/>
        </p:blipFill>
        <p:spPr>
          <a:xfrm>
            <a:off x="6945329" y="2571750"/>
            <a:ext cx="1669551" cy="1669551"/>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 name="Shape 81"/>
        <p:cNvGrpSpPr/>
        <p:nvPr/>
      </p:nvGrpSpPr>
      <p:grpSpPr>
        <a:xfrm>
          <a:off x="0" y="0"/>
          <a:ext cx="0" cy="0"/>
          <a:chOff x="0" y="0"/>
          <a:chExt cx="0" cy="0"/>
        </a:xfrm>
      </p:grpSpPr>
      <p:sp>
        <p:nvSpPr>
          <p:cNvPr id="82" name="Google Shape;82;p16"/>
          <p:cNvSpPr txBox="1"/>
          <p:nvPr>
            <p:ph idx="1" type="body"/>
          </p:nvPr>
        </p:nvSpPr>
        <p:spPr>
          <a:xfrm>
            <a:off x="323407" y="800973"/>
            <a:ext cx="8497200" cy="3826800"/>
          </a:xfrm>
          <a:prstGeom prst="rect">
            <a:avLst/>
          </a:prstGeom>
          <a:noFill/>
          <a:ln>
            <a:noFill/>
          </a:ln>
        </p:spPr>
        <p:txBody>
          <a:bodyPr anchorCtr="0" anchor="t" bIns="34275" lIns="68575" spcFirstLastPara="1" rIns="68575" wrap="square" tIns="34275">
            <a:normAutofit/>
          </a:bodyPr>
          <a:lstStyle/>
          <a:p>
            <a:pPr indent="0" lvl="0" marL="228600" rtl="0" algn="l">
              <a:lnSpc>
                <a:spcPct val="110000"/>
              </a:lnSpc>
              <a:spcBef>
                <a:spcPts val="800"/>
              </a:spcBef>
              <a:spcAft>
                <a:spcPts val="0"/>
              </a:spcAft>
              <a:buSzPts val="1500"/>
              <a:buNone/>
            </a:pPr>
            <a:r>
              <a:rPr lang="en-GB"/>
              <a:t>Act concerning the </a:t>
            </a:r>
            <a:r>
              <a:rPr b="1" lang="en-GB">
                <a:solidFill>
                  <a:srgbClr val="387177"/>
                </a:solidFill>
              </a:rPr>
              <a:t>Ethical Review of Research Involving Humans</a:t>
            </a:r>
            <a:r>
              <a:rPr lang="en-GB"/>
              <a:t> (</a:t>
            </a:r>
            <a:r>
              <a:rPr i="1" lang="en-GB"/>
              <a:t>Lag om etikprövning av forskning som avser människor</a:t>
            </a:r>
            <a:r>
              <a:rPr lang="en-GB"/>
              <a:t>)</a:t>
            </a:r>
            <a:endParaRPr/>
          </a:p>
          <a:p>
            <a:pPr indent="-285750" lvl="0" marL="514350" rtl="0" algn="l">
              <a:lnSpc>
                <a:spcPct val="110000"/>
              </a:lnSpc>
              <a:spcBef>
                <a:spcPts val="2000"/>
              </a:spcBef>
              <a:spcAft>
                <a:spcPts val="0"/>
              </a:spcAft>
              <a:buSzPts val="1500"/>
              <a:buFont typeface="Arial"/>
              <a:buChar char="•"/>
            </a:pPr>
            <a:r>
              <a:rPr lang="en-GB"/>
              <a:t>If your research projects processes special category data under GDPR, you must have an </a:t>
            </a:r>
            <a:r>
              <a:rPr b="1" lang="en-GB">
                <a:solidFill>
                  <a:srgbClr val="387177"/>
                </a:solidFill>
              </a:rPr>
              <a:t>ethical approval </a:t>
            </a:r>
            <a:r>
              <a:rPr lang="en-GB"/>
              <a:t>from the </a:t>
            </a:r>
            <a:r>
              <a:rPr lang="en-GB" u="sng">
                <a:solidFill>
                  <a:schemeClr val="hlink"/>
                </a:solidFill>
                <a:hlinkClick r:id="rId3"/>
              </a:rPr>
              <a:t>Swedish Ethical Review Authority</a:t>
            </a:r>
            <a:r>
              <a:rPr lang="en-GB"/>
              <a:t>.</a:t>
            </a:r>
            <a:endParaRPr/>
          </a:p>
          <a:p>
            <a:pPr indent="-285750" lvl="0" marL="514350" rtl="0" algn="l">
              <a:lnSpc>
                <a:spcPct val="110000"/>
              </a:lnSpc>
              <a:spcBef>
                <a:spcPts val="800"/>
              </a:spcBef>
              <a:spcAft>
                <a:spcPts val="0"/>
              </a:spcAft>
              <a:buSzPts val="1500"/>
              <a:buFont typeface="Arial"/>
              <a:buChar char="•"/>
            </a:pPr>
            <a:r>
              <a:rPr lang="en-GB"/>
              <a:t>The project must be approved </a:t>
            </a:r>
            <a:r>
              <a:rPr b="1" lang="en-GB">
                <a:solidFill>
                  <a:srgbClr val="387177"/>
                </a:solidFill>
              </a:rPr>
              <a:t>before it starts</a:t>
            </a:r>
            <a:r>
              <a:rPr lang="en-GB"/>
              <a:t>.</a:t>
            </a:r>
            <a:endParaRPr/>
          </a:p>
          <a:p>
            <a:pPr indent="-285750" lvl="0" marL="514350" rtl="0" algn="l">
              <a:lnSpc>
                <a:spcPct val="110000"/>
              </a:lnSpc>
              <a:spcBef>
                <a:spcPts val="800"/>
              </a:spcBef>
              <a:spcAft>
                <a:spcPts val="0"/>
              </a:spcAft>
              <a:buSzPts val="1500"/>
              <a:buFont typeface="Arial"/>
              <a:buChar char="•"/>
            </a:pPr>
            <a:r>
              <a:rPr lang="en-GB"/>
              <a:t>Depending on the type of research you are doing, you may be required to collect </a:t>
            </a:r>
            <a:r>
              <a:rPr b="1" lang="en-GB">
                <a:solidFill>
                  <a:srgbClr val="387177"/>
                </a:solidFill>
              </a:rPr>
              <a:t>consent agreements </a:t>
            </a:r>
            <a:r>
              <a:rPr i="1" lang="en-GB">
                <a:solidFill>
                  <a:schemeClr val="dk1"/>
                </a:solidFill>
              </a:rPr>
              <a:t>(samtycke) </a:t>
            </a:r>
            <a:r>
              <a:rPr lang="en-GB"/>
              <a:t>from research subjects.</a:t>
            </a:r>
            <a:endParaRPr/>
          </a:p>
        </p:txBody>
      </p:sp>
      <p:sp>
        <p:nvSpPr>
          <p:cNvPr id="83" name="Google Shape;83;p16"/>
          <p:cNvSpPr txBox="1"/>
          <p:nvPr>
            <p:ph type="title"/>
          </p:nvPr>
        </p:nvSpPr>
        <p:spPr>
          <a:xfrm>
            <a:off x="323407" y="240992"/>
            <a:ext cx="8497200" cy="409500"/>
          </a:xfrm>
          <a:prstGeom prst="rect">
            <a:avLst/>
          </a:prstGeom>
          <a:noFill/>
          <a:ln>
            <a:noFill/>
          </a:ln>
        </p:spPr>
        <p:txBody>
          <a:bodyPr anchorCtr="0" anchor="ctr" bIns="35100" lIns="68575" spcFirstLastPara="1" rIns="68575" wrap="square" tIns="34275">
            <a:normAutofit fontScale="90000"/>
          </a:bodyPr>
          <a:lstStyle/>
          <a:p>
            <a:pPr indent="0" lvl="0" marL="0" rtl="0" algn="ctr">
              <a:lnSpc>
                <a:spcPct val="90000"/>
              </a:lnSpc>
              <a:spcBef>
                <a:spcPts val="0"/>
              </a:spcBef>
              <a:spcAft>
                <a:spcPts val="0"/>
              </a:spcAft>
              <a:buClr>
                <a:srgbClr val="171616"/>
              </a:buClr>
              <a:buSzPct val="111111"/>
              <a:buFont typeface="Arial"/>
              <a:buNone/>
            </a:pPr>
            <a:r>
              <a:rPr lang="en-GB"/>
              <a:t>Playing by the rules: Ethical review</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 name="Shape 87"/>
        <p:cNvGrpSpPr/>
        <p:nvPr/>
      </p:nvGrpSpPr>
      <p:grpSpPr>
        <a:xfrm>
          <a:off x="0" y="0"/>
          <a:ext cx="0" cy="0"/>
          <a:chOff x="0" y="0"/>
          <a:chExt cx="0" cy="0"/>
        </a:xfrm>
      </p:grpSpPr>
      <p:sp>
        <p:nvSpPr>
          <p:cNvPr id="88" name="Google Shape;88;p17"/>
          <p:cNvSpPr txBox="1"/>
          <p:nvPr>
            <p:ph idx="1" type="body"/>
          </p:nvPr>
        </p:nvSpPr>
        <p:spPr>
          <a:xfrm>
            <a:off x="323407" y="800973"/>
            <a:ext cx="6519128" cy="3826800"/>
          </a:xfrm>
          <a:prstGeom prst="rect">
            <a:avLst/>
          </a:prstGeom>
          <a:noFill/>
          <a:ln>
            <a:noFill/>
          </a:ln>
        </p:spPr>
        <p:txBody>
          <a:bodyPr anchorCtr="0" anchor="t" bIns="34275" lIns="68575" spcFirstLastPara="1" rIns="68575" wrap="square" tIns="34275">
            <a:noAutofit/>
          </a:bodyPr>
          <a:lstStyle/>
          <a:p>
            <a:pPr indent="-342900" lvl="0" marL="571500" rtl="0" algn="l">
              <a:lnSpc>
                <a:spcPct val="110000"/>
              </a:lnSpc>
              <a:spcBef>
                <a:spcPts val="800"/>
              </a:spcBef>
              <a:spcAft>
                <a:spcPts val="0"/>
              </a:spcAft>
              <a:buSzPts val="1500"/>
              <a:buFont typeface="Arial"/>
              <a:buChar char="•"/>
            </a:pPr>
            <a:r>
              <a:rPr lang="en-GB"/>
              <a:t>The subject must be informed about the </a:t>
            </a:r>
            <a:r>
              <a:rPr b="1" lang="en-GB">
                <a:solidFill>
                  <a:srgbClr val="387177"/>
                </a:solidFill>
              </a:rPr>
              <a:t>purpose</a:t>
            </a:r>
            <a:r>
              <a:rPr lang="en-GB"/>
              <a:t> of the research and the </a:t>
            </a:r>
            <a:r>
              <a:rPr b="1" lang="en-GB">
                <a:solidFill>
                  <a:srgbClr val="387177"/>
                </a:solidFill>
              </a:rPr>
              <a:t>consequences and risks </a:t>
            </a:r>
            <a:r>
              <a:rPr lang="en-GB"/>
              <a:t>that the research </a:t>
            </a:r>
            <a:r>
              <a:rPr lang="en-GB">
                <a:extLst>
                  <a:ext uri="http://customooxmlschemas.google.com/">
                    <go:slidesCustomData xmlns:go="http://customooxmlschemas.google.com/" textRoundtripDataId="0"/>
                  </a:ext>
                </a:extLst>
              </a:rPr>
              <a:t>might</a:t>
            </a:r>
            <a:r>
              <a:rPr lang="en-GB"/>
              <a:t> have.</a:t>
            </a:r>
            <a:endParaRPr/>
          </a:p>
          <a:p>
            <a:pPr indent="-342900" lvl="0" marL="571500" rtl="0" algn="l">
              <a:lnSpc>
                <a:spcPct val="110000"/>
              </a:lnSpc>
              <a:spcBef>
                <a:spcPts val="800"/>
              </a:spcBef>
              <a:spcAft>
                <a:spcPts val="0"/>
              </a:spcAft>
              <a:buSzPts val="1500"/>
              <a:buChar char="•"/>
            </a:pPr>
            <a:r>
              <a:rPr lang="en-GB"/>
              <a:t>The subject must </a:t>
            </a:r>
            <a:r>
              <a:rPr lang="en-GB">
                <a:solidFill>
                  <a:schemeClr val="dk1"/>
                </a:solidFill>
              </a:rPr>
              <a:t>consent to participate.</a:t>
            </a:r>
            <a:endParaRPr/>
          </a:p>
          <a:p>
            <a:pPr indent="-342900" lvl="0" marL="571500" rtl="0" algn="l">
              <a:lnSpc>
                <a:spcPct val="110000"/>
              </a:lnSpc>
              <a:spcBef>
                <a:spcPts val="800"/>
              </a:spcBef>
              <a:spcAft>
                <a:spcPts val="0"/>
              </a:spcAft>
              <a:buSzPts val="1500"/>
              <a:buFont typeface="Arial"/>
              <a:buChar char="•"/>
            </a:pPr>
            <a:r>
              <a:rPr lang="en-GB">
                <a:solidFill>
                  <a:schemeClr val="dk1"/>
                </a:solidFill>
              </a:rPr>
              <a:t>The subject has the right to </a:t>
            </a:r>
            <a:r>
              <a:rPr b="1" lang="en-GB">
                <a:solidFill>
                  <a:srgbClr val="387177"/>
                </a:solidFill>
              </a:rPr>
              <a:t>withdraw his or her consent </a:t>
            </a:r>
            <a:r>
              <a:rPr lang="en-GB">
                <a:solidFill>
                  <a:schemeClr val="dk1"/>
                </a:solidFill>
              </a:rPr>
              <a:t>to participate at any point. Data that has been collected prior to the withdrawal can however </a:t>
            </a:r>
            <a:r>
              <a:rPr b="1" lang="en-GB">
                <a:solidFill>
                  <a:srgbClr val="387177"/>
                </a:solidFill>
              </a:rPr>
              <a:t>still be used </a:t>
            </a:r>
            <a:r>
              <a:rPr lang="en-GB">
                <a:solidFill>
                  <a:schemeClr val="dk1"/>
                </a:solidFill>
              </a:rPr>
              <a:t>in the research.</a:t>
            </a:r>
            <a:endParaRPr/>
          </a:p>
          <a:p>
            <a:pPr indent="-342900" lvl="0" marL="571500" rtl="0" algn="l">
              <a:lnSpc>
                <a:spcPct val="110000"/>
              </a:lnSpc>
              <a:spcBef>
                <a:spcPts val="800"/>
              </a:spcBef>
              <a:spcAft>
                <a:spcPts val="0"/>
              </a:spcAft>
              <a:buSzPts val="1500"/>
              <a:buChar char="•"/>
            </a:pPr>
            <a:r>
              <a:rPr lang="en-GB">
                <a:solidFill>
                  <a:schemeClr val="dk1"/>
                </a:solidFill>
              </a:rPr>
              <a:t>Consent under the ethical review act is different from </a:t>
            </a:r>
            <a:r>
              <a:rPr i="1" lang="en-GB">
                <a:solidFill>
                  <a:schemeClr val="dk1"/>
                </a:solidFill>
              </a:rPr>
              <a:t>consent as the lawful ground for processing</a:t>
            </a:r>
            <a:r>
              <a:rPr lang="en-GB">
                <a:solidFill>
                  <a:schemeClr val="dk1"/>
                </a:solidFill>
              </a:rPr>
              <a:t> under the GDPR!</a:t>
            </a:r>
            <a:endParaRPr>
              <a:solidFill>
                <a:schemeClr val="dk1"/>
              </a:solidFill>
            </a:endParaRPr>
          </a:p>
          <a:p>
            <a:pPr indent="-323850" lvl="0" marL="1371600" rtl="0" algn="l">
              <a:lnSpc>
                <a:spcPct val="110000"/>
              </a:lnSpc>
              <a:spcBef>
                <a:spcPts val="0"/>
              </a:spcBef>
              <a:spcAft>
                <a:spcPts val="0"/>
              </a:spcAft>
              <a:buClr>
                <a:schemeClr val="dk1"/>
              </a:buClr>
              <a:buSzPts val="1500"/>
              <a:buChar char="-"/>
            </a:pPr>
            <a:r>
              <a:rPr lang="en-GB">
                <a:solidFill>
                  <a:schemeClr val="dk1"/>
                </a:solidFill>
              </a:rPr>
              <a:t>In GDPR the research subjects consent to the processing of the data.</a:t>
            </a:r>
            <a:endParaRPr>
              <a:solidFill>
                <a:schemeClr val="dk1"/>
              </a:solidFill>
            </a:endParaRPr>
          </a:p>
          <a:p>
            <a:pPr indent="-323850" lvl="0" marL="1371600" rtl="0" algn="l">
              <a:lnSpc>
                <a:spcPct val="110000"/>
              </a:lnSpc>
              <a:spcBef>
                <a:spcPts val="0"/>
              </a:spcBef>
              <a:spcAft>
                <a:spcPts val="0"/>
              </a:spcAft>
              <a:buClr>
                <a:schemeClr val="dk1"/>
              </a:buClr>
              <a:buSzPts val="1500"/>
              <a:buChar char="-"/>
            </a:pPr>
            <a:r>
              <a:rPr lang="en-GB">
                <a:solidFill>
                  <a:schemeClr val="dk1"/>
                </a:solidFill>
              </a:rPr>
              <a:t>In the ethical review act the research subjects consent to participate in the research study. </a:t>
            </a:r>
            <a:endParaRPr>
              <a:solidFill>
                <a:schemeClr val="dk1"/>
              </a:solidFill>
            </a:endParaRPr>
          </a:p>
          <a:p>
            <a:pPr indent="0" lvl="0" marL="0" rtl="0" algn="l">
              <a:lnSpc>
                <a:spcPct val="110000"/>
              </a:lnSpc>
              <a:spcBef>
                <a:spcPts val="800"/>
              </a:spcBef>
              <a:spcAft>
                <a:spcPts val="0"/>
              </a:spcAft>
              <a:buSzPts val="1500"/>
              <a:buNone/>
            </a:pPr>
            <a:r>
              <a:t/>
            </a:r>
            <a:endParaRPr>
              <a:solidFill>
                <a:schemeClr val="dk1"/>
              </a:solidFill>
            </a:endParaRPr>
          </a:p>
          <a:p>
            <a:pPr indent="-228600" lvl="1" marL="914400" rtl="0" algn="l">
              <a:lnSpc>
                <a:spcPct val="110000"/>
              </a:lnSpc>
              <a:spcBef>
                <a:spcPts val="800"/>
              </a:spcBef>
              <a:spcAft>
                <a:spcPts val="0"/>
              </a:spcAft>
              <a:buClr>
                <a:schemeClr val="dk1"/>
              </a:buClr>
              <a:buSzPts val="1200"/>
              <a:buNone/>
            </a:pPr>
            <a:r>
              <a:t/>
            </a:r>
            <a:endParaRPr>
              <a:solidFill>
                <a:schemeClr val="dk1"/>
              </a:solidFill>
            </a:endParaRPr>
          </a:p>
          <a:p>
            <a:pPr indent="0" lvl="0" marL="0" rtl="0" algn="l">
              <a:lnSpc>
                <a:spcPct val="110000"/>
              </a:lnSpc>
              <a:spcBef>
                <a:spcPts val="800"/>
              </a:spcBef>
              <a:spcAft>
                <a:spcPts val="0"/>
              </a:spcAft>
              <a:buSzPts val="1500"/>
              <a:buNone/>
            </a:pPr>
            <a:r>
              <a:rPr lang="en-GB">
                <a:solidFill>
                  <a:schemeClr val="dk1"/>
                </a:solidFill>
              </a:rPr>
              <a:t>	</a:t>
            </a:r>
            <a:endParaRPr>
              <a:solidFill>
                <a:schemeClr val="dk1"/>
              </a:solidFill>
            </a:endParaRPr>
          </a:p>
        </p:txBody>
      </p:sp>
      <p:sp>
        <p:nvSpPr>
          <p:cNvPr id="89" name="Google Shape;89;p17"/>
          <p:cNvSpPr txBox="1"/>
          <p:nvPr>
            <p:ph type="title"/>
          </p:nvPr>
        </p:nvSpPr>
        <p:spPr>
          <a:xfrm>
            <a:off x="323407" y="240992"/>
            <a:ext cx="8497200" cy="409500"/>
          </a:xfrm>
          <a:prstGeom prst="rect">
            <a:avLst/>
          </a:prstGeom>
          <a:noFill/>
          <a:ln>
            <a:noFill/>
          </a:ln>
        </p:spPr>
        <p:txBody>
          <a:bodyPr anchorCtr="0" anchor="ctr" bIns="35100" lIns="68575" spcFirstLastPara="1" rIns="68575" wrap="square" tIns="34275">
            <a:normAutofit fontScale="90000"/>
          </a:bodyPr>
          <a:lstStyle/>
          <a:p>
            <a:pPr indent="0" lvl="0" marL="0" rtl="0" algn="ctr">
              <a:lnSpc>
                <a:spcPct val="90000"/>
              </a:lnSpc>
              <a:spcBef>
                <a:spcPts val="0"/>
              </a:spcBef>
              <a:spcAft>
                <a:spcPts val="0"/>
              </a:spcAft>
              <a:buClr>
                <a:srgbClr val="171616"/>
              </a:buClr>
              <a:buSzPct val="111111"/>
              <a:buFont typeface="Arial"/>
              <a:buNone/>
            </a:pPr>
            <a:r>
              <a:rPr lang="en-GB"/>
              <a:t>Ethical review: Informed consent</a:t>
            </a:r>
            <a:endParaRPr/>
          </a:p>
        </p:txBody>
      </p:sp>
      <p:pic>
        <p:nvPicPr>
          <p:cNvPr id="90" name="Google Shape;90;p17"/>
          <p:cNvPicPr preferRelativeResize="0"/>
          <p:nvPr/>
        </p:nvPicPr>
        <p:blipFill rotWithShape="1">
          <a:blip r:embed="rId3">
            <a:alphaModFix/>
          </a:blip>
          <a:srcRect b="0" l="0" r="0" t="0"/>
          <a:stretch/>
        </p:blipFill>
        <p:spPr>
          <a:xfrm>
            <a:off x="6842527" y="2023450"/>
            <a:ext cx="2083100" cy="156035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 name="Shape 94"/>
        <p:cNvGrpSpPr/>
        <p:nvPr/>
      </p:nvGrpSpPr>
      <p:grpSpPr>
        <a:xfrm>
          <a:off x="0" y="0"/>
          <a:ext cx="0" cy="0"/>
          <a:chOff x="0" y="0"/>
          <a:chExt cx="0" cy="0"/>
        </a:xfrm>
      </p:grpSpPr>
      <p:sp>
        <p:nvSpPr>
          <p:cNvPr id="95" name="Google Shape;95;g23c99049aeb_2_0"/>
          <p:cNvSpPr txBox="1"/>
          <p:nvPr>
            <p:ph idx="1" type="body"/>
          </p:nvPr>
        </p:nvSpPr>
        <p:spPr>
          <a:xfrm>
            <a:off x="323407" y="800973"/>
            <a:ext cx="5854500" cy="3826800"/>
          </a:xfrm>
          <a:prstGeom prst="rect">
            <a:avLst/>
          </a:prstGeom>
          <a:noFill/>
          <a:ln>
            <a:noFill/>
          </a:ln>
        </p:spPr>
        <p:txBody>
          <a:bodyPr anchorCtr="0" anchor="t" bIns="34275" lIns="68575" spcFirstLastPara="1" rIns="68575" wrap="square" tIns="34275">
            <a:normAutofit/>
          </a:bodyPr>
          <a:lstStyle/>
          <a:p>
            <a:pPr indent="0" lvl="0" marL="228600" rtl="0" algn="l">
              <a:lnSpc>
                <a:spcPct val="110000"/>
              </a:lnSpc>
              <a:spcBef>
                <a:spcPts val="800"/>
              </a:spcBef>
              <a:spcAft>
                <a:spcPts val="0"/>
              </a:spcAft>
              <a:buSzPts val="1622"/>
              <a:buNone/>
            </a:pPr>
            <a:r>
              <a:rPr lang="en-GB"/>
              <a:t>Data regarded as special category data under GDPR may be possible to share under </a:t>
            </a:r>
            <a:r>
              <a:rPr b="1" lang="en-GB">
                <a:solidFill>
                  <a:schemeClr val="accent2"/>
                </a:solidFill>
              </a:rPr>
              <a:t>controlled access</a:t>
            </a:r>
            <a:r>
              <a:rPr lang="en-GB"/>
              <a:t>. </a:t>
            </a:r>
            <a:endParaRPr/>
          </a:p>
          <a:p>
            <a:pPr indent="0" lvl="0" marL="228600" rtl="0" algn="l">
              <a:lnSpc>
                <a:spcPct val="110000"/>
              </a:lnSpc>
              <a:spcBef>
                <a:spcPts val="800"/>
              </a:spcBef>
              <a:spcAft>
                <a:spcPts val="0"/>
              </a:spcAft>
              <a:buSzPts val="1622"/>
              <a:buNone/>
            </a:pPr>
            <a:r>
              <a:rPr lang="en-GB">
                <a:solidFill>
                  <a:srgbClr val="212529"/>
                </a:solidFill>
                <a:highlight>
                  <a:srgbClr val="FFFFFF"/>
                </a:highlight>
              </a:rPr>
              <a:t>However, </a:t>
            </a:r>
            <a:r>
              <a:rPr lang="en-GB">
                <a:solidFill>
                  <a:srgbClr val="212529"/>
                </a:solidFill>
                <a:highlight>
                  <a:srgbClr val="FFFFFF"/>
                </a:highlight>
                <a:extLst>
                  <a:ext uri="http://customooxmlschemas.google.com/">
                    <go:slidesCustomData xmlns:go="http://customooxmlschemas.google.com/" textRoundtripDataId="1"/>
                  </a:ext>
                </a:extLst>
              </a:rPr>
              <a:t>the number of controlled access repositories </a:t>
            </a:r>
            <a:r>
              <a:rPr lang="en-GB">
                <a:solidFill>
                  <a:srgbClr val="212529"/>
                </a:solidFill>
                <a:highlight>
                  <a:srgbClr val="FFFFFF"/>
                </a:highlight>
              </a:rPr>
              <a:t>is limited. If you want to register a </a:t>
            </a:r>
            <a:r>
              <a:rPr i="1" lang="en-GB">
                <a:solidFill>
                  <a:srgbClr val="212529"/>
                </a:solidFill>
                <a:highlight>
                  <a:srgbClr val="FFFFFF"/>
                </a:highlight>
              </a:rPr>
              <a:t>public</a:t>
            </a:r>
            <a:r>
              <a:rPr lang="en-GB">
                <a:solidFill>
                  <a:srgbClr val="212529"/>
                </a:solidFill>
                <a:highlight>
                  <a:srgbClr val="FFFFFF"/>
                </a:highlight>
              </a:rPr>
              <a:t> </a:t>
            </a:r>
            <a:r>
              <a:rPr i="1" lang="en-GB">
                <a:solidFill>
                  <a:srgbClr val="212529"/>
                </a:solidFill>
                <a:highlight>
                  <a:srgbClr val="FFFFFF"/>
                </a:highlight>
              </a:rPr>
              <a:t>metadata record</a:t>
            </a:r>
            <a:r>
              <a:rPr lang="en-GB">
                <a:solidFill>
                  <a:srgbClr val="212529"/>
                </a:solidFill>
                <a:highlight>
                  <a:srgbClr val="FFFFFF"/>
                </a:highlight>
              </a:rPr>
              <a:t> describing your sensitive data, the following repositories can be considered:</a:t>
            </a:r>
            <a:endParaRPr sz="1800"/>
          </a:p>
          <a:p>
            <a:pPr indent="-293507" lvl="0" marL="514350" rtl="0" algn="l">
              <a:lnSpc>
                <a:spcPct val="110000"/>
              </a:lnSpc>
              <a:spcBef>
                <a:spcPts val="800"/>
              </a:spcBef>
              <a:spcAft>
                <a:spcPts val="0"/>
              </a:spcAft>
              <a:buSzPts val="1622"/>
              <a:buFont typeface="Arial"/>
              <a:buChar char="•"/>
            </a:pPr>
            <a:r>
              <a:rPr lang="en-GB"/>
              <a:t>SciLifeLab is hosting an institutional repository, </a:t>
            </a:r>
            <a:r>
              <a:rPr lang="en-GB" u="sng">
                <a:solidFill>
                  <a:schemeClr val="hlink"/>
                </a:solidFill>
                <a:hlinkClick r:id="rId3"/>
              </a:rPr>
              <a:t>SciLifeLab Data Repository</a:t>
            </a:r>
            <a:r>
              <a:rPr lang="en-GB">
                <a:solidFill>
                  <a:srgbClr val="212529"/>
                </a:solidFill>
                <a:highlight>
                  <a:srgbClr val="FFFFFF"/>
                </a:highlight>
              </a:rPr>
              <a:t>. If you need any help connected to the SciLifeLab Data Repository, please contact </a:t>
            </a:r>
            <a:r>
              <a:rPr lang="en-GB" u="sng">
                <a:solidFill>
                  <a:schemeClr val="hlink"/>
                </a:solidFill>
                <a:highlight>
                  <a:srgbClr val="FFFFFF"/>
                </a:highlight>
                <a:hlinkClick r:id="rId4"/>
              </a:rPr>
              <a:t>SciLifeLab</a:t>
            </a:r>
            <a:r>
              <a:rPr lang="en-GB"/>
              <a:t>.</a:t>
            </a:r>
            <a:endParaRPr/>
          </a:p>
          <a:p>
            <a:pPr indent="-293507" lvl="0" marL="514350" rtl="0" algn="l">
              <a:lnSpc>
                <a:spcPct val="110000"/>
              </a:lnSpc>
              <a:spcBef>
                <a:spcPts val="800"/>
              </a:spcBef>
              <a:spcAft>
                <a:spcPts val="0"/>
              </a:spcAft>
              <a:buSzPts val="1622"/>
              <a:buFont typeface="Arial"/>
              <a:buChar char="•"/>
            </a:pPr>
            <a:r>
              <a:rPr lang="en-GB" u="sng">
                <a:solidFill>
                  <a:schemeClr val="hlink"/>
                </a:solidFill>
                <a:hlinkClick r:id="rId5"/>
              </a:rPr>
              <a:t>BioStudies</a:t>
            </a:r>
            <a:r>
              <a:rPr lang="en-GB"/>
              <a:t>, </a:t>
            </a:r>
            <a:r>
              <a:rPr lang="en-GB">
                <a:solidFill>
                  <a:srgbClr val="212529"/>
                </a:solidFill>
                <a:highlight>
                  <a:srgbClr val="FFFFFF"/>
                </a:highlight>
              </a:rPr>
              <a:t>hosted by the European Bioinformatics Institute (EMBL-EBI).</a:t>
            </a:r>
            <a:endParaRPr>
              <a:solidFill>
                <a:schemeClr val="accent2"/>
              </a:solidFill>
            </a:endParaRPr>
          </a:p>
        </p:txBody>
      </p:sp>
      <p:sp>
        <p:nvSpPr>
          <p:cNvPr id="96" name="Google Shape;96;g23c99049aeb_2_0"/>
          <p:cNvSpPr txBox="1"/>
          <p:nvPr>
            <p:ph type="title"/>
          </p:nvPr>
        </p:nvSpPr>
        <p:spPr>
          <a:xfrm>
            <a:off x="323407" y="240992"/>
            <a:ext cx="8497200" cy="409500"/>
          </a:xfrm>
          <a:prstGeom prst="rect">
            <a:avLst/>
          </a:prstGeom>
          <a:noFill/>
          <a:ln>
            <a:noFill/>
          </a:ln>
        </p:spPr>
        <p:txBody>
          <a:bodyPr anchorCtr="0" anchor="ctr" bIns="35100" lIns="68575" spcFirstLastPara="1" rIns="68575" wrap="square" tIns="34275">
            <a:normAutofit fontScale="90000"/>
          </a:bodyPr>
          <a:lstStyle/>
          <a:p>
            <a:pPr indent="0" lvl="0" marL="0" rtl="0" algn="ctr">
              <a:lnSpc>
                <a:spcPct val="90000"/>
              </a:lnSpc>
              <a:spcBef>
                <a:spcPts val="0"/>
              </a:spcBef>
              <a:spcAft>
                <a:spcPts val="0"/>
              </a:spcAft>
              <a:buClr>
                <a:srgbClr val="171616"/>
              </a:buClr>
              <a:buSzPct val="111111"/>
              <a:buFont typeface="Arial"/>
              <a:buNone/>
            </a:pPr>
            <a:r>
              <a:rPr lang="en-GB"/>
              <a:t>Options for sharing sensitive data</a:t>
            </a: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ciLifeLab PPT_light">
  <a:themeElements>
    <a:clrScheme name="Custom 1">
      <a:dk1>
        <a:srgbClr val="000000"/>
      </a:dk1>
      <a:lt1>
        <a:srgbClr val="FFFFFF"/>
      </a:lt1>
      <a:dk2>
        <a:srgbClr val="44546A"/>
      </a:dk2>
      <a:lt2>
        <a:srgbClr val="E7E6E6"/>
      </a:lt2>
      <a:accent1>
        <a:srgbClr val="A7C947"/>
      </a:accent1>
      <a:accent2>
        <a:srgbClr val="045C64"/>
      </a:accent2>
      <a:accent3>
        <a:srgbClr val="4C979F"/>
      </a:accent3>
      <a:accent4>
        <a:srgbClr val="491F53"/>
      </a:accent4>
      <a:accent5>
        <a:srgbClr val="E5E5E5"/>
      </a:accent5>
      <a:accent6>
        <a:srgbClr val="A6A6A6"/>
      </a:accent6>
      <a:hlink>
        <a:srgbClr val="045B63"/>
      </a:hlink>
      <a:folHlink>
        <a:srgbClr val="045C6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ciLifeLab PPT_light">
  <a:themeElements>
    <a:clrScheme name="Custom 1">
      <a:dk1>
        <a:srgbClr val="000000"/>
      </a:dk1>
      <a:lt1>
        <a:srgbClr val="FFFFFF"/>
      </a:lt1>
      <a:dk2>
        <a:srgbClr val="44546A"/>
      </a:dk2>
      <a:lt2>
        <a:srgbClr val="E7E6E6"/>
      </a:lt2>
      <a:accent1>
        <a:srgbClr val="A7C947"/>
      </a:accent1>
      <a:accent2>
        <a:srgbClr val="045C64"/>
      </a:accent2>
      <a:accent3>
        <a:srgbClr val="4C979F"/>
      </a:accent3>
      <a:accent4>
        <a:srgbClr val="491F53"/>
      </a:accent4>
      <a:accent5>
        <a:srgbClr val="E5E5E5"/>
      </a:accent5>
      <a:accent6>
        <a:srgbClr val="A6A6A6"/>
      </a:accent6>
      <a:hlink>
        <a:srgbClr val="045B63"/>
      </a:hlink>
      <a:folHlink>
        <a:srgbClr val="045C6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file>