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7" r:id="rId3"/>
    <p:sldId id="262" r:id="rId4"/>
    <p:sldId id="265" r:id="rId5"/>
    <p:sldId id="266" r:id="rId6"/>
    <p:sldId id="352" r:id="rId7"/>
    <p:sldId id="353" r:id="rId8"/>
    <p:sldId id="354" r:id="rId9"/>
    <p:sldId id="263" r:id="rId10"/>
    <p:sldId id="355" r:id="rId11"/>
    <p:sldId id="358" r:id="rId12"/>
  </p:sldIdLst>
  <p:sldSz cx="9144000" cy="5143500" type="screen16x9"/>
  <p:notesSz cx="6858000" cy="9144000"/>
  <p:embeddedFontLst>
    <p:embeddedFont>
      <p:font typeface="Calibri" panose="020F0502020204030204" pitchFamily="3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7" roundtripDataSignature="AMtx7mjlOXxYt+X+cMISn+EFnhP9tZwFV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355" autoAdjust="0"/>
  </p:normalViewPr>
  <p:slideViewPr>
    <p:cSldViewPr snapToGrid="0">
      <p:cViewPr varScale="1">
        <p:scale>
          <a:sx n="95" d="100"/>
          <a:sy n="95" d="100"/>
        </p:scale>
        <p:origin x="300" y="51"/>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17" Type="http://customschemas.google.com/relationships/presentationmetadata" Target="metadata"/><Relationship Id="rId121" Type="http://schemas.openxmlformats.org/officeDocument/2006/relationships/tableStyles" Target="tableStyles.xml"/><Relationship Id="rId3" Type="http://schemas.openxmlformats.org/officeDocument/2006/relationships/slide" Target="slides/slide2.xml"/><Relationship Id="rId12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19"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11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oppenvetenskap.se/"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2376c58017f_0_101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dirty="0">
                <a:solidFill>
                  <a:schemeClr val="dk1"/>
                </a:solidFill>
                <a:latin typeface="Calibri"/>
                <a:ea typeface="Calibri"/>
                <a:cs typeface="Calibri"/>
                <a:sym typeface="Calibri"/>
              </a:rPr>
              <a:t>10 minutes Presentation in the session “ “ at the conference “Open Science - from Policy to Practice”, May 16th 2023 Stockholm. </a:t>
            </a:r>
            <a:endParaRPr lang="en" sz="1200" b="0" i="0" dirty="0">
              <a:solidFill>
                <a:schemeClr val="dk1"/>
              </a:solidFill>
              <a:effectLst/>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lang="en" sz="1200" b="0" i="0" dirty="0">
              <a:solidFill>
                <a:schemeClr val="dk1"/>
              </a:solidFill>
              <a:effectLst/>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b="0" i="0" dirty="0">
                <a:solidFill>
                  <a:schemeClr val="dk1"/>
                </a:solidFill>
                <a:effectLst/>
                <a:latin typeface="Calibri"/>
                <a:ea typeface="Calibri"/>
                <a:cs typeface="Calibri"/>
                <a:sym typeface="Calibri"/>
              </a:rPr>
              <a:t>Presentation title “</a:t>
            </a:r>
            <a:r>
              <a:rPr lang="en-US" sz="2000" b="0" i="0" dirty="0">
                <a:solidFill>
                  <a:srgbClr val="252525"/>
                </a:solidFill>
                <a:effectLst/>
                <a:latin typeface="Arial" panose="020B0604020202020204" pitchFamily="34" charset="0"/>
              </a:rPr>
              <a:t>Advancing Open Science - A research Infrastructure perspective” is an annotated presentation presented by Associated Professor Jessica Lindvall (Deputy Head of Node ELIXIR-SE/NBIS, Head of Training </a:t>
            </a:r>
            <a:r>
              <a:rPr lang="en-US" sz="2000" b="0" i="0" dirty="0" err="1">
                <a:solidFill>
                  <a:srgbClr val="252525"/>
                </a:solidFill>
                <a:effectLst/>
                <a:latin typeface="Arial" panose="020B0604020202020204" pitchFamily="34" charset="0"/>
              </a:rPr>
              <a:t>SciLifeLab</a:t>
            </a:r>
            <a:r>
              <a:rPr lang="en-US" sz="2000" b="0" i="0" dirty="0">
                <a:solidFill>
                  <a:srgbClr val="252525"/>
                </a:solidFill>
                <a:effectLst/>
                <a:latin typeface="Arial" panose="020B0604020202020204" pitchFamily="34" charset="0"/>
              </a:rPr>
              <a:t>) at the conference "</a:t>
            </a:r>
            <a:r>
              <a:rPr lang="en-US" sz="2000" b="0" i="1" dirty="0">
                <a:solidFill>
                  <a:srgbClr val="252525"/>
                </a:solidFill>
                <a:effectLst/>
                <a:latin typeface="Arial" panose="020B0604020202020204" pitchFamily="34" charset="0"/>
              </a:rPr>
              <a:t>Open Science - from Policy to Practice</a:t>
            </a:r>
            <a:r>
              <a:rPr lang="en-US" sz="2000" b="0" i="0" dirty="0">
                <a:solidFill>
                  <a:srgbClr val="252525"/>
                </a:solidFill>
                <a:effectLst/>
                <a:latin typeface="Arial" panose="020B0604020202020204" pitchFamily="34" charset="0"/>
              </a:rPr>
              <a:t>" (https://oppenvetenskap.se/). The conference is associated with the Swedish Presidency (http://swedish-presidency.consilium.europa.eu/en/) of the Council of the European Union and is </a:t>
            </a:r>
            <a:r>
              <a:rPr lang="en-US" sz="2000" b="0" i="0" dirty="0" err="1">
                <a:solidFill>
                  <a:srgbClr val="252525"/>
                </a:solidFill>
                <a:effectLst/>
                <a:latin typeface="Arial" panose="020B0604020202020204" pitchFamily="34" charset="0"/>
              </a:rPr>
              <a:t>organised</a:t>
            </a:r>
            <a:r>
              <a:rPr lang="en-US" sz="2000" b="0" i="0" dirty="0">
                <a:solidFill>
                  <a:srgbClr val="252525"/>
                </a:solidFill>
                <a:effectLst/>
                <a:latin typeface="Arial" panose="020B0604020202020204" pitchFamily="34" charset="0"/>
              </a:rPr>
              <a:t> by the National Library of Sweden (http://www.kb.se/in-english.html), the Swedish Museum of Natural History (http://www.nrm.se/en/16.html) and the Swedish Research Council http://www.vr.se/english.html). </a:t>
            </a:r>
            <a:br>
              <a:rPr lang="en-US" sz="2000" b="0" i="0">
                <a:solidFill>
                  <a:srgbClr val="252525"/>
                </a:solidFill>
                <a:effectLst/>
                <a:latin typeface="Arial" panose="020B0604020202020204" pitchFamily="34" charset="0"/>
              </a:rPr>
            </a:br>
            <a:endParaRPr lang="en-US" sz="2000" b="0" i="0">
              <a:solidFill>
                <a:srgbClr val="252525"/>
              </a:solidFill>
              <a:effectLst/>
              <a:latin typeface="Arial" panose="020B0604020202020204" pitchFamily="34" charset="0"/>
            </a:endParaRPr>
          </a:p>
          <a:p>
            <a:pPr marL="0" lvl="0" indent="0" algn="l" rtl="0">
              <a:spcBef>
                <a:spcPts val="0"/>
              </a:spcBef>
              <a:spcAft>
                <a:spcPts val="0"/>
              </a:spcAft>
              <a:buClr>
                <a:schemeClr val="dk1"/>
              </a:buClr>
              <a:buSzPts val="1100"/>
              <a:buFont typeface="Arial"/>
              <a:buNone/>
            </a:pPr>
            <a:r>
              <a:rPr lang="en-US" sz="2000" b="0" i="0">
                <a:solidFill>
                  <a:srgbClr val="252525"/>
                </a:solidFill>
                <a:effectLst/>
                <a:latin typeface="Arial" panose="020B0604020202020204" pitchFamily="34" charset="0"/>
              </a:rPr>
              <a:t>The </a:t>
            </a:r>
            <a:r>
              <a:rPr lang="en-US" sz="2000" b="0" i="0" dirty="0">
                <a:solidFill>
                  <a:srgbClr val="252525"/>
                </a:solidFill>
                <a:effectLst/>
                <a:latin typeface="Arial" panose="020B0604020202020204" pitchFamily="34" charset="0"/>
              </a:rPr>
              <a:t>10 minutes presentation focuses on Open Science from the perspective of Research Infrastructures and carries the title "</a:t>
            </a:r>
            <a:r>
              <a:rPr lang="en-US" sz="2000" b="0" i="1" dirty="0">
                <a:solidFill>
                  <a:srgbClr val="252525"/>
                </a:solidFill>
                <a:effectLst/>
                <a:latin typeface="Arial" panose="020B0604020202020204" pitchFamily="34" charset="0"/>
              </a:rPr>
              <a:t>advancing open science to the next level - a research infrastructure perspective</a:t>
            </a:r>
            <a:r>
              <a:rPr lang="en-US" sz="2000" b="0" i="0" dirty="0">
                <a:solidFill>
                  <a:srgbClr val="252525"/>
                </a:solidFill>
                <a:effectLst/>
                <a:latin typeface="Arial" panose="020B0604020202020204" pitchFamily="34" charset="0"/>
              </a:rPr>
              <a:t>" and brings up good practices delivered from </a:t>
            </a:r>
            <a:r>
              <a:rPr lang="en-US" sz="2000" b="0" i="0" dirty="0" err="1">
                <a:solidFill>
                  <a:srgbClr val="252525"/>
                </a:solidFill>
                <a:effectLst/>
                <a:latin typeface="Arial" panose="020B0604020202020204" pitchFamily="34" charset="0"/>
              </a:rPr>
              <a:t>SciLifeLab</a:t>
            </a:r>
            <a:r>
              <a:rPr lang="en-US" sz="2000" b="0" i="0" dirty="0">
                <a:solidFill>
                  <a:srgbClr val="252525"/>
                </a:solidFill>
                <a:effectLst/>
                <a:latin typeface="Arial" panose="020B0604020202020204" pitchFamily="34" charset="0"/>
              </a:rPr>
              <a:t> and ELIXIR-SE/NBIS and well as overarching challenges I believe Research Infrastructures carries today in addition to areas where I believe we can join forces to achieve the goal of Open Science = Science! </a:t>
            </a:r>
          </a:p>
          <a:p>
            <a:pPr marL="0" lvl="0" indent="0" algn="l" rtl="0">
              <a:spcBef>
                <a:spcPts val="0"/>
              </a:spcBef>
              <a:spcAft>
                <a:spcPts val="0"/>
              </a:spcAft>
              <a:buClr>
                <a:schemeClr val="dk1"/>
              </a:buClr>
              <a:buSzPts val="1100"/>
              <a:buFont typeface="Arial"/>
              <a:buNone/>
            </a:pPr>
            <a:endParaRPr lang="en"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r>
              <a:rPr lang="en" u="sng" dirty="0">
                <a:solidFill>
                  <a:srgbClr val="0563C1"/>
                </a:solidFill>
                <a:hlinkClick r:id="rId3">
                  <a:extLst>
                    <a:ext uri="{A12FA001-AC4F-418D-AE19-62706E023703}">
                      <ahyp:hlinkClr xmlns:ahyp="http://schemas.microsoft.com/office/drawing/2018/hyperlinkcolor" val="tx"/>
                    </a:ext>
                  </a:extLst>
                </a:hlinkClick>
              </a:rPr>
              <a:t>https://oppenvetenskap.se/</a:t>
            </a:r>
            <a:r>
              <a:rPr lang="en" dirty="0">
                <a:solidFill>
                  <a:schemeClr val="dk1"/>
                </a:solidFill>
              </a:rPr>
              <a:t> </a:t>
            </a:r>
            <a:endParaRPr dirty="0"/>
          </a:p>
        </p:txBody>
      </p:sp>
      <p:sp>
        <p:nvSpPr>
          <p:cNvPr id="144" name="Google Shape;144;g2376c58017f_0_10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6737756127597f29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6737756127597f29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SE" dirty="0"/>
              <a:t>I </a:t>
            </a:r>
            <a:r>
              <a:rPr lang="sv-SE" dirty="0" err="1"/>
              <a:t>want</a:t>
            </a:r>
            <a:r>
              <a:rPr lang="sv-SE" dirty="0"/>
              <a:t> to </a:t>
            </a:r>
            <a:r>
              <a:rPr lang="sv-SE" dirty="0" err="1"/>
              <a:t>leave</a:t>
            </a:r>
            <a:r>
              <a:rPr lang="sv-SE" dirty="0"/>
              <a:t> </a:t>
            </a:r>
            <a:r>
              <a:rPr lang="sv-SE" dirty="0" err="1"/>
              <a:t>you</a:t>
            </a:r>
            <a:r>
              <a:rPr lang="sv-SE" dirty="0"/>
              <a:t> </a:t>
            </a:r>
            <a:r>
              <a:rPr lang="sv-SE" dirty="0" err="1"/>
              <a:t>with</a:t>
            </a:r>
            <a:r>
              <a:rPr lang="sv-SE" dirty="0"/>
              <a:t> </a:t>
            </a:r>
            <a:r>
              <a:rPr lang="sv-SE" dirty="0" err="1"/>
              <a:t>some</a:t>
            </a:r>
            <a:r>
              <a:rPr lang="sv-SE" dirty="0"/>
              <a:t> </a:t>
            </a:r>
            <a:r>
              <a:rPr lang="sv-SE" dirty="0" err="1"/>
              <a:t>examples</a:t>
            </a:r>
            <a:r>
              <a:rPr lang="sv-SE" dirty="0"/>
              <a:t> </a:t>
            </a:r>
            <a:r>
              <a:rPr lang="sv-SE" dirty="0" err="1"/>
              <a:t>of</a:t>
            </a:r>
            <a:r>
              <a:rPr lang="sv-SE" dirty="0"/>
              <a:t> </a:t>
            </a:r>
            <a:r>
              <a:rPr lang="sv-SE" dirty="0" err="1"/>
              <a:t>answers</a:t>
            </a:r>
            <a:r>
              <a:rPr lang="sv-SE" dirty="0"/>
              <a:t> to the </a:t>
            </a:r>
            <a:r>
              <a:rPr lang="sv-SE" dirty="0" err="1"/>
              <a:t>previous</a:t>
            </a:r>
            <a:r>
              <a:rPr lang="sv-SE" dirty="0"/>
              <a:t> </a:t>
            </a:r>
            <a:r>
              <a:rPr lang="sv-SE" dirty="0" err="1"/>
              <a:t>slide</a:t>
            </a:r>
            <a:r>
              <a:rPr lang="sv-SE" dirty="0"/>
              <a:t> and </a:t>
            </a:r>
            <a:r>
              <a:rPr lang="sv-SE" dirty="0" err="1"/>
              <a:t>where</a:t>
            </a:r>
            <a:r>
              <a:rPr lang="sv-SE" dirty="0"/>
              <a:t> I </a:t>
            </a:r>
            <a:r>
              <a:rPr lang="sv-SE" dirty="0" err="1"/>
              <a:t>see</a:t>
            </a:r>
            <a:r>
              <a:rPr lang="sv-SE" dirty="0"/>
              <a:t> </a:t>
            </a:r>
            <a:r>
              <a:rPr lang="sv-SE" dirty="0" err="1"/>
              <a:t>directed</a:t>
            </a:r>
            <a:r>
              <a:rPr lang="sv-SE" dirty="0"/>
              <a:t> </a:t>
            </a:r>
            <a:r>
              <a:rPr lang="sv-SE" dirty="0" err="1"/>
              <a:t>efforts</a:t>
            </a:r>
            <a:r>
              <a:rPr lang="sv-SE" dirty="0"/>
              <a:t> </a:t>
            </a:r>
            <a:r>
              <a:rPr lang="sv-SE" dirty="0" err="1"/>
              <a:t>giving</a:t>
            </a:r>
            <a:r>
              <a:rPr lang="sv-SE" dirty="0"/>
              <a:t> </a:t>
            </a:r>
            <a:r>
              <a:rPr lang="sv-SE" dirty="0" err="1"/>
              <a:t>direct</a:t>
            </a:r>
            <a:r>
              <a:rPr lang="sv-SE" dirty="0"/>
              <a:t> </a:t>
            </a:r>
            <a:r>
              <a:rPr lang="sv-SE" dirty="0" err="1"/>
              <a:t>benefits</a:t>
            </a:r>
            <a:r>
              <a:rPr lang="sv-SE" dirty="0"/>
              <a:t> to the mission </a:t>
            </a:r>
            <a:r>
              <a:rPr lang="sv-SE" dirty="0" err="1"/>
              <a:t>of</a:t>
            </a:r>
            <a:r>
              <a:rPr lang="sv-SE" dirty="0"/>
              <a:t> </a:t>
            </a:r>
            <a:r>
              <a:rPr lang="sv-SE" dirty="0" err="1"/>
              <a:t>Open</a:t>
            </a:r>
            <a:r>
              <a:rPr lang="sv-SE" dirty="0"/>
              <a:t> Science and FAIR.</a:t>
            </a:r>
          </a:p>
          <a:p>
            <a:pPr marL="0" lvl="0" indent="0" algn="l" rtl="0">
              <a:spcBef>
                <a:spcPts val="0"/>
              </a:spcBef>
              <a:spcAft>
                <a:spcPts val="0"/>
              </a:spcAft>
              <a:buNone/>
            </a:pPr>
            <a:endParaRPr lang="sv-SE" dirty="0"/>
          </a:p>
          <a:p>
            <a:pPr marL="0" lvl="0" indent="0" algn="l" rtl="0">
              <a:spcBef>
                <a:spcPts val="0"/>
              </a:spcBef>
              <a:spcAft>
                <a:spcPts val="0"/>
              </a:spcAft>
              <a:buNone/>
            </a:pPr>
            <a:r>
              <a:rPr lang="sv-SE" b="1" dirty="0" err="1"/>
              <a:t>Policies</a:t>
            </a:r>
            <a:r>
              <a:rPr lang="sv-SE" b="1" dirty="0"/>
              <a:t> </a:t>
            </a:r>
            <a:r>
              <a:rPr lang="sv-SE" b="0" dirty="0" err="1"/>
              <a:t>are</a:t>
            </a:r>
            <a:r>
              <a:rPr lang="sv-SE" b="0" dirty="0"/>
              <a:t> </a:t>
            </a:r>
            <a:r>
              <a:rPr lang="sv-SE" b="0" dirty="0" err="1"/>
              <a:t>imprtant</a:t>
            </a:r>
            <a:r>
              <a:rPr lang="sv-SE" b="0" dirty="0"/>
              <a:t> as </a:t>
            </a:r>
            <a:r>
              <a:rPr lang="sv-SE" b="0" dirty="0" err="1"/>
              <a:t>they</a:t>
            </a:r>
            <a:r>
              <a:rPr lang="sv-SE" b="0" dirty="0"/>
              <a:t> </a:t>
            </a:r>
            <a:r>
              <a:rPr lang="sv-SE" b="0" dirty="0" err="1"/>
              <a:t>can</a:t>
            </a:r>
            <a:r>
              <a:rPr lang="sv-SE" b="0" dirty="0"/>
              <a:t> </a:t>
            </a:r>
            <a:r>
              <a:rPr lang="sv-SE" b="0" dirty="0" err="1"/>
              <a:t>remove</a:t>
            </a:r>
            <a:r>
              <a:rPr lang="sv-SE" b="0" dirty="0"/>
              <a:t> </a:t>
            </a:r>
            <a:r>
              <a:rPr lang="sv-SE" b="0" dirty="0" err="1"/>
              <a:t>obstacles</a:t>
            </a:r>
            <a:r>
              <a:rPr lang="sv-SE" b="0" dirty="0"/>
              <a:t> and set the </a:t>
            </a:r>
            <a:r>
              <a:rPr lang="sv-SE" b="0" dirty="0" err="1"/>
              <a:t>tone</a:t>
            </a:r>
            <a:r>
              <a:rPr lang="sv-SE" b="0" dirty="0"/>
              <a:t>. </a:t>
            </a:r>
            <a:r>
              <a:rPr lang="sv-SE" b="0" dirty="0" err="1"/>
              <a:t>Here</a:t>
            </a:r>
            <a:r>
              <a:rPr lang="sv-SE" b="0" dirty="0"/>
              <a:t> </a:t>
            </a:r>
            <a:r>
              <a:rPr lang="sv-SE" b="0" dirty="0" err="1"/>
              <a:t>that</a:t>
            </a:r>
            <a:r>
              <a:rPr lang="sv-SE" b="0" dirty="0"/>
              <a:t> </a:t>
            </a:r>
            <a:r>
              <a:rPr lang="sv-SE" b="0" dirty="0" err="1"/>
              <a:t>Open</a:t>
            </a:r>
            <a:r>
              <a:rPr lang="sv-SE" b="0" dirty="0"/>
              <a:t> Science IS Science. In </a:t>
            </a:r>
            <a:r>
              <a:rPr lang="sv-SE" b="0" dirty="0" err="1"/>
              <a:t>additon</a:t>
            </a:r>
            <a:r>
              <a:rPr lang="sv-SE" b="0" dirty="0"/>
              <a:t>, </a:t>
            </a:r>
            <a:r>
              <a:rPr lang="sv-SE" b="0" dirty="0" err="1"/>
              <a:t>Open</a:t>
            </a:r>
            <a:r>
              <a:rPr lang="sv-SE" b="0" dirty="0"/>
              <a:t> Science </a:t>
            </a:r>
            <a:r>
              <a:rPr lang="sv-SE" b="0" dirty="0" err="1"/>
              <a:t>Policies</a:t>
            </a:r>
            <a:r>
              <a:rPr lang="sv-SE" b="0" dirty="0"/>
              <a:t> </a:t>
            </a:r>
            <a:r>
              <a:rPr lang="sv-SE" b="0" dirty="0" err="1"/>
              <a:t>can</a:t>
            </a:r>
            <a:r>
              <a:rPr lang="sv-SE" b="0" dirty="0"/>
              <a:t> </a:t>
            </a:r>
            <a:r>
              <a:rPr lang="sv-SE" b="0" dirty="0" err="1"/>
              <a:t>promote</a:t>
            </a:r>
            <a:r>
              <a:rPr lang="sv-SE" b="0" dirty="0"/>
              <a:t> </a:t>
            </a:r>
            <a:r>
              <a:rPr lang="sv-SE" b="0" dirty="0" err="1"/>
              <a:t>funding</a:t>
            </a:r>
            <a:r>
              <a:rPr lang="sv-SE" b="0" dirty="0"/>
              <a:t> and </a:t>
            </a:r>
            <a:r>
              <a:rPr lang="sv-SE" b="0" dirty="0" err="1"/>
              <a:t>help</a:t>
            </a:r>
            <a:r>
              <a:rPr lang="sv-SE" b="0" dirty="0"/>
              <a:t> to </a:t>
            </a:r>
            <a:r>
              <a:rPr lang="sv-SE" b="0" dirty="0" err="1"/>
              <a:t>change</a:t>
            </a:r>
            <a:r>
              <a:rPr lang="sv-SE" b="0" dirty="0"/>
              <a:t> the </a:t>
            </a:r>
            <a:r>
              <a:rPr lang="sv-SE" b="0" dirty="0" err="1"/>
              <a:t>reward</a:t>
            </a:r>
            <a:r>
              <a:rPr lang="sv-SE" b="0" dirty="0"/>
              <a:t> and </a:t>
            </a:r>
            <a:r>
              <a:rPr lang="sv-SE" b="0" dirty="0" err="1"/>
              <a:t>incentive</a:t>
            </a:r>
            <a:r>
              <a:rPr lang="sv-SE" b="0" dirty="0"/>
              <a:t> systems. Last </a:t>
            </a:r>
            <a:r>
              <a:rPr lang="sv-SE" b="0" dirty="0" err="1"/>
              <a:t>but</a:t>
            </a:r>
            <a:r>
              <a:rPr lang="sv-SE" b="0" dirty="0"/>
              <a:t> not </a:t>
            </a:r>
            <a:r>
              <a:rPr lang="sv-SE" b="0" dirty="0" err="1"/>
              <a:t>least</a:t>
            </a:r>
            <a:r>
              <a:rPr lang="sv-SE" b="0" dirty="0"/>
              <a:t>, </a:t>
            </a:r>
            <a:r>
              <a:rPr lang="sv-SE" b="0" dirty="0" err="1"/>
              <a:t>policies</a:t>
            </a:r>
            <a:r>
              <a:rPr lang="sv-SE" b="0" dirty="0"/>
              <a:t> </a:t>
            </a:r>
            <a:r>
              <a:rPr lang="sv-SE" b="0" dirty="0" err="1"/>
              <a:t>should</a:t>
            </a:r>
            <a:r>
              <a:rPr lang="sv-SE" b="0" dirty="0"/>
              <a:t> </a:t>
            </a:r>
            <a:r>
              <a:rPr lang="sv-SE" b="0" dirty="0" err="1"/>
              <a:t>work</a:t>
            </a:r>
            <a:r>
              <a:rPr lang="sv-SE" b="0" dirty="0"/>
              <a:t> to </a:t>
            </a:r>
            <a:r>
              <a:rPr lang="sv-SE" b="0" dirty="0" err="1"/>
              <a:t>eliminate</a:t>
            </a:r>
            <a:r>
              <a:rPr lang="sv-SE" b="0" dirty="0"/>
              <a:t> </a:t>
            </a:r>
            <a:r>
              <a:rPr lang="sv-SE" b="0" dirty="0" err="1"/>
              <a:t>disparties</a:t>
            </a:r>
            <a:r>
              <a:rPr lang="sv-SE" b="0" dirty="0"/>
              <a:t> and </a:t>
            </a:r>
            <a:r>
              <a:rPr lang="sv-SE" b="0" dirty="0" err="1"/>
              <a:t>redress</a:t>
            </a:r>
            <a:r>
              <a:rPr lang="sv-SE" b="0" dirty="0"/>
              <a:t> </a:t>
            </a:r>
            <a:r>
              <a:rPr lang="sv-SE" b="0" dirty="0" err="1"/>
              <a:t>imbalances</a:t>
            </a:r>
            <a:r>
              <a:rPr lang="sv-SE" b="0" dirty="0"/>
              <a:t>.</a:t>
            </a:r>
          </a:p>
          <a:p>
            <a:pPr marL="0" lvl="0" indent="0" algn="l" rtl="0">
              <a:spcBef>
                <a:spcPts val="0"/>
              </a:spcBef>
              <a:spcAft>
                <a:spcPts val="0"/>
              </a:spcAft>
              <a:buNone/>
            </a:pPr>
            <a:endParaRPr lang="sv-SE" b="0" dirty="0"/>
          </a:p>
          <a:p>
            <a:pPr marL="0" lvl="0" indent="0" algn="l" rtl="0">
              <a:spcBef>
                <a:spcPts val="0"/>
              </a:spcBef>
              <a:spcAft>
                <a:spcPts val="0"/>
              </a:spcAft>
              <a:buNone/>
            </a:pPr>
            <a:r>
              <a:rPr lang="sv-SE" b="1" dirty="0" err="1"/>
              <a:t>Funding</a:t>
            </a:r>
            <a:r>
              <a:rPr lang="sv-SE" b="0" dirty="0"/>
              <a:t> (</a:t>
            </a:r>
            <a:r>
              <a:rPr lang="sv-SE" b="0" dirty="0" err="1"/>
              <a:t>much</a:t>
            </a:r>
            <a:r>
              <a:rPr lang="sv-SE" b="0" dirty="0"/>
              <a:t> is </a:t>
            </a:r>
            <a:r>
              <a:rPr lang="sv-SE" b="0" dirty="0" err="1"/>
              <a:t>about</a:t>
            </a:r>
            <a:r>
              <a:rPr lang="sv-SE" b="0" dirty="0"/>
              <a:t> the </a:t>
            </a:r>
            <a:r>
              <a:rPr lang="sv-SE" b="0" dirty="0" err="1"/>
              <a:t>money</a:t>
            </a:r>
            <a:r>
              <a:rPr lang="sv-SE" b="0" dirty="0"/>
              <a:t>) for </a:t>
            </a:r>
            <a:r>
              <a:rPr lang="sv-SE" b="0" dirty="0" err="1"/>
              <a:t>developing</a:t>
            </a:r>
            <a:r>
              <a:rPr lang="sv-SE" b="0" dirty="0"/>
              <a:t> and </a:t>
            </a:r>
            <a:r>
              <a:rPr lang="sv-SE" b="0" dirty="0" err="1"/>
              <a:t>sustaining</a:t>
            </a:r>
            <a:r>
              <a:rPr lang="sv-SE" b="0" dirty="0"/>
              <a:t> robust </a:t>
            </a:r>
            <a:r>
              <a:rPr lang="sv-SE" b="0" dirty="0" err="1"/>
              <a:t>technical</a:t>
            </a:r>
            <a:r>
              <a:rPr lang="sv-SE" b="0" dirty="0"/>
              <a:t> AND </a:t>
            </a:r>
            <a:r>
              <a:rPr lang="sv-SE" b="0" dirty="0" err="1"/>
              <a:t>people</a:t>
            </a:r>
            <a:r>
              <a:rPr lang="sv-SE" b="0" dirty="0"/>
              <a:t> </a:t>
            </a:r>
            <a:r>
              <a:rPr lang="sv-SE" b="0" dirty="0" err="1"/>
              <a:t>infrastructures</a:t>
            </a:r>
            <a:r>
              <a:rPr lang="sv-SE" b="0" dirty="0"/>
              <a:t>. </a:t>
            </a:r>
            <a:r>
              <a:rPr lang="sv-SE" b="0" dirty="0" err="1"/>
              <a:t>Focused</a:t>
            </a:r>
            <a:r>
              <a:rPr lang="sv-SE" b="0" dirty="0"/>
              <a:t> </a:t>
            </a:r>
            <a:r>
              <a:rPr lang="sv-SE" b="0" dirty="0" err="1"/>
              <a:t>efforst</a:t>
            </a:r>
            <a:r>
              <a:rPr lang="sv-SE" b="0" dirty="0"/>
              <a:t> to </a:t>
            </a:r>
            <a:r>
              <a:rPr lang="sv-SE" b="0" dirty="0" err="1"/>
              <a:t>fund</a:t>
            </a:r>
            <a:r>
              <a:rPr lang="sv-SE" b="0" dirty="0"/>
              <a:t> </a:t>
            </a:r>
            <a:r>
              <a:rPr lang="sv-SE" b="0" dirty="0" err="1"/>
              <a:t>initiatves</a:t>
            </a:r>
            <a:r>
              <a:rPr lang="sv-SE" b="0" dirty="0"/>
              <a:t> </a:t>
            </a:r>
            <a:r>
              <a:rPr lang="sv-SE" b="0" dirty="0" err="1"/>
              <a:t>directed</a:t>
            </a:r>
            <a:r>
              <a:rPr lang="sv-SE" b="0" dirty="0"/>
              <a:t> to a </a:t>
            </a:r>
            <a:r>
              <a:rPr lang="sv-SE" b="0" dirty="0" err="1"/>
              <a:t>people</a:t>
            </a:r>
            <a:r>
              <a:rPr lang="sv-SE" b="0" dirty="0"/>
              <a:t> </a:t>
            </a:r>
            <a:r>
              <a:rPr lang="sv-SE" b="0" dirty="0" err="1"/>
              <a:t>tier</a:t>
            </a:r>
            <a:r>
              <a:rPr lang="sv-SE" b="0" dirty="0"/>
              <a:t> for RIs </a:t>
            </a:r>
            <a:r>
              <a:rPr lang="sv-SE" b="0" dirty="0" err="1"/>
              <a:t>would</a:t>
            </a:r>
            <a:r>
              <a:rPr lang="sv-SE" b="0" dirty="0"/>
              <a:t> be </a:t>
            </a:r>
            <a:r>
              <a:rPr lang="sv-SE" b="0" dirty="0" err="1"/>
              <a:t>welcommed</a:t>
            </a:r>
            <a:r>
              <a:rPr lang="sv-SE" b="0" dirty="0"/>
              <a:t>. </a:t>
            </a:r>
            <a:r>
              <a:rPr lang="sv-SE" b="0" dirty="0" err="1"/>
              <a:t>Funding</a:t>
            </a:r>
            <a:r>
              <a:rPr lang="sv-SE" b="0" dirty="0"/>
              <a:t> to support </a:t>
            </a:r>
            <a:r>
              <a:rPr lang="sv-SE" b="0" dirty="0" err="1"/>
              <a:t>Open</a:t>
            </a:r>
            <a:r>
              <a:rPr lang="sv-SE" b="0" dirty="0"/>
              <a:t> Access publishing, </a:t>
            </a:r>
            <a:r>
              <a:rPr lang="sv-SE" b="0" dirty="0" err="1"/>
              <a:t>create</a:t>
            </a:r>
            <a:r>
              <a:rPr lang="sv-SE" b="0" dirty="0"/>
              <a:t> </a:t>
            </a:r>
            <a:r>
              <a:rPr lang="sv-SE" b="0" dirty="0" err="1"/>
              <a:t>effective</a:t>
            </a:r>
            <a:r>
              <a:rPr lang="sv-SE" b="0" dirty="0"/>
              <a:t> data management </a:t>
            </a:r>
            <a:r>
              <a:rPr lang="sv-SE" b="0" dirty="0" err="1"/>
              <a:t>practices</a:t>
            </a:r>
            <a:r>
              <a:rPr lang="sv-SE" b="0" dirty="0"/>
              <a:t>. And </a:t>
            </a:r>
            <a:r>
              <a:rPr lang="sv-SE" b="0" dirty="0" err="1"/>
              <a:t>funding</a:t>
            </a:r>
            <a:r>
              <a:rPr lang="sv-SE" b="0" dirty="0"/>
              <a:t> to </a:t>
            </a:r>
            <a:r>
              <a:rPr lang="sv-SE" b="0" dirty="0" err="1"/>
              <a:t>promote</a:t>
            </a:r>
            <a:r>
              <a:rPr lang="sv-SE" b="0" dirty="0"/>
              <a:t> and </a:t>
            </a:r>
            <a:r>
              <a:rPr lang="sv-SE" b="0" dirty="0" err="1"/>
              <a:t>boost</a:t>
            </a:r>
            <a:r>
              <a:rPr lang="sv-SE" b="0" dirty="0"/>
              <a:t> </a:t>
            </a:r>
            <a:r>
              <a:rPr lang="sv-SE" b="0" dirty="0" err="1"/>
              <a:t>collaboration</a:t>
            </a:r>
            <a:r>
              <a:rPr lang="sv-SE" b="0" dirty="0"/>
              <a:t> </a:t>
            </a:r>
            <a:r>
              <a:rPr lang="sv-SE" b="0" dirty="0" err="1"/>
              <a:t>across</a:t>
            </a:r>
            <a:r>
              <a:rPr lang="sv-SE" b="0" dirty="0"/>
              <a:t> </a:t>
            </a:r>
            <a:r>
              <a:rPr lang="sv-SE" b="0" dirty="0" err="1"/>
              <a:t>disciplines</a:t>
            </a:r>
            <a:r>
              <a:rPr lang="sv-SE" b="0" dirty="0"/>
              <a:t> and institutions (</a:t>
            </a:r>
            <a:r>
              <a:rPr lang="sv-SE" b="0" dirty="0" err="1"/>
              <a:t>promoting</a:t>
            </a:r>
            <a:r>
              <a:rPr lang="sv-SE" b="0" dirty="0"/>
              <a:t> Team Science).</a:t>
            </a:r>
          </a:p>
          <a:p>
            <a:pPr marL="0" lvl="0" indent="0" algn="l" rtl="0">
              <a:spcBef>
                <a:spcPts val="0"/>
              </a:spcBef>
              <a:spcAft>
                <a:spcPts val="0"/>
              </a:spcAft>
              <a:buNone/>
            </a:pPr>
            <a:endParaRPr lang="sv-SE" b="0" dirty="0"/>
          </a:p>
          <a:p>
            <a:pPr marL="0" lvl="0" indent="0" algn="l" rtl="0">
              <a:spcBef>
                <a:spcPts val="0"/>
              </a:spcBef>
              <a:spcAft>
                <a:spcPts val="0"/>
              </a:spcAft>
              <a:buNone/>
            </a:pPr>
            <a:r>
              <a:rPr lang="sv-SE" b="1" dirty="0"/>
              <a:t>Community </a:t>
            </a:r>
            <a:r>
              <a:rPr lang="sv-SE" b="1" dirty="0" err="1"/>
              <a:t>networks</a:t>
            </a:r>
            <a:r>
              <a:rPr lang="sv-SE" b="0" dirty="0"/>
              <a:t> </a:t>
            </a:r>
            <a:r>
              <a:rPr lang="sv-SE" b="0" dirty="0" err="1"/>
              <a:t>We</a:t>
            </a:r>
            <a:r>
              <a:rPr lang="sv-SE" b="0" dirty="0"/>
              <a:t> </a:t>
            </a:r>
            <a:r>
              <a:rPr lang="sv-SE" b="0" dirty="0" err="1"/>
              <a:t>know</a:t>
            </a:r>
            <a:r>
              <a:rPr lang="sv-SE" b="0" dirty="0"/>
              <a:t> </a:t>
            </a:r>
            <a:r>
              <a:rPr lang="sv-SE" b="0" dirty="0" err="1"/>
              <a:t>that</a:t>
            </a:r>
            <a:r>
              <a:rPr lang="sv-SE" b="0" dirty="0"/>
              <a:t> </a:t>
            </a:r>
            <a:r>
              <a:rPr lang="sv-SE" b="0" dirty="0" err="1"/>
              <a:t>communities</a:t>
            </a:r>
            <a:r>
              <a:rPr lang="sv-SE" b="0" dirty="0"/>
              <a:t> and </a:t>
            </a:r>
            <a:r>
              <a:rPr lang="sv-SE" b="0" dirty="0" err="1"/>
              <a:t>bottom-up</a:t>
            </a:r>
            <a:r>
              <a:rPr lang="sv-SE" b="0" dirty="0"/>
              <a:t> </a:t>
            </a:r>
            <a:r>
              <a:rPr lang="sv-SE" b="0" dirty="0" err="1"/>
              <a:t>approaches</a:t>
            </a:r>
            <a:r>
              <a:rPr lang="sv-SE" b="0" dirty="0"/>
              <a:t> drive </a:t>
            </a:r>
            <a:r>
              <a:rPr lang="sv-SE" b="0" dirty="0" err="1"/>
              <a:t>cultural</a:t>
            </a:r>
            <a:r>
              <a:rPr lang="sv-SE" b="0" dirty="0"/>
              <a:t> </a:t>
            </a:r>
            <a:r>
              <a:rPr lang="sv-SE" b="0" dirty="0" err="1"/>
              <a:t>change</a:t>
            </a:r>
            <a:r>
              <a:rPr lang="sv-SE" b="0" dirty="0"/>
              <a:t>. Community </a:t>
            </a:r>
            <a:r>
              <a:rPr lang="sv-SE" b="0" dirty="0" err="1"/>
              <a:t>networks</a:t>
            </a:r>
            <a:r>
              <a:rPr lang="sv-SE" b="0" dirty="0"/>
              <a:t> </a:t>
            </a:r>
            <a:r>
              <a:rPr lang="sv-SE" b="0" dirty="0" err="1"/>
              <a:t>are</a:t>
            </a:r>
            <a:r>
              <a:rPr lang="sv-SE" b="0" dirty="0"/>
              <a:t> </a:t>
            </a:r>
            <a:r>
              <a:rPr lang="sv-SE" b="0" dirty="0" err="1"/>
              <a:t>important</a:t>
            </a:r>
            <a:r>
              <a:rPr lang="sv-SE" b="0" dirty="0"/>
              <a:t> </a:t>
            </a:r>
            <a:r>
              <a:rPr lang="sv-SE" b="0" dirty="0" err="1"/>
              <a:t>ambassadeurs</a:t>
            </a:r>
            <a:r>
              <a:rPr lang="sv-SE" b="0" dirty="0"/>
              <a:t> for the </a:t>
            </a:r>
            <a:r>
              <a:rPr lang="sv-SE" b="0" dirty="0" err="1"/>
              <a:t>Open</a:t>
            </a:r>
            <a:r>
              <a:rPr lang="sv-SE" b="0" dirty="0"/>
              <a:t> Science </a:t>
            </a:r>
            <a:r>
              <a:rPr lang="sv-SE" b="0" dirty="0" err="1"/>
              <a:t>movement</a:t>
            </a:r>
            <a:r>
              <a:rPr lang="sv-SE" b="0" dirty="0"/>
              <a:t>. </a:t>
            </a:r>
            <a:r>
              <a:rPr lang="sv-SE" b="0" dirty="0" err="1"/>
              <a:t>We</a:t>
            </a:r>
            <a:r>
              <a:rPr lang="sv-SE" b="0" dirty="0"/>
              <a:t>, as Ris, </a:t>
            </a:r>
            <a:r>
              <a:rPr lang="sv-SE" b="0" dirty="0" err="1"/>
              <a:t>need</a:t>
            </a:r>
            <a:r>
              <a:rPr lang="sv-SE" b="0" dirty="0"/>
              <a:t> </a:t>
            </a:r>
            <a:r>
              <a:rPr lang="sv-SE" b="0" dirty="0" err="1"/>
              <a:t>better</a:t>
            </a:r>
            <a:r>
              <a:rPr lang="sv-SE" b="0" dirty="0"/>
              <a:t> </a:t>
            </a:r>
            <a:r>
              <a:rPr lang="sv-SE" b="0" dirty="0" err="1"/>
              <a:t>ways</a:t>
            </a:r>
            <a:r>
              <a:rPr lang="sv-SE" b="0" dirty="0"/>
              <a:t> to </a:t>
            </a:r>
            <a:r>
              <a:rPr lang="sv-SE" b="0" dirty="0" err="1"/>
              <a:t>connect</a:t>
            </a:r>
            <a:r>
              <a:rPr lang="sv-SE" b="0" dirty="0"/>
              <a:t> to </a:t>
            </a:r>
            <a:r>
              <a:rPr lang="sv-SE" b="0" dirty="0" err="1"/>
              <a:t>them</a:t>
            </a:r>
            <a:r>
              <a:rPr lang="sv-SE" b="0" dirty="0"/>
              <a:t> and to </a:t>
            </a:r>
            <a:r>
              <a:rPr lang="sv-SE" b="0" dirty="0" err="1"/>
              <a:t>find</a:t>
            </a:r>
            <a:r>
              <a:rPr lang="sv-SE" b="0" dirty="0"/>
              <a:t> </a:t>
            </a:r>
            <a:r>
              <a:rPr lang="sv-SE" b="0" dirty="0" err="1"/>
              <a:t>mutual</a:t>
            </a:r>
            <a:r>
              <a:rPr lang="sv-SE" b="0" dirty="0"/>
              <a:t> </a:t>
            </a:r>
            <a:r>
              <a:rPr lang="sv-SE" b="0" dirty="0" err="1"/>
              <a:t>benefits</a:t>
            </a:r>
            <a:r>
              <a:rPr lang="sv-SE" b="0" dirty="0"/>
              <a:t>. </a:t>
            </a:r>
          </a:p>
          <a:p>
            <a:pPr marL="0" lvl="0" indent="0" algn="l" rtl="0">
              <a:spcBef>
                <a:spcPts val="0"/>
              </a:spcBef>
              <a:spcAft>
                <a:spcPts val="0"/>
              </a:spcAft>
              <a:buNone/>
            </a:pPr>
            <a:endParaRPr lang="sv-SE" b="0" dirty="0"/>
          </a:p>
          <a:p>
            <a:pPr marL="0" lvl="0" indent="0" algn="l" rtl="0">
              <a:spcBef>
                <a:spcPts val="0"/>
              </a:spcBef>
              <a:spcAft>
                <a:spcPts val="0"/>
              </a:spcAft>
              <a:buNone/>
            </a:pPr>
            <a:r>
              <a:rPr lang="sv-SE" b="1" dirty="0" err="1"/>
              <a:t>Capacity</a:t>
            </a:r>
            <a:r>
              <a:rPr lang="sv-SE" b="1" dirty="0"/>
              <a:t> </a:t>
            </a:r>
            <a:r>
              <a:rPr lang="sv-SE" b="1" dirty="0" err="1"/>
              <a:t>Building</a:t>
            </a:r>
            <a:r>
              <a:rPr lang="sv-SE" b="0" dirty="0"/>
              <a:t> is </a:t>
            </a:r>
            <a:r>
              <a:rPr lang="sv-SE" b="0" dirty="0" err="1"/>
              <a:t>key</a:t>
            </a:r>
            <a:r>
              <a:rPr lang="sv-SE" b="0" dirty="0"/>
              <a:t>! </a:t>
            </a:r>
            <a:r>
              <a:rPr lang="sv-SE" b="0" dirty="0" err="1"/>
              <a:t>Lifelong</a:t>
            </a:r>
            <a:r>
              <a:rPr lang="sv-SE" b="0" dirty="0"/>
              <a:t> </a:t>
            </a:r>
            <a:r>
              <a:rPr lang="sv-SE" b="0" dirty="0" err="1"/>
              <a:t>learning</a:t>
            </a:r>
            <a:r>
              <a:rPr lang="sv-SE" b="0" dirty="0"/>
              <a:t> is </a:t>
            </a:r>
            <a:r>
              <a:rPr lang="sv-SE" b="0" dirty="0" err="1"/>
              <a:t>essential</a:t>
            </a:r>
            <a:r>
              <a:rPr lang="sv-SE" b="0" dirty="0"/>
              <a:t> to </a:t>
            </a:r>
            <a:r>
              <a:rPr lang="sv-SE" b="0" dirty="0" err="1"/>
              <a:t>enable</a:t>
            </a:r>
            <a:r>
              <a:rPr lang="sv-SE" b="0" dirty="0"/>
              <a:t> </a:t>
            </a:r>
            <a:r>
              <a:rPr lang="sv-SE" b="0" dirty="0" err="1"/>
              <a:t>both</a:t>
            </a:r>
            <a:r>
              <a:rPr lang="sv-SE" b="0" dirty="0"/>
              <a:t> </a:t>
            </a:r>
            <a:r>
              <a:rPr lang="sv-SE" b="0" dirty="0" err="1"/>
              <a:t>reseachers</a:t>
            </a:r>
            <a:r>
              <a:rPr lang="sv-SE" b="0" dirty="0"/>
              <a:t> and </a:t>
            </a:r>
            <a:r>
              <a:rPr lang="sv-SE" b="0" dirty="0" err="1"/>
              <a:t>staff</a:t>
            </a:r>
            <a:r>
              <a:rPr lang="sv-SE" b="0" dirty="0"/>
              <a:t>-scientists to </a:t>
            </a:r>
            <a:r>
              <a:rPr lang="sv-SE" b="0" dirty="0" err="1"/>
              <a:t>deliver</a:t>
            </a:r>
            <a:r>
              <a:rPr lang="sv-SE" b="0" dirty="0"/>
              <a:t> </a:t>
            </a:r>
            <a:r>
              <a:rPr lang="sv-SE" b="0" dirty="0" err="1"/>
              <a:t>cutting-edge</a:t>
            </a:r>
            <a:r>
              <a:rPr lang="sv-SE" b="0" dirty="0"/>
              <a:t> data-driven research. In addition to drive the adoption </a:t>
            </a:r>
            <a:r>
              <a:rPr lang="sv-SE" b="0" dirty="0" err="1"/>
              <a:t>of</a:t>
            </a:r>
            <a:r>
              <a:rPr lang="sv-SE" b="0" dirty="0"/>
              <a:t> </a:t>
            </a:r>
            <a:r>
              <a:rPr lang="sv-SE" b="0" dirty="0" err="1"/>
              <a:t>Open</a:t>
            </a:r>
            <a:r>
              <a:rPr lang="sv-SE" b="0" dirty="0"/>
              <a:t> Science and FAIR </a:t>
            </a:r>
            <a:r>
              <a:rPr lang="sv-SE" b="0" dirty="0" err="1"/>
              <a:t>principles</a:t>
            </a:r>
            <a:r>
              <a:rPr lang="sv-SE" b="0" dirty="0"/>
              <a:t> in </a:t>
            </a:r>
            <a:r>
              <a:rPr lang="sv-SE" b="0" dirty="0" err="1"/>
              <a:t>their</a:t>
            </a:r>
            <a:r>
              <a:rPr lang="sv-SE" b="0" dirty="0"/>
              <a:t> </a:t>
            </a:r>
            <a:r>
              <a:rPr lang="sv-SE" b="0" dirty="0" err="1"/>
              <a:t>respective</a:t>
            </a:r>
            <a:r>
              <a:rPr lang="sv-SE" b="0" dirty="0"/>
              <a:t> </a:t>
            </a:r>
            <a:r>
              <a:rPr lang="sv-SE" b="0" dirty="0" err="1"/>
              <a:t>field</a:t>
            </a:r>
            <a:r>
              <a:rPr lang="sv-SE" b="0" dirty="0"/>
              <a:t>. </a:t>
            </a:r>
          </a:p>
          <a:p>
            <a:pPr marL="0" lvl="0" indent="0" algn="l" rtl="0">
              <a:spcBef>
                <a:spcPts val="0"/>
              </a:spcBef>
              <a:spcAft>
                <a:spcPts val="0"/>
              </a:spcAft>
              <a:buNone/>
            </a:pPr>
            <a:endParaRPr lang="sv-SE" b="0" dirty="0"/>
          </a:p>
          <a:p>
            <a:pPr marL="0" lvl="0" indent="0" algn="l" rtl="0">
              <a:spcBef>
                <a:spcPts val="0"/>
              </a:spcBef>
              <a:spcAft>
                <a:spcPts val="0"/>
              </a:spcAft>
              <a:buNone/>
            </a:pPr>
            <a:r>
              <a:rPr lang="sv-SE" b="1" dirty="0"/>
              <a:t>Incentives and </a:t>
            </a:r>
            <a:r>
              <a:rPr lang="sv-SE" b="1" dirty="0" err="1"/>
              <a:t>Metrics</a:t>
            </a:r>
            <a:r>
              <a:rPr lang="sv-SE" b="0" dirty="0"/>
              <a:t> </a:t>
            </a:r>
            <a:r>
              <a:rPr lang="sv-SE" b="0" dirty="0" err="1"/>
              <a:t>Both</a:t>
            </a:r>
            <a:r>
              <a:rPr lang="sv-SE" b="0" dirty="0"/>
              <a:t> </a:t>
            </a:r>
            <a:r>
              <a:rPr lang="sv-SE" b="0" dirty="0" err="1"/>
              <a:t>funding</a:t>
            </a:r>
            <a:r>
              <a:rPr lang="sv-SE" b="0" dirty="0"/>
              <a:t> </a:t>
            </a:r>
            <a:r>
              <a:rPr lang="sv-SE" b="0" dirty="0" err="1"/>
              <a:t>opportunities</a:t>
            </a:r>
            <a:r>
              <a:rPr lang="sv-SE" b="0" dirty="0"/>
              <a:t> and </a:t>
            </a:r>
            <a:r>
              <a:rPr lang="sv-SE" b="0" dirty="0" err="1"/>
              <a:t>career</a:t>
            </a:r>
            <a:r>
              <a:rPr lang="sv-SE" b="0" dirty="0"/>
              <a:t> </a:t>
            </a:r>
            <a:r>
              <a:rPr lang="sv-SE" b="0" dirty="0" err="1"/>
              <a:t>advancement</a:t>
            </a:r>
            <a:r>
              <a:rPr lang="sv-SE" b="0" dirty="0"/>
              <a:t> </a:t>
            </a:r>
            <a:r>
              <a:rPr lang="sv-SE" b="0" dirty="0" err="1"/>
              <a:t>should</a:t>
            </a:r>
            <a:r>
              <a:rPr lang="sv-SE" b="0" dirty="0"/>
              <a:t> </a:t>
            </a:r>
            <a:r>
              <a:rPr lang="sv-SE" b="0" dirty="0" err="1"/>
              <a:t>align</a:t>
            </a:r>
            <a:r>
              <a:rPr lang="sv-SE" b="0" dirty="0"/>
              <a:t> </a:t>
            </a:r>
            <a:r>
              <a:rPr lang="sv-SE" b="0" dirty="0" err="1"/>
              <a:t>with</a:t>
            </a:r>
            <a:r>
              <a:rPr lang="sv-SE" b="0" dirty="0"/>
              <a:t> </a:t>
            </a:r>
            <a:r>
              <a:rPr lang="sv-SE" b="0" dirty="0" err="1"/>
              <a:t>Open</a:t>
            </a:r>
            <a:r>
              <a:rPr lang="sv-SE" b="0" dirty="0"/>
              <a:t> Science and FAIR </a:t>
            </a:r>
            <a:r>
              <a:rPr lang="sv-SE" b="0" dirty="0" err="1"/>
              <a:t>parctices</a:t>
            </a:r>
            <a:r>
              <a:rPr lang="sv-SE" b="0" dirty="0"/>
              <a:t>. </a:t>
            </a:r>
            <a:r>
              <a:rPr lang="sv-SE" b="0" dirty="0" err="1"/>
              <a:t>This</a:t>
            </a:r>
            <a:r>
              <a:rPr lang="sv-SE" b="0" dirty="0"/>
              <a:t> goes for </a:t>
            </a:r>
            <a:r>
              <a:rPr lang="sv-SE" b="0" dirty="0" err="1"/>
              <a:t>both</a:t>
            </a:r>
            <a:r>
              <a:rPr lang="sv-SE" b="0" dirty="0"/>
              <a:t> researchers in the </a:t>
            </a:r>
            <a:r>
              <a:rPr lang="sv-SE" b="0" dirty="0" err="1"/>
              <a:t>academic</a:t>
            </a:r>
            <a:r>
              <a:rPr lang="sv-SE" b="0" dirty="0"/>
              <a:t> </a:t>
            </a:r>
            <a:r>
              <a:rPr lang="sv-SE" b="0" dirty="0" err="1"/>
              <a:t>setting</a:t>
            </a:r>
            <a:r>
              <a:rPr lang="sv-SE" b="0" dirty="0"/>
              <a:t> as </a:t>
            </a:r>
            <a:r>
              <a:rPr lang="sv-SE" b="0" dirty="0" err="1"/>
              <a:t>well</a:t>
            </a:r>
            <a:r>
              <a:rPr lang="sv-SE" b="0" dirty="0"/>
              <a:t> as for </a:t>
            </a:r>
            <a:r>
              <a:rPr lang="sv-SE" b="0" dirty="0" err="1"/>
              <a:t>staff</a:t>
            </a:r>
            <a:r>
              <a:rPr lang="sv-SE" b="0" dirty="0"/>
              <a:t>-scientists in a RI </a:t>
            </a:r>
            <a:r>
              <a:rPr lang="sv-SE" b="0" dirty="0" err="1"/>
              <a:t>setting</a:t>
            </a:r>
            <a:r>
              <a:rPr lang="sv-SE" b="0" dirty="0"/>
              <a:t>. </a:t>
            </a:r>
            <a:r>
              <a:rPr lang="sv-SE" b="0" dirty="0" err="1"/>
              <a:t>Reward</a:t>
            </a:r>
            <a:r>
              <a:rPr lang="sv-SE" b="0" dirty="0"/>
              <a:t> and </a:t>
            </a:r>
            <a:r>
              <a:rPr lang="sv-SE" b="0" dirty="0" err="1"/>
              <a:t>recognition</a:t>
            </a:r>
            <a:r>
              <a:rPr lang="sv-SE" b="0" dirty="0"/>
              <a:t> </a:t>
            </a:r>
            <a:r>
              <a:rPr lang="sv-SE" b="0" dirty="0" err="1"/>
              <a:t>needs</a:t>
            </a:r>
            <a:r>
              <a:rPr lang="sv-SE" b="0" dirty="0"/>
              <a:t> new </a:t>
            </a:r>
            <a:r>
              <a:rPr lang="sv-SE" b="0" dirty="0" err="1"/>
              <a:t>structures</a:t>
            </a:r>
            <a:r>
              <a:rPr lang="sv-SE" b="0" dirty="0"/>
              <a:t> and new </a:t>
            </a:r>
            <a:r>
              <a:rPr lang="sv-SE" b="0" dirty="0" err="1"/>
              <a:t>metrics</a:t>
            </a:r>
            <a:r>
              <a:rPr lang="sv-SE" b="0" dirty="0"/>
              <a:t> systems to </a:t>
            </a:r>
            <a:r>
              <a:rPr lang="sv-SE" b="0" dirty="0" err="1"/>
              <a:t>account</a:t>
            </a:r>
            <a:r>
              <a:rPr lang="sv-SE" b="0" dirty="0"/>
              <a:t> to diverse research outputs </a:t>
            </a:r>
            <a:r>
              <a:rPr lang="sv-SE" b="0" dirty="0" err="1"/>
              <a:t>such</a:t>
            </a:r>
            <a:r>
              <a:rPr lang="sv-SE" b="0" dirty="0"/>
              <a:t> as data, </a:t>
            </a:r>
            <a:r>
              <a:rPr lang="sv-SE" b="0" dirty="0" err="1"/>
              <a:t>code</a:t>
            </a:r>
            <a:r>
              <a:rPr lang="sv-SE" b="0" dirty="0"/>
              <a:t> and </a:t>
            </a:r>
            <a:r>
              <a:rPr lang="sv-SE" b="0" dirty="0" err="1"/>
              <a:t>training</a:t>
            </a:r>
            <a:r>
              <a:rPr lang="sv-SE" b="0" dirty="0"/>
              <a:t> materials. </a:t>
            </a:r>
            <a:r>
              <a:rPr lang="sv-SE" b="0" dirty="0" err="1"/>
              <a:t>Also</a:t>
            </a:r>
            <a:r>
              <a:rPr lang="sv-SE" b="0" dirty="0"/>
              <a:t>, </a:t>
            </a:r>
            <a:r>
              <a:rPr lang="sv-SE" b="0" dirty="0" err="1"/>
              <a:t>incorporating</a:t>
            </a:r>
            <a:r>
              <a:rPr lang="sv-SE" b="0" dirty="0"/>
              <a:t> </a:t>
            </a:r>
            <a:r>
              <a:rPr lang="sv-SE" b="0" dirty="0" err="1"/>
              <a:t>Open</a:t>
            </a:r>
            <a:r>
              <a:rPr lang="sv-SE" b="0" dirty="0"/>
              <a:t> Science </a:t>
            </a:r>
            <a:r>
              <a:rPr lang="sv-SE" b="0" dirty="0" err="1"/>
              <a:t>metrics</a:t>
            </a:r>
            <a:r>
              <a:rPr lang="sv-SE" b="0" dirty="0"/>
              <a:t> </a:t>
            </a:r>
            <a:r>
              <a:rPr lang="sv-SE" b="0" dirty="0" err="1"/>
              <a:t>into</a:t>
            </a:r>
            <a:r>
              <a:rPr lang="sv-SE" b="0" dirty="0"/>
              <a:t> </a:t>
            </a:r>
            <a:r>
              <a:rPr lang="sv-SE" b="0" dirty="0" err="1"/>
              <a:t>hiring</a:t>
            </a:r>
            <a:r>
              <a:rPr lang="sv-SE" b="0" dirty="0"/>
              <a:t> </a:t>
            </a:r>
            <a:r>
              <a:rPr lang="sv-SE" b="0" dirty="0" err="1"/>
              <a:t>decisions</a:t>
            </a:r>
            <a:r>
              <a:rPr lang="sv-SE" b="0" dirty="0"/>
              <a:t>, </a:t>
            </a:r>
            <a:r>
              <a:rPr lang="sv-SE" b="0" dirty="0" err="1"/>
              <a:t>career</a:t>
            </a:r>
            <a:r>
              <a:rPr lang="sv-SE" b="0" dirty="0"/>
              <a:t> progression and grant/</a:t>
            </a:r>
            <a:r>
              <a:rPr lang="sv-SE" b="0" dirty="0" err="1"/>
              <a:t>funding</a:t>
            </a:r>
            <a:r>
              <a:rPr lang="sv-SE" b="0" dirty="0"/>
              <a:t> </a:t>
            </a:r>
            <a:r>
              <a:rPr lang="sv-SE" b="0" dirty="0" err="1"/>
              <a:t>allocation</a:t>
            </a:r>
            <a:r>
              <a:rPr lang="sv-SE" b="0" dirty="0"/>
              <a:t>.</a:t>
            </a:r>
          </a:p>
          <a:p>
            <a:pPr marL="0" lvl="0" indent="0" algn="l" rtl="0">
              <a:spcBef>
                <a:spcPts val="0"/>
              </a:spcBef>
              <a:spcAft>
                <a:spcPts val="0"/>
              </a:spcAft>
              <a:buNone/>
            </a:pPr>
            <a:endParaRPr lang="sv-SE" b="0" dirty="0"/>
          </a:p>
          <a:p>
            <a:pPr marL="0" lvl="0" indent="0" algn="l" rtl="0">
              <a:spcBef>
                <a:spcPts val="0"/>
              </a:spcBef>
              <a:spcAft>
                <a:spcPts val="0"/>
              </a:spcAft>
              <a:buNone/>
            </a:pPr>
            <a:r>
              <a:rPr lang="sv-SE" b="0" dirty="0"/>
              <a:t>Last </a:t>
            </a:r>
            <a:r>
              <a:rPr lang="sv-SE" b="0" dirty="0" err="1"/>
              <a:t>but</a:t>
            </a:r>
            <a:r>
              <a:rPr lang="sv-SE" b="0" dirty="0"/>
              <a:t> by no </a:t>
            </a:r>
            <a:r>
              <a:rPr lang="sv-SE" b="0" dirty="0" err="1"/>
              <a:t>means</a:t>
            </a:r>
            <a:r>
              <a:rPr lang="sv-SE" b="0" dirty="0"/>
              <a:t> </a:t>
            </a:r>
            <a:r>
              <a:rPr lang="sv-SE" b="0" dirty="0" err="1"/>
              <a:t>least</a:t>
            </a:r>
            <a:r>
              <a:rPr lang="sv-SE" b="0" dirty="0"/>
              <a:t> is the </a:t>
            </a:r>
            <a:r>
              <a:rPr lang="sv-SE" b="1" dirty="0"/>
              <a:t>Equity, </a:t>
            </a:r>
            <a:r>
              <a:rPr lang="sv-SE" b="1" dirty="0" err="1"/>
              <a:t>Diversity</a:t>
            </a:r>
            <a:r>
              <a:rPr lang="sv-SE" b="1" dirty="0"/>
              <a:t>, </a:t>
            </a:r>
            <a:r>
              <a:rPr lang="sv-SE" b="1" dirty="0" err="1"/>
              <a:t>Inclusion</a:t>
            </a:r>
            <a:r>
              <a:rPr lang="sv-SE" b="1" dirty="0"/>
              <a:t> and </a:t>
            </a:r>
            <a:r>
              <a:rPr lang="sv-SE" b="1" dirty="0" err="1"/>
              <a:t>Accessibility</a:t>
            </a:r>
            <a:r>
              <a:rPr lang="sv-SE" b="0" dirty="0"/>
              <a:t> areas </a:t>
            </a:r>
            <a:r>
              <a:rPr lang="sv-SE" b="0" dirty="0" err="1"/>
              <a:t>where</a:t>
            </a:r>
            <a:r>
              <a:rPr lang="sv-SE" b="0" dirty="0"/>
              <a:t> I like to </a:t>
            </a:r>
            <a:r>
              <a:rPr lang="sv-SE" b="0" dirty="0" err="1"/>
              <a:t>see</a:t>
            </a:r>
            <a:r>
              <a:rPr lang="sv-SE" b="0" dirty="0"/>
              <a:t> </a:t>
            </a:r>
            <a:r>
              <a:rPr lang="sv-SE" b="0" dirty="0" err="1"/>
              <a:t>future</a:t>
            </a:r>
            <a:r>
              <a:rPr lang="sv-SE" b="0" dirty="0"/>
              <a:t> research </a:t>
            </a:r>
            <a:r>
              <a:rPr lang="sv-SE" b="0" dirty="0" err="1"/>
              <a:t>being</a:t>
            </a:r>
            <a:r>
              <a:rPr lang="sv-SE" b="0" dirty="0"/>
              <a:t> </a:t>
            </a:r>
            <a:r>
              <a:rPr lang="sv-SE" b="0" dirty="0" err="1"/>
              <a:t>designed</a:t>
            </a:r>
            <a:r>
              <a:rPr lang="sv-SE" b="0" dirty="0"/>
              <a:t> </a:t>
            </a:r>
            <a:r>
              <a:rPr lang="sv-SE" b="0" dirty="0" err="1"/>
              <a:t>with</a:t>
            </a:r>
            <a:r>
              <a:rPr lang="sv-SE" b="0" dirty="0"/>
              <a:t> </a:t>
            </a:r>
            <a:r>
              <a:rPr lang="sv-SE" b="0" dirty="0" err="1"/>
              <a:t>diversity</a:t>
            </a:r>
            <a:r>
              <a:rPr lang="sv-SE" b="0" dirty="0"/>
              <a:t> in mind. </a:t>
            </a:r>
            <a:endParaRPr lang="sv-SE" b="1" dirty="0"/>
          </a:p>
          <a:p>
            <a:pPr marL="0" lvl="0" indent="0" algn="l" rtl="0">
              <a:spcBef>
                <a:spcPts val="0"/>
              </a:spcBef>
              <a:spcAft>
                <a:spcPts val="0"/>
              </a:spcAft>
              <a:buNone/>
            </a:pPr>
            <a:endParaRPr b="1" dirty="0"/>
          </a:p>
        </p:txBody>
      </p:sp>
    </p:spTree>
    <p:extLst>
      <p:ext uri="{BB962C8B-B14F-4D97-AF65-F5344CB8AC3E}">
        <p14:creationId xmlns:p14="http://schemas.microsoft.com/office/powerpoint/2010/main" val="1684896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sv-SE" dirty="0" err="1"/>
              <a:t>With</a:t>
            </a:r>
            <a:r>
              <a:rPr lang="sv-SE" dirty="0"/>
              <a:t> </a:t>
            </a:r>
            <a:r>
              <a:rPr lang="sv-SE" dirty="0" err="1"/>
              <a:t>this</a:t>
            </a:r>
            <a:r>
              <a:rPr lang="sv-SE" dirty="0"/>
              <a:t> I like to </a:t>
            </a:r>
            <a:r>
              <a:rPr lang="sv-SE" dirty="0" err="1"/>
              <a:t>say</a:t>
            </a:r>
            <a:r>
              <a:rPr lang="sv-SE" dirty="0"/>
              <a:t> </a:t>
            </a:r>
            <a:r>
              <a:rPr lang="sv-SE" dirty="0" err="1"/>
              <a:t>thank</a:t>
            </a:r>
            <a:r>
              <a:rPr lang="sv-SE" dirty="0"/>
              <a:t> </a:t>
            </a:r>
            <a:r>
              <a:rPr lang="sv-SE" dirty="0" err="1"/>
              <a:t>you</a:t>
            </a:r>
            <a:r>
              <a:rPr lang="sv-SE" dirty="0"/>
              <a:t> for </a:t>
            </a:r>
            <a:r>
              <a:rPr lang="sv-SE" dirty="0" err="1"/>
              <a:t>listening</a:t>
            </a:r>
            <a:r>
              <a:rPr lang="sv-SE" dirty="0"/>
              <a:t>.</a:t>
            </a:r>
          </a:p>
        </p:txBody>
      </p:sp>
    </p:spTree>
    <p:extLst>
      <p:ext uri="{BB962C8B-B14F-4D97-AF65-F5344CB8AC3E}">
        <p14:creationId xmlns:p14="http://schemas.microsoft.com/office/powerpoint/2010/main" val="2486949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7a34a0877638f55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27a34a0877638f55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We all know there is plenty of benefits of Open Science such as;</a:t>
            </a:r>
          </a:p>
          <a:p>
            <a:pPr marL="0" lvl="0" indent="0" algn="l" rtl="0">
              <a:spcBef>
                <a:spcPts val="0"/>
              </a:spcBef>
              <a:spcAft>
                <a:spcPts val="0"/>
              </a:spcAft>
              <a:buClr>
                <a:schemeClr val="dk1"/>
              </a:buClr>
              <a:buSzPts val="1100"/>
              <a:buFont typeface="Arial"/>
              <a:buNone/>
            </a:pPr>
            <a:endParaRPr lang="en" dirty="0">
              <a:solidFill>
                <a:schemeClr val="dk1"/>
              </a:solidFill>
            </a:endParaRPr>
          </a:p>
          <a:p>
            <a:pPr marL="171450" lvl="0" indent="-171450" algn="l" rtl="0">
              <a:spcBef>
                <a:spcPts val="0"/>
              </a:spcBef>
              <a:spcAft>
                <a:spcPts val="0"/>
              </a:spcAft>
              <a:buClr>
                <a:schemeClr val="dk1"/>
              </a:buClr>
              <a:buSzPts val="1100"/>
              <a:buFont typeface="Arial" panose="020B0604020202020204" pitchFamily="34" charset="0"/>
              <a:buChar char="•"/>
            </a:pPr>
            <a:r>
              <a:rPr lang="en" dirty="0">
                <a:solidFill>
                  <a:schemeClr val="dk1"/>
                </a:solidFill>
              </a:rPr>
              <a:t>Increased impact and accessibility</a:t>
            </a:r>
          </a:p>
          <a:p>
            <a:pPr marL="171450" lvl="0" indent="-171450" algn="l" rtl="0">
              <a:spcBef>
                <a:spcPts val="0"/>
              </a:spcBef>
              <a:spcAft>
                <a:spcPts val="0"/>
              </a:spcAft>
              <a:buClr>
                <a:schemeClr val="dk1"/>
              </a:buClr>
              <a:buSzPts val="1100"/>
              <a:buFont typeface="Arial" panose="020B0604020202020204" pitchFamily="34" charset="0"/>
              <a:buChar char="•"/>
            </a:pPr>
            <a:endParaRPr lang="en" dirty="0">
              <a:solidFill>
                <a:schemeClr val="dk1"/>
              </a:solidFill>
            </a:endParaRPr>
          </a:p>
          <a:p>
            <a:pPr marL="171450" lvl="0" indent="-171450" algn="l" rtl="0">
              <a:spcBef>
                <a:spcPts val="0"/>
              </a:spcBef>
              <a:spcAft>
                <a:spcPts val="0"/>
              </a:spcAft>
              <a:buClr>
                <a:schemeClr val="dk1"/>
              </a:buClr>
              <a:buSzPts val="1100"/>
              <a:buFont typeface="Arial" panose="020B0604020202020204" pitchFamily="34" charset="0"/>
              <a:buChar char="•"/>
            </a:pPr>
            <a:r>
              <a:rPr lang="sv-SE" dirty="0">
                <a:solidFill>
                  <a:schemeClr val="dk1"/>
                </a:solidFill>
              </a:rPr>
              <a:t>As </a:t>
            </a:r>
            <a:r>
              <a:rPr lang="sv-SE" dirty="0" err="1">
                <a:solidFill>
                  <a:schemeClr val="dk1"/>
                </a:solidFill>
              </a:rPr>
              <a:t>we</a:t>
            </a:r>
            <a:r>
              <a:rPr lang="sv-SE" dirty="0">
                <a:solidFill>
                  <a:schemeClr val="dk1"/>
                </a:solidFill>
              </a:rPr>
              <a:t> </a:t>
            </a:r>
            <a:r>
              <a:rPr lang="sv-SE" dirty="0" err="1">
                <a:solidFill>
                  <a:schemeClr val="dk1"/>
                </a:solidFill>
              </a:rPr>
              <a:t>saw</a:t>
            </a:r>
            <a:r>
              <a:rPr lang="sv-SE" dirty="0">
                <a:solidFill>
                  <a:schemeClr val="dk1"/>
                </a:solidFill>
              </a:rPr>
              <a:t> </a:t>
            </a:r>
            <a:r>
              <a:rPr lang="sv-SE" dirty="0" err="1">
                <a:solidFill>
                  <a:schemeClr val="dk1"/>
                </a:solidFill>
              </a:rPr>
              <a:t>during</a:t>
            </a:r>
            <a:r>
              <a:rPr lang="sv-SE" dirty="0">
                <a:solidFill>
                  <a:schemeClr val="dk1"/>
                </a:solidFill>
              </a:rPr>
              <a:t> the </a:t>
            </a:r>
            <a:r>
              <a:rPr lang="sv-SE" dirty="0" err="1">
                <a:solidFill>
                  <a:schemeClr val="dk1"/>
                </a:solidFill>
              </a:rPr>
              <a:t>pandemic</a:t>
            </a:r>
            <a:r>
              <a:rPr lang="sv-SE" dirty="0">
                <a:solidFill>
                  <a:schemeClr val="dk1"/>
                </a:solidFill>
              </a:rPr>
              <a:t> and </a:t>
            </a:r>
            <a:r>
              <a:rPr lang="sv-SE" dirty="0" err="1">
                <a:solidFill>
                  <a:schemeClr val="dk1"/>
                </a:solidFill>
              </a:rPr>
              <a:t>hence</a:t>
            </a:r>
            <a:r>
              <a:rPr lang="sv-SE" dirty="0">
                <a:solidFill>
                  <a:schemeClr val="dk1"/>
                </a:solidFill>
              </a:rPr>
              <a:t> fighting global </a:t>
            </a:r>
            <a:r>
              <a:rPr lang="sv-SE" dirty="0" err="1">
                <a:solidFill>
                  <a:schemeClr val="dk1"/>
                </a:solidFill>
              </a:rPr>
              <a:t>emergencies</a:t>
            </a:r>
            <a:r>
              <a:rPr lang="sv-SE" dirty="0">
                <a:solidFill>
                  <a:schemeClr val="dk1"/>
                </a:solidFill>
              </a:rPr>
              <a:t> </a:t>
            </a:r>
          </a:p>
          <a:p>
            <a:pPr marL="0" lvl="0" indent="0" algn="l" rtl="0">
              <a:spcBef>
                <a:spcPts val="0"/>
              </a:spcBef>
              <a:spcAft>
                <a:spcPts val="0"/>
              </a:spcAft>
              <a:buClr>
                <a:schemeClr val="dk1"/>
              </a:buClr>
              <a:buSzPts val="1100"/>
              <a:buFont typeface="Arial" panose="020B0604020202020204" pitchFamily="34" charset="0"/>
              <a:buNone/>
            </a:pPr>
            <a:endParaRPr lang="sv-SE" dirty="0">
              <a:solidFill>
                <a:schemeClr val="dk1"/>
              </a:solidFill>
            </a:endParaRPr>
          </a:p>
          <a:p>
            <a:pPr marL="171450" lvl="0" indent="-171450" algn="l" rtl="0">
              <a:spcBef>
                <a:spcPts val="0"/>
              </a:spcBef>
              <a:spcAft>
                <a:spcPts val="0"/>
              </a:spcAft>
              <a:buClr>
                <a:schemeClr val="dk1"/>
              </a:buClr>
              <a:buSzPts val="1100"/>
              <a:buFont typeface="Arial" panose="020B0604020202020204" pitchFamily="34" charset="0"/>
              <a:buChar char="•"/>
            </a:pPr>
            <a:r>
              <a:rPr lang="sv-SE" dirty="0" err="1">
                <a:solidFill>
                  <a:schemeClr val="dk1"/>
                </a:solidFill>
              </a:rPr>
              <a:t>Equal</a:t>
            </a:r>
            <a:r>
              <a:rPr lang="sv-SE" dirty="0">
                <a:solidFill>
                  <a:schemeClr val="dk1"/>
                </a:solidFill>
              </a:rPr>
              <a:t> </a:t>
            </a:r>
            <a:r>
              <a:rPr lang="sv-SE" dirty="0" err="1">
                <a:solidFill>
                  <a:schemeClr val="dk1"/>
                </a:solidFill>
              </a:rPr>
              <a:t>opportunity</a:t>
            </a:r>
            <a:r>
              <a:rPr lang="sv-SE" dirty="0">
                <a:solidFill>
                  <a:schemeClr val="dk1"/>
                </a:solidFill>
              </a:rPr>
              <a:t> </a:t>
            </a:r>
            <a:r>
              <a:rPr lang="sv-SE" dirty="0" err="1">
                <a:solidFill>
                  <a:schemeClr val="dk1"/>
                </a:solidFill>
              </a:rPr>
              <a:t>accessing</a:t>
            </a:r>
            <a:r>
              <a:rPr lang="sv-SE" dirty="0">
                <a:solidFill>
                  <a:schemeClr val="dk1"/>
                </a:solidFill>
              </a:rPr>
              <a:t> </a:t>
            </a:r>
            <a:r>
              <a:rPr lang="sv-SE" dirty="0" err="1">
                <a:solidFill>
                  <a:schemeClr val="dk1"/>
                </a:solidFill>
              </a:rPr>
              <a:t>open</a:t>
            </a:r>
            <a:r>
              <a:rPr lang="sv-SE" dirty="0">
                <a:solidFill>
                  <a:schemeClr val="dk1"/>
                </a:solidFill>
              </a:rPr>
              <a:t> </a:t>
            </a:r>
            <a:r>
              <a:rPr lang="sv-SE" dirty="0" err="1">
                <a:solidFill>
                  <a:schemeClr val="dk1"/>
                </a:solidFill>
              </a:rPr>
              <a:t>knowledge</a:t>
            </a:r>
            <a:r>
              <a:rPr lang="sv-SE" dirty="0">
                <a:solidFill>
                  <a:schemeClr val="dk1"/>
                </a:solidFill>
              </a:rPr>
              <a:t> </a:t>
            </a:r>
          </a:p>
          <a:p>
            <a:pPr marL="0" lvl="0" indent="0" algn="l" rtl="0">
              <a:spcBef>
                <a:spcPts val="0"/>
              </a:spcBef>
              <a:spcAft>
                <a:spcPts val="0"/>
              </a:spcAft>
              <a:buClr>
                <a:schemeClr val="dk1"/>
              </a:buClr>
              <a:buSzPts val="1100"/>
              <a:buFont typeface="Arial" panose="020B0604020202020204" pitchFamily="34" charset="0"/>
              <a:buNone/>
            </a:pPr>
            <a:endParaRPr lang="sv-SE" dirty="0">
              <a:solidFill>
                <a:schemeClr val="dk1"/>
              </a:solidFill>
            </a:endParaRPr>
          </a:p>
          <a:p>
            <a:pPr marL="171450" lvl="0" indent="-171450" algn="l" rtl="0">
              <a:spcBef>
                <a:spcPts val="0"/>
              </a:spcBef>
              <a:spcAft>
                <a:spcPts val="0"/>
              </a:spcAft>
              <a:buClr>
                <a:schemeClr val="dk1"/>
              </a:buClr>
              <a:buSzPts val="1100"/>
              <a:buFont typeface="Arial" panose="020B0604020202020204" pitchFamily="34" charset="0"/>
              <a:buChar char="•"/>
            </a:pPr>
            <a:r>
              <a:rPr lang="sv-SE" dirty="0" err="1">
                <a:solidFill>
                  <a:schemeClr val="dk1"/>
                </a:solidFill>
              </a:rPr>
              <a:t>Increased</a:t>
            </a:r>
            <a:r>
              <a:rPr lang="sv-SE" dirty="0">
                <a:solidFill>
                  <a:schemeClr val="dk1"/>
                </a:solidFill>
              </a:rPr>
              <a:t> </a:t>
            </a:r>
            <a:r>
              <a:rPr lang="sv-SE" dirty="0" err="1">
                <a:solidFill>
                  <a:schemeClr val="dk1"/>
                </a:solidFill>
              </a:rPr>
              <a:t>collaborative</a:t>
            </a:r>
            <a:r>
              <a:rPr lang="sv-SE" dirty="0">
                <a:solidFill>
                  <a:schemeClr val="dk1"/>
                </a:solidFill>
              </a:rPr>
              <a:t> </a:t>
            </a:r>
            <a:r>
              <a:rPr lang="sv-SE" dirty="0" err="1">
                <a:solidFill>
                  <a:schemeClr val="dk1"/>
                </a:solidFill>
              </a:rPr>
              <a:t>efforts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2376c58017f_0_12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2376c58017f_0_12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There are of course several initiatives in the frontlife of the Open Science in Europe… some of them shown here.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 like to particularly highlight </a:t>
            </a:r>
            <a:r>
              <a:rPr lang="en" b="1" dirty="0"/>
              <a:t>ELIXIR</a:t>
            </a:r>
            <a:r>
              <a:rPr lang="en" dirty="0"/>
              <a:t>, </a:t>
            </a:r>
            <a:r>
              <a:rPr lang="en" b="1" dirty="0"/>
              <a:t>OpenAIRE</a:t>
            </a:r>
            <a:r>
              <a:rPr lang="en" dirty="0"/>
              <a:t> and </a:t>
            </a:r>
            <a:r>
              <a:rPr lang="en" b="1" dirty="0"/>
              <a:t>EOSC</a:t>
            </a:r>
            <a:r>
              <a:rPr lang="en" dirty="0"/>
              <a:t> as examples of “top-down” important initiatives that have played a major role in influencing the Swedish Life Science Open Science arena through the channel of the national Research Infrastructures in Sweden, in addition to the University institutions.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At the </a:t>
            </a:r>
            <a:r>
              <a:rPr lang="en" b="1" dirty="0"/>
              <a:t>Community-level </a:t>
            </a:r>
            <a:r>
              <a:rPr lang="en" dirty="0"/>
              <a:t>there are several and more initiatives for Open Science and FAIR that is driven by various groups and engaged individuals, some more established than others and all of importance to drive the cultural change of Open Science.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This picture is by no means fully depicted and serves only to emphasise that the top-down and the bottom-up need and needs to have structures, support etc in place in order to get a comprehensive and “all-together” movement.</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1e1c01fd19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1e1c01fd19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Ok… so what is happening in Sweden and then particularly what Research Infrastructures can contribute with but also the challenges we face to push Open Science even further, beyond Open…</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1e1c01fd19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1e1c01fd19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lvl="0" indent="0" algn="l" rtl="0">
              <a:spcBef>
                <a:spcPts val="0"/>
              </a:spcBef>
              <a:spcAft>
                <a:spcPts val="0"/>
              </a:spcAft>
              <a:buSzPts val="1400"/>
              <a:buNone/>
            </a:pPr>
            <a:r>
              <a:rPr lang="en" sz="1400" dirty="0"/>
              <a:t>Sweden holds the EU presidency first part of 2023 and has with this outlined a presidency program that includes several key areas linke to Open Science </a:t>
            </a:r>
          </a:p>
          <a:p>
            <a:pPr marL="457200" lvl="0" indent="-317500" algn="l" rtl="0">
              <a:spcBef>
                <a:spcPts val="0"/>
              </a:spcBef>
              <a:spcAft>
                <a:spcPts val="0"/>
              </a:spcAft>
              <a:buSzPts val="1400"/>
              <a:buChar char="●"/>
            </a:pPr>
            <a:r>
              <a:rPr lang="en" sz="1400" dirty="0"/>
              <a:t>To encourage the open exchange of knowledge and data within the European Research Area, to increase knowledge, to accelerate the transition to open science, and to provide greater access to research infrastructures.</a:t>
            </a:r>
            <a:endParaRPr sz="1400" dirty="0"/>
          </a:p>
          <a:p>
            <a:pPr marL="457200" lvl="0" indent="-317500" algn="l" rtl="0">
              <a:spcBef>
                <a:spcPts val="0"/>
              </a:spcBef>
              <a:spcAft>
                <a:spcPts val="0"/>
              </a:spcAft>
              <a:buSzPts val="1400"/>
              <a:buChar char="●"/>
            </a:pPr>
            <a:r>
              <a:rPr lang="en" sz="1400" dirty="0"/>
              <a:t>The Presidency will highlight the 23 important measures that improve researchers', businesses', and society's access to research infrastructures, as well as their data and services.</a:t>
            </a:r>
            <a:endParaRPr sz="1400" dirty="0"/>
          </a:p>
          <a:p>
            <a:pPr marL="457200" lvl="0" indent="-317500" algn="l" rtl="0">
              <a:spcBef>
                <a:spcPts val="0"/>
              </a:spcBef>
              <a:spcAft>
                <a:spcPts val="0"/>
              </a:spcAft>
              <a:buSzPts val="1400"/>
              <a:buChar char="●"/>
            </a:pPr>
            <a:r>
              <a:rPr lang="en" sz="1400" dirty="0"/>
              <a:t>This conference on Open Science and Policy is an excellent example where various stakeholders, from the top-down and bottom-up, can meet and discuss the way forward and by this join forces and set goals to achieve what we all are aiming for… Open Science </a:t>
            </a:r>
            <a:endParaRPr sz="14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6737756127597f29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6737756127597f29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SE" dirty="0"/>
              <a:t>As </a:t>
            </a:r>
            <a:r>
              <a:rPr lang="sv-SE" dirty="0" err="1"/>
              <a:t>one</a:t>
            </a:r>
            <a:r>
              <a:rPr lang="sv-SE" dirty="0"/>
              <a:t> </a:t>
            </a:r>
            <a:r>
              <a:rPr lang="sv-SE" dirty="0" err="1"/>
              <a:t>of</a:t>
            </a:r>
            <a:r>
              <a:rPr lang="sv-SE" dirty="0"/>
              <a:t> the </a:t>
            </a:r>
            <a:r>
              <a:rPr lang="sv-SE" dirty="0" err="1"/>
              <a:t>points</a:t>
            </a:r>
            <a:r>
              <a:rPr lang="sv-SE" dirty="0"/>
              <a:t> for the Swedish </a:t>
            </a:r>
            <a:r>
              <a:rPr lang="sv-SE" dirty="0" err="1"/>
              <a:t>presidency</a:t>
            </a:r>
            <a:r>
              <a:rPr lang="sv-SE" dirty="0"/>
              <a:t> </a:t>
            </a:r>
            <a:r>
              <a:rPr lang="sv-SE" dirty="0" err="1"/>
              <a:t>currently</a:t>
            </a:r>
            <a:r>
              <a:rPr lang="sv-SE" dirty="0"/>
              <a:t> </a:t>
            </a:r>
            <a:r>
              <a:rPr lang="sv-SE" dirty="0" err="1"/>
              <a:t>ongoing</a:t>
            </a:r>
            <a:r>
              <a:rPr lang="sv-SE" dirty="0"/>
              <a:t> is ”</a:t>
            </a:r>
            <a:r>
              <a:rPr lang="sv-SE" b="1" dirty="0" err="1"/>
              <a:t>Increasing</a:t>
            </a:r>
            <a:r>
              <a:rPr lang="sv-SE" b="1" dirty="0"/>
              <a:t> </a:t>
            </a:r>
            <a:r>
              <a:rPr lang="sv-SE" b="1" dirty="0" err="1"/>
              <a:t>accessibility</a:t>
            </a:r>
            <a:r>
              <a:rPr lang="sv-SE" b="1" dirty="0"/>
              <a:t> to Research </a:t>
            </a:r>
            <a:r>
              <a:rPr lang="sv-SE" b="1" dirty="0" err="1"/>
              <a:t>Infrastructures</a:t>
            </a:r>
            <a:r>
              <a:rPr lang="sv-SE" dirty="0"/>
              <a:t>” and in </a:t>
            </a:r>
            <a:r>
              <a:rPr lang="sv-SE" dirty="0" err="1"/>
              <a:t>line</a:t>
            </a:r>
            <a:r>
              <a:rPr lang="sv-SE" dirty="0"/>
              <a:t> </a:t>
            </a:r>
            <a:r>
              <a:rPr lang="sv-SE" dirty="0" err="1"/>
              <a:t>with</a:t>
            </a:r>
            <a:r>
              <a:rPr lang="sv-SE" dirty="0"/>
              <a:t> </a:t>
            </a:r>
            <a:r>
              <a:rPr lang="sv-SE" dirty="0" err="1"/>
              <a:t>this</a:t>
            </a:r>
            <a:r>
              <a:rPr lang="sv-SE" dirty="0"/>
              <a:t> Sweden is </a:t>
            </a:r>
            <a:r>
              <a:rPr lang="sv-SE" dirty="0" err="1"/>
              <a:t>recognising</a:t>
            </a:r>
            <a:r>
              <a:rPr lang="sv-SE" dirty="0"/>
              <a:t> the </a:t>
            </a:r>
            <a:r>
              <a:rPr lang="sv-SE" dirty="0" err="1"/>
              <a:t>importance</a:t>
            </a:r>
            <a:r>
              <a:rPr lang="sv-SE" dirty="0"/>
              <a:t> </a:t>
            </a:r>
            <a:r>
              <a:rPr lang="sv-SE" dirty="0" err="1"/>
              <a:t>of</a:t>
            </a:r>
            <a:r>
              <a:rPr lang="sv-SE" dirty="0"/>
              <a:t> RIs in order to </a:t>
            </a:r>
            <a:r>
              <a:rPr lang="sv-SE" dirty="0" err="1"/>
              <a:t>enable</a:t>
            </a:r>
            <a:r>
              <a:rPr lang="sv-SE" dirty="0"/>
              <a:t> and support research. Just </a:t>
            </a:r>
            <a:r>
              <a:rPr lang="sv-SE" dirty="0" err="1"/>
              <a:t>recently</a:t>
            </a:r>
            <a:r>
              <a:rPr lang="sv-SE" dirty="0"/>
              <a:t> VR (the Swedish National Research Council) </a:t>
            </a:r>
            <a:r>
              <a:rPr lang="sv-SE" dirty="0" err="1"/>
              <a:t>publishd</a:t>
            </a:r>
            <a:r>
              <a:rPr lang="sv-SE" dirty="0"/>
              <a:t> a guide </a:t>
            </a:r>
            <a:r>
              <a:rPr lang="sv-SE" dirty="0" err="1"/>
              <a:t>regarding</a:t>
            </a:r>
            <a:r>
              <a:rPr lang="sv-SE" dirty="0"/>
              <a:t> Research </a:t>
            </a:r>
            <a:r>
              <a:rPr lang="sv-SE" dirty="0" err="1"/>
              <a:t>Infrastructures</a:t>
            </a:r>
            <a:r>
              <a:rPr lang="sv-SE" dirty="0"/>
              <a:t> </a:t>
            </a:r>
            <a:r>
              <a:rPr lang="sv-SE" dirty="0" err="1"/>
              <a:t>with</a:t>
            </a:r>
            <a:r>
              <a:rPr lang="sv-SE" dirty="0"/>
              <a:t> 9 </a:t>
            </a:r>
            <a:r>
              <a:rPr lang="sv-SE" dirty="0" err="1"/>
              <a:t>recomendations</a:t>
            </a:r>
            <a:r>
              <a:rPr lang="sv-SE" dirty="0"/>
              <a:t> ”</a:t>
            </a:r>
            <a:r>
              <a:rPr lang="en-US" b="1" dirty="0">
                <a:effectLst/>
              </a:rPr>
              <a:t>How we can meet the need for research infrastructure” </a:t>
            </a:r>
          </a:p>
          <a:p>
            <a:pPr marL="0" lvl="0" indent="0" algn="l" rtl="0">
              <a:spcBef>
                <a:spcPts val="0"/>
              </a:spcBef>
              <a:spcAft>
                <a:spcPts val="0"/>
              </a:spcAft>
              <a:buNone/>
            </a:pPr>
            <a:endParaRPr lang="sv-SE" dirty="0"/>
          </a:p>
          <a:p>
            <a:pPr marL="0" lvl="0" indent="0" algn="l" rtl="0">
              <a:spcBef>
                <a:spcPts val="0"/>
              </a:spcBef>
              <a:spcAft>
                <a:spcPts val="0"/>
              </a:spcAft>
              <a:buNone/>
            </a:pPr>
            <a:r>
              <a:rPr lang="sv-SE" dirty="0" err="1"/>
              <a:t>This</a:t>
            </a:r>
            <a:r>
              <a:rPr lang="sv-SE" dirty="0"/>
              <a:t> </a:t>
            </a:r>
            <a:r>
              <a:rPr lang="sv-SE" dirty="0" err="1"/>
              <a:t>slide</a:t>
            </a:r>
            <a:r>
              <a:rPr lang="sv-SE" dirty="0"/>
              <a:t> </a:t>
            </a:r>
            <a:r>
              <a:rPr lang="sv-SE" dirty="0" err="1"/>
              <a:t>captures</a:t>
            </a:r>
            <a:r>
              <a:rPr lang="sv-SE" dirty="0"/>
              <a:t> the landscape </a:t>
            </a:r>
            <a:r>
              <a:rPr lang="sv-SE" dirty="0" err="1"/>
              <a:t>of</a:t>
            </a:r>
            <a:r>
              <a:rPr lang="sv-SE" dirty="0"/>
              <a:t> Research </a:t>
            </a:r>
            <a:r>
              <a:rPr lang="sv-SE" dirty="0" err="1"/>
              <a:t>Infrastructures</a:t>
            </a:r>
            <a:r>
              <a:rPr lang="sv-SE" dirty="0"/>
              <a:t> </a:t>
            </a:r>
            <a:r>
              <a:rPr lang="sv-SE" dirty="0" err="1"/>
              <a:t>listed</a:t>
            </a:r>
            <a:r>
              <a:rPr lang="sv-SE" dirty="0"/>
              <a:t> by the National Research Council. </a:t>
            </a:r>
            <a:r>
              <a:rPr lang="sv-SE" dirty="0" err="1"/>
              <a:t>This</a:t>
            </a:r>
            <a:r>
              <a:rPr lang="sv-SE" dirty="0"/>
              <a:t> list is by no </a:t>
            </a:r>
            <a:r>
              <a:rPr lang="sv-SE" dirty="0" err="1"/>
              <a:t>means</a:t>
            </a:r>
            <a:r>
              <a:rPr lang="sv-SE" dirty="0"/>
              <a:t> </a:t>
            </a:r>
            <a:r>
              <a:rPr lang="sv-SE" dirty="0" err="1"/>
              <a:t>comprehensive</a:t>
            </a:r>
            <a:r>
              <a:rPr lang="sv-SE" dirty="0"/>
              <a:t> as </a:t>
            </a:r>
            <a:r>
              <a:rPr lang="sv-SE" dirty="0" err="1"/>
              <a:t>there</a:t>
            </a:r>
            <a:r>
              <a:rPr lang="sv-SE" dirty="0"/>
              <a:t> </a:t>
            </a:r>
            <a:r>
              <a:rPr lang="sv-SE" dirty="0" err="1"/>
              <a:t>are</a:t>
            </a:r>
            <a:r>
              <a:rPr lang="sv-SE" dirty="0"/>
              <a:t> </a:t>
            </a:r>
            <a:r>
              <a:rPr lang="sv-SE" dirty="0" err="1"/>
              <a:t>additional</a:t>
            </a:r>
            <a:r>
              <a:rPr lang="sv-SE" dirty="0"/>
              <a:t> </a:t>
            </a:r>
            <a:r>
              <a:rPr lang="sv-SE" dirty="0" err="1"/>
              <a:t>Infrastructure</a:t>
            </a:r>
            <a:r>
              <a:rPr lang="sv-SE" dirty="0"/>
              <a:t> or </a:t>
            </a:r>
            <a:r>
              <a:rPr lang="sv-SE" dirty="0" err="1"/>
              <a:t>Core</a:t>
            </a:r>
            <a:r>
              <a:rPr lang="sv-SE" dirty="0"/>
              <a:t> </a:t>
            </a:r>
            <a:r>
              <a:rPr lang="sv-SE" dirty="0" err="1"/>
              <a:t>facility</a:t>
            </a:r>
            <a:r>
              <a:rPr lang="sv-SE" dirty="0"/>
              <a:t> </a:t>
            </a:r>
            <a:r>
              <a:rPr lang="sv-SE" dirty="0" err="1"/>
              <a:t>initiatives</a:t>
            </a:r>
            <a:r>
              <a:rPr lang="sv-SE" dirty="0"/>
              <a:t> </a:t>
            </a:r>
            <a:r>
              <a:rPr lang="sv-SE" dirty="0" err="1"/>
              <a:t>across</a:t>
            </a:r>
            <a:r>
              <a:rPr lang="sv-SE" dirty="0"/>
              <a:t> the country. </a:t>
            </a:r>
            <a:r>
              <a:rPr lang="sv-SE" dirty="0" err="1"/>
              <a:t>According</a:t>
            </a:r>
            <a:r>
              <a:rPr lang="sv-SE" dirty="0"/>
              <a:t> to the list from VR (the Swedish National Research Council) </a:t>
            </a:r>
            <a:r>
              <a:rPr lang="sv-SE" dirty="0" err="1"/>
              <a:t>there</a:t>
            </a:r>
            <a:r>
              <a:rPr lang="sv-SE" dirty="0"/>
              <a:t> </a:t>
            </a:r>
            <a:r>
              <a:rPr lang="sv-SE" dirty="0" err="1"/>
              <a:t>are</a:t>
            </a:r>
            <a:r>
              <a:rPr lang="sv-SE" dirty="0"/>
              <a:t> </a:t>
            </a:r>
            <a:r>
              <a:rPr lang="sv-SE" b="1" dirty="0"/>
              <a:t>SIX </a:t>
            </a:r>
            <a:r>
              <a:rPr lang="sv-SE" b="1" dirty="0" err="1"/>
              <a:t>thematic</a:t>
            </a:r>
            <a:r>
              <a:rPr lang="sv-SE" b="1" dirty="0"/>
              <a:t> areas </a:t>
            </a:r>
            <a:r>
              <a:rPr lang="sv-SE" dirty="0" err="1"/>
              <a:t>with</a:t>
            </a:r>
            <a:r>
              <a:rPr lang="sv-SE" dirty="0"/>
              <a:t> the </a:t>
            </a:r>
            <a:r>
              <a:rPr lang="sv-SE" dirty="0" err="1"/>
              <a:t>number</a:t>
            </a:r>
            <a:r>
              <a:rPr lang="sv-SE" dirty="0"/>
              <a:t> </a:t>
            </a:r>
            <a:r>
              <a:rPr lang="sv-SE" dirty="0" err="1"/>
              <a:t>of</a:t>
            </a:r>
            <a:r>
              <a:rPr lang="sv-SE" dirty="0"/>
              <a:t> the RIs </a:t>
            </a:r>
            <a:r>
              <a:rPr lang="sv-SE" dirty="0" err="1"/>
              <a:t>behind</a:t>
            </a:r>
            <a:r>
              <a:rPr lang="sv-SE" dirty="0"/>
              <a:t>. </a:t>
            </a:r>
          </a:p>
          <a:p>
            <a:pPr marL="0" lvl="0" indent="0" algn="l" rtl="0">
              <a:spcBef>
                <a:spcPts val="0"/>
              </a:spcBef>
              <a:spcAft>
                <a:spcPts val="0"/>
              </a:spcAft>
              <a:buNone/>
            </a:pPr>
            <a:endParaRPr lang="sv-SE" dirty="0"/>
          </a:p>
          <a:p>
            <a:pPr marL="0" lvl="0" indent="0" algn="l" rtl="0">
              <a:spcBef>
                <a:spcPts val="0"/>
              </a:spcBef>
              <a:spcAft>
                <a:spcPts val="0"/>
              </a:spcAft>
              <a:buNone/>
            </a:pPr>
            <a:r>
              <a:rPr lang="sv-SE" dirty="0"/>
              <a:t>The definition or the </a:t>
            </a:r>
            <a:r>
              <a:rPr lang="sv-SE" dirty="0" err="1"/>
              <a:t>scope</a:t>
            </a:r>
            <a:r>
              <a:rPr lang="sv-SE" dirty="0"/>
              <a:t> </a:t>
            </a:r>
            <a:r>
              <a:rPr lang="sv-SE" dirty="0" err="1"/>
              <a:t>of</a:t>
            </a:r>
            <a:r>
              <a:rPr lang="sv-SE" dirty="0"/>
              <a:t> </a:t>
            </a:r>
            <a:r>
              <a:rPr lang="sv-SE" dirty="0" err="1"/>
              <a:t>any</a:t>
            </a:r>
            <a:r>
              <a:rPr lang="sv-SE" dirty="0"/>
              <a:t> RI, </a:t>
            </a:r>
            <a:r>
              <a:rPr lang="sv-SE" dirty="0" err="1"/>
              <a:t>according</a:t>
            </a:r>
            <a:r>
              <a:rPr lang="sv-SE" dirty="0"/>
              <a:t> to the ESFRI definition, is </a:t>
            </a:r>
            <a:r>
              <a:rPr lang="sv-SE" dirty="0" err="1"/>
              <a:t>that</a:t>
            </a:r>
            <a:r>
              <a:rPr lang="sv-SE" dirty="0"/>
              <a:t> a RI </a:t>
            </a:r>
            <a:r>
              <a:rPr lang="sv-SE" dirty="0" err="1"/>
              <a:t>should</a:t>
            </a:r>
            <a:r>
              <a:rPr lang="sv-SE" dirty="0"/>
              <a:t> </a:t>
            </a:r>
            <a:r>
              <a:rPr lang="sv-SE" b="1" dirty="0" err="1"/>
              <a:t>enable</a:t>
            </a:r>
            <a:r>
              <a:rPr lang="sv-SE" dirty="0"/>
              <a:t> and </a:t>
            </a:r>
            <a:r>
              <a:rPr lang="sv-SE" b="1" dirty="0"/>
              <a:t>support science </a:t>
            </a:r>
            <a:r>
              <a:rPr lang="sv-SE" dirty="0"/>
              <a:t>and research by for </a:t>
            </a:r>
            <a:r>
              <a:rPr lang="sv-SE" dirty="0" err="1"/>
              <a:t>instance</a:t>
            </a:r>
            <a:r>
              <a:rPr lang="sv-SE" dirty="0"/>
              <a:t> </a:t>
            </a:r>
            <a:r>
              <a:rPr lang="sv-SE" dirty="0" err="1"/>
              <a:t>provide</a:t>
            </a:r>
            <a:r>
              <a:rPr lang="sv-SE" dirty="0"/>
              <a:t> </a:t>
            </a:r>
            <a:r>
              <a:rPr lang="sv-SE" b="1" dirty="0" err="1"/>
              <a:t>scientific</a:t>
            </a:r>
            <a:r>
              <a:rPr lang="sv-SE" b="1" dirty="0"/>
              <a:t> </a:t>
            </a:r>
            <a:r>
              <a:rPr lang="sv-SE" b="1" dirty="0" err="1"/>
              <a:t>equipment</a:t>
            </a:r>
            <a:r>
              <a:rPr lang="sv-SE" dirty="0"/>
              <a:t> and </a:t>
            </a:r>
            <a:r>
              <a:rPr lang="sv-SE" b="1" dirty="0" err="1"/>
              <a:t>knowledge-based</a:t>
            </a:r>
            <a:r>
              <a:rPr lang="sv-SE" b="1" dirty="0"/>
              <a:t> </a:t>
            </a:r>
            <a:r>
              <a:rPr lang="sv-SE" b="1" dirty="0" err="1"/>
              <a:t>resources</a:t>
            </a:r>
            <a:r>
              <a:rPr lang="sv-SE" b="0" dirty="0"/>
              <a:t>. I </a:t>
            </a:r>
            <a:r>
              <a:rPr lang="sv-SE" b="0" dirty="0" err="1"/>
              <a:t>would</a:t>
            </a:r>
            <a:r>
              <a:rPr lang="sv-SE" b="0" dirty="0"/>
              <a:t> like to </a:t>
            </a:r>
            <a:r>
              <a:rPr lang="sv-SE" b="0" dirty="0" err="1"/>
              <a:t>add</a:t>
            </a:r>
            <a:r>
              <a:rPr lang="sv-SE" b="0" dirty="0"/>
              <a:t> </a:t>
            </a:r>
            <a:r>
              <a:rPr lang="sv-SE" b="0" dirty="0" err="1"/>
              <a:t>that</a:t>
            </a:r>
            <a:r>
              <a:rPr lang="sv-SE" b="0" dirty="0"/>
              <a:t> RIs in addition to </a:t>
            </a:r>
            <a:r>
              <a:rPr lang="sv-SE" b="0" dirty="0" err="1"/>
              <a:t>being</a:t>
            </a:r>
            <a:r>
              <a:rPr lang="sv-SE" b="0" dirty="0"/>
              <a:t> </a:t>
            </a:r>
            <a:r>
              <a:rPr lang="sv-SE" b="0" dirty="0" err="1"/>
              <a:t>complex</a:t>
            </a:r>
            <a:r>
              <a:rPr lang="sv-SE" b="0" dirty="0"/>
              <a:t> and </a:t>
            </a:r>
            <a:r>
              <a:rPr lang="sv-SE" b="0" dirty="0" err="1"/>
              <a:t>advanced</a:t>
            </a:r>
            <a:r>
              <a:rPr lang="sv-SE" b="0" dirty="0"/>
              <a:t> </a:t>
            </a:r>
            <a:r>
              <a:rPr lang="sv-SE" b="0" dirty="0" err="1"/>
              <a:t>Technical</a:t>
            </a:r>
            <a:r>
              <a:rPr lang="sv-SE" b="0" dirty="0"/>
              <a:t> </a:t>
            </a:r>
            <a:r>
              <a:rPr lang="sv-SE" b="0" dirty="0" err="1"/>
              <a:t>infrastructures</a:t>
            </a:r>
            <a:r>
              <a:rPr lang="sv-SE" b="0" dirty="0"/>
              <a:t> </a:t>
            </a:r>
            <a:r>
              <a:rPr lang="sv-SE" b="0" dirty="0" err="1"/>
              <a:t>also</a:t>
            </a:r>
            <a:r>
              <a:rPr lang="sv-SE" b="0" dirty="0"/>
              <a:t> </a:t>
            </a:r>
            <a:r>
              <a:rPr lang="sv-SE" b="0" dirty="0" err="1"/>
              <a:t>are</a:t>
            </a:r>
            <a:r>
              <a:rPr lang="sv-SE" b="0" dirty="0"/>
              <a:t> </a:t>
            </a:r>
            <a:r>
              <a:rPr lang="sv-SE" b="1" dirty="0" err="1"/>
              <a:t>people</a:t>
            </a:r>
            <a:r>
              <a:rPr lang="sv-SE" b="1" dirty="0"/>
              <a:t> </a:t>
            </a:r>
            <a:r>
              <a:rPr lang="sv-SE" b="1" dirty="0" err="1"/>
              <a:t>infrastructures</a:t>
            </a:r>
            <a:r>
              <a:rPr lang="sv-SE" b="0" dirty="0"/>
              <a:t> and </a:t>
            </a:r>
            <a:r>
              <a:rPr lang="sv-SE" b="0" dirty="0" err="1"/>
              <a:t>with</a:t>
            </a:r>
            <a:r>
              <a:rPr lang="sv-SE" b="0" dirty="0"/>
              <a:t> </a:t>
            </a:r>
            <a:r>
              <a:rPr lang="sv-SE" b="0" dirty="0" err="1"/>
              <a:t>this</a:t>
            </a:r>
            <a:r>
              <a:rPr lang="sv-SE" b="0" dirty="0"/>
              <a:t> </a:t>
            </a:r>
            <a:r>
              <a:rPr lang="sv-SE" b="0" dirty="0" err="1"/>
              <a:t>more</a:t>
            </a:r>
            <a:r>
              <a:rPr lang="sv-SE" b="0" dirty="0"/>
              <a:t> </a:t>
            </a:r>
            <a:r>
              <a:rPr lang="sv-SE" b="0" dirty="0" err="1"/>
              <a:t>emphasis</a:t>
            </a:r>
            <a:r>
              <a:rPr lang="sv-SE" b="0" dirty="0"/>
              <a:t> and </a:t>
            </a:r>
            <a:r>
              <a:rPr lang="sv-SE" b="0" dirty="0" err="1"/>
              <a:t>strengthening</a:t>
            </a:r>
            <a:r>
              <a:rPr lang="sv-SE" b="0" dirty="0"/>
              <a:t> on the </a:t>
            </a:r>
            <a:r>
              <a:rPr lang="sv-SE" b="0" dirty="0" err="1"/>
              <a:t>people</a:t>
            </a:r>
            <a:r>
              <a:rPr lang="sv-SE" b="0" dirty="0"/>
              <a:t> </a:t>
            </a:r>
            <a:r>
              <a:rPr lang="sv-SE" b="0" dirty="0" err="1"/>
              <a:t>needs</a:t>
            </a:r>
            <a:r>
              <a:rPr lang="sv-SE" b="0" dirty="0"/>
              <a:t> to </a:t>
            </a:r>
            <a:r>
              <a:rPr lang="sv-SE" b="0" dirty="0" err="1"/>
              <a:t>happen</a:t>
            </a:r>
            <a:r>
              <a:rPr lang="sv-SE" b="0" dirty="0"/>
              <a:t>. For </a:t>
            </a:r>
            <a:r>
              <a:rPr lang="sv-SE" b="0" dirty="0" err="1"/>
              <a:t>instance</a:t>
            </a:r>
            <a:r>
              <a:rPr lang="sv-SE" b="0" dirty="0"/>
              <a:t> </a:t>
            </a:r>
            <a:r>
              <a:rPr lang="sv-SE" b="0" dirty="0" err="1"/>
              <a:t>with</a:t>
            </a:r>
            <a:r>
              <a:rPr lang="sv-SE" b="0" dirty="0"/>
              <a:t> </a:t>
            </a:r>
            <a:r>
              <a:rPr lang="sv-SE" b="0" dirty="0" err="1"/>
              <a:t>focused</a:t>
            </a:r>
            <a:r>
              <a:rPr lang="sv-SE" b="0" dirty="0"/>
              <a:t> </a:t>
            </a:r>
            <a:r>
              <a:rPr lang="sv-SE" b="0" dirty="0" err="1"/>
              <a:t>initiatives</a:t>
            </a:r>
            <a:r>
              <a:rPr lang="sv-SE" b="0" dirty="0"/>
              <a:t> on </a:t>
            </a:r>
            <a:r>
              <a:rPr lang="sv-SE" b="0" dirty="0" err="1"/>
              <a:t>developing</a:t>
            </a:r>
            <a:r>
              <a:rPr lang="sv-SE" b="0" dirty="0"/>
              <a:t> and </a:t>
            </a:r>
            <a:r>
              <a:rPr lang="sv-SE" b="0" dirty="0" err="1"/>
              <a:t>strenghten</a:t>
            </a:r>
            <a:r>
              <a:rPr lang="sv-SE" b="0" dirty="0"/>
              <a:t> the RIs and the </a:t>
            </a:r>
            <a:r>
              <a:rPr lang="sv-SE" b="0" dirty="0" err="1"/>
              <a:t>need</a:t>
            </a:r>
            <a:r>
              <a:rPr lang="sv-SE" b="0" dirty="0"/>
              <a:t> to </a:t>
            </a:r>
            <a:r>
              <a:rPr lang="sv-SE" b="0" dirty="0" err="1"/>
              <a:t>develop</a:t>
            </a:r>
            <a:r>
              <a:rPr lang="sv-SE" b="0" dirty="0"/>
              <a:t> </a:t>
            </a:r>
            <a:r>
              <a:rPr lang="sv-SE" b="0" dirty="0" err="1"/>
              <a:t>skills</a:t>
            </a:r>
            <a:r>
              <a:rPr lang="sv-SE" b="0" dirty="0"/>
              <a:t> and </a:t>
            </a:r>
            <a:r>
              <a:rPr lang="sv-SE" b="0" dirty="0" err="1"/>
              <a:t>knowledge</a:t>
            </a:r>
            <a:r>
              <a:rPr lang="sv-SE" b="0" dirty="0"/>
              <a:t> for </a:t>
            </a:r>
            <a:r>
              <a:rPr lang="sv-SE" b="0" dirty="0" err="1"/>
              <a:t>managing</a:t>
            </a:r>
            <a:r>
              <a:rPr lang="sv-SE" b="0" dirty="0"/>
              <a:t> RIs etc. </a:t>
            </a:r>
            <a:endParaRPr lang="sv-SE" b="1" dirty="0"/>
          </a:p>
        </p:txBody>
      </p:sp>
    </p:spTree>
    <p:extLst>
      <p:ext uri="{BB962C8B-B14F-4D97-AF65-F5344CB8AC3E}">
        <p14:creationId xmlns:p14="http://schemas.microsoft.com/office/powerpoint/2010/main" val="3295005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6737756127597f29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6737756127597f29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SE" dirty="0"/>
              <a:t>As I </a:t>
            </a:r>
            <a:r>
              <a:rPr lang="sv-SE" dirty="0" err="1"/>
              <a:t>am</a:t>
            </a:r>
            <a:r>
              <a:rPr lang="sv-SE" dirty="0"/>
              <a:t> </a:t>
            </a:r>
            <a:r>
              <a:rPr lang="sv-SE" dirty="0" err="1"/>
              <a:t>representing</a:t>
            </a:r>
            <a:r>
              <a:rPr lang="sv-SE" dirty="0"/>
              <a:t> </a:t>
            </a:r>
            <a:r>
              <a:rPr lang="sv-SE" dirty="0" err="1"/>
              <a:t>two</a:t>
            </a:r>
            <a:r>
              <a:rPr lang="sv-SE" dirty="0"/>
              <a:t> national Research </a:t>
            </a:r>
            <a:r>
              <a:rPr lang="sv-SE" dirty="0" err="1"/>
              <a:t>Infrastructures</a:t>
            </a:r>
            <a:r>
              <a:rPr lang="sv-SE" dirty="0"/>
              <a:t> </a:t>
            </a:r>
            <a:r>
              <a:rPr lang="sv-SE" dirty="0" err="1"/>
              <a:t>here</a:t>
            </a:r>
            <a:r>
              <a:rPr lang="sv-SE" dirty="0"/>
              <a:t> </a:t>
            </a:r>
            <a:r>
              <a:rPr lang="sv-SE" dirty="0" err="1"/>
              <a:t>today</a:t>
            </a:r>
            <a:r>
              <a:rPr lang="sv-SE" dirty="0"/>
              <a:t>, </a:t>
            </a:r>
            <a:r>
              <a:rPr lang="sv-SE" dirty="0" err="1"/>
              <a:t>SciLifeLab</a:t>
            </a:r>
            <a:r>
              <a:rPr lang="sv-SE" dirty="0"/>
              <a:t> and NBIS, I like to just </a:t>
            </a:r>
            <a:r>
              <a:rPr lang="sv-SE" dirty="0" err="1"/>
              <a:t>give</a:t>
            </a:r>
            <a:r>
              <a:rPr lang="sv-SE" dirty="0"/>
              <a:t> </a:t>
            </a:r>
            <a:r>
              <a:rPr lang="sv-SE" dirty="0" err="1"/>
              <a:t>you</a:t>
            </a:r>
            <a:r>
              <a:rPr lang="sv-SE" dirty="0"/>
              <a:t> an </a:t>
            </a:r>
            <a:r>
              <a:rPr lang="sv-SE" dirty="0" err="1"/>
              <a:t>overview</a:t>
            </a:r>
            <a:r>
              <a:rPr lang="sv-SE" dirty="0"/>
              <a:t> </a:t>
            </a:r>
            <a:r>
              <a:rPr lang="sv-SE" dirty="0" err="1"/>
              <a:t>of</a:t>
            </a:r>
            <a:r>
              <a:rPr lang="sv-SE" dirty="0"/>
              <a:t> </a:t>
            </a:r>
            <a:r>
              <a:rPr lang="sv-SE" dirty="0" err="1"/>
              <a:t>what</a:t>
            </a:r>
            <a:r>
              <a:rPr lang="sv-SE" dirty="0"/>
              <a:t> </a:t>
            </a:r>
            <a:r>
              <a:rPr lang="sv-SE" dirty="0" err="1"/>
              <a:t>those</a:t>
            </a:r>
            <a:r>
              <a:rPr lang="sv-SE" dirty="0"/>
              <a:t> </a:t>
            </a:r>
            <a:r>
              <a:rPr lang="sv-SE" dirty="0" err="1"/>
              <a:t>are</a:t>
            </a:r>
            <a:r>
              <a:rPr lang="sv-SE" dirty="0"/>
              <a:t>.</a:t>
            </a:r>
          </a:p>
          <a:p>
            <a:pPr marL="0" lvl="0" indent="0" algn="l" rtl="0">
              <a:spcBef>
                <a:spcPts val="0"/>
              </a:spcBef>
              <a:spcAft>
                <a:spcPts val="0"/>
              </a:spcAft>
              <a:buNone/>
            </a:pPr>
            <a:endParaRPr lang="sv-SE" dirty="0"/>
          </a:p>
          <a:p>
            <a:pPr marL="0" lvl="0" indent="0" algn="l" rtl="0">
              <a:spcBef>
                <a:spcPts val="0"/>
              </a:spcBef>
              <a:spcAft>
                <a:spcPts val="0"/>
              </a:spcAft>
              <a:buNone/>
            </a:pPr>
            <a:r>
              <a:rPr lang="sv-SE" b="1" dirty="0" err="1"/>
              <a:t>SciLifeLab</a:t>
            </a:r>
            <a:r>
              <a:rPr lang="sv-SE" b="0" dirty="0"/>
              <a:t> is a </a:t>
            </a:r>
            <a:r>
              <a:rPr lang="sv-SE" b="0" dirty="0" err="1"/>
              <a:t>governmental</a:t>
            </a:r>
            <a:r>
              <a:rPr lang="sv-SE" b="0" dirty="0"/>
              <a:t> Research </a:t>
            </a:r>
            <a:r>
              <a:rPr lang="sv-SE" b="0" dirty="0" err="1"/>
              <a:t>Infrastructure</a:t>
            </a:r>
            <a:r>
              <a:rPr lang="sv-SE" b="0" dirty="0"/>
              <a:t> </a:t>
            </a:r>
            <a:r>
              <a:rPr lang="sv-SE" b="0" dirty="0" err="1"/>
              <a:t>founded</a:t>
            </a:r>
            <a:r>
              <a:rPr lang="sv-SE" b="0" dirty="0"/>
              <a:t> in 2010 by 4 </a:t>
            </a:r>
            <a:r>
              <a:rPr lang="sv-SE" b="0" dirty="0" err="1"/>
              <a:t>Universities</a:t>
            </a:r>
            <a:r>
              <a:rPr lang="sv-SE" b="0" dirty="0"/>
              <a:t>, 3 in the Stockholm area in addition to Uppsala </a:t>
            </a:r>
            <a:r>
              <a:rPr lang="sv-SE" b="0" dirty="0" err="1"/>
              <a:t>Universtiy</a:t>
            </a:r>
            <a:r>
              <a:rPr lang="sv-SE" b="0" dirty="0"/>
              <a:t>. </a:t>
            </a:r>
            <a:r>
              <a:rPr lang="sv-SE" b="0" dirty="0" err="1"/>
              <a:t>Today</a:t>
            </a:r>
            <a:r>
              <a:rPr lang="sv-SE" b="0" dirty="0"/>
              <a:t>, </a:t>
            </a:r>
            <a:r>
              <a:rPr lang="sv-SE" b="0" dirty="0" err="1"/>
              <a:t>however</a:t>
            </a:r>
            <a:r>
              <a:rPr lang="sv-SE" b="0" dirty="0"/>
              <a:t>, </a:t>
            </a:r>
            <a:r>
              <a:rPr lang="sv-SE" b="0" dirty="0" err="1"/>
              <a:t>SciLifeLab</a:t>
            </a:r>
            <a:r>
              <a:rPr lang="sv-SE" b="0" dirty="0"/>
              <a:t> is a </a:t>
            </a:r>
            <a:r>
              <a:rPr lang="sv-SE" b="0" dirty="0" err="1"/>
              <a:t>nationally</a:t>
            </a:r>
            <a:r>
              <a:rPr lang="sv-SE" b="0" dirty="0"/>
              <a:t> </a:t>
            </a:r>
            <a:r>
              <a:rPr lang="sv-SE" b="0" dirty="0" err="1"/>
              <a:t>distributed</a:t>
            </a:r>
            <a:r>
              <a:rPr lang="sv-SE" b="0" dirty="0"/>
              <a:t> </a:t>
            </a:r>
            <a:r>
              <a:rPr lang="sv-SE" b="0" dirty="0" err="1"/>
              <a:t>Infrastructure</a:t>
            </a:r>
            <a:r>
              <a:rPr lang="sv-SE" b="0" dirty="0"/>
              <a:t> </a:t>
            </a:r>
            <a:r>
              <a:rPr lang="sv-SE" b="0" dirty="0" err="1"/>
              <a:t>with</a:t>
            </a:r>
            <a:r>
              <a:rPr lang="sv-SE" b="0" dirty="0"/>
              <a:t> </a:t>
            </a:r>
            <a:r>
              <a:rPr lang="sv-SE" b="0" dirty="0" err="1"/>
              <a:t>SciLifeLab</a:t>
            </a:r>
            <a:r>
              <a:rPr lang="sv-SE" b="0" dirty="0"/>
              <a:t> Sites </a:t>
            </a:r>
            <a:r>
              <a:rPr lang="sv-SE" b="0" dirty="0" err="1"/>
              <a:t>across</a:t>
            </a:r>
            <a:r>
              <a:rPr lang="sv-SE" b="0" dirty="0"/>
              <a:t> 6 sites in Sweden.</a:t>
            </a:r>
          </a:p>
          <a:p>
            <a:pPr marL="0" lvl="0" indent="0" algn="l" rtl="0">
              <a:spcBef>
                <a:spcPts val="0"/>
              </a:spcBef>
              <a:spcAft>
                <a:spcPts val="0"/>
              </a:spcAft>
              <a:buNone/>
            </a:pPr>
            <a:endParaRPr lang="sv-SE" b="0" dirty="0"/>
          </a:p>
          <a:p>
            <a:pPr marL="0" lvl="0" indent="0" algn="l" rtl="0">
              <a:spcBef>
                <a:spcPts val="0"/>
              </a:spcBef>
              <a:spcAft>
                <a:spcPts val="0"/>
              </a:spcAft>
              <a:buNone/>
            </a:pPr>
            <a:r>
              <a:rPr lang="sv-SE" b="0" dirty="0" err="1"/>
              <a:t>SciLifeLab</a:t>
            </a:r>
            <a:r>
              <a:rPr lang="sv-SE" b="0" dirty="0"/>
              <a:t> ”</a:t>
            </a:r>
            <a:r>
              <a:rPr lang="sv-SE" b="0" dirty="0" err="1"/>
              <a:t>core</a:t>
            </a:r>
            <a:r>
              <a:rPr lang="sv-SE" b="0" dirty="0"/>
              <a:t>” </a:t>
            </a:r>
            <a:r>
              <a:rPr lang="sv-SE" b="0" dirty="0" err="1"/>
              <a:t>activities</a:t>
            </a:r>
            <a:r>
              <a:rPr lang="sv-SE" b="0" dirty="0"/>
              <a:t> </a:t>
            </a:r>
            <a:r>
              <a:rPr lang="sv-SE" b="0" dirty="0" err="1"/>
              <a:t>are</a:t>
            </a:r>
            <a:r>
              <a:rPr lang="sv-SE" b="0" dirty="0"/>
              <a:t> </a:t>
            </a:r>
            <a:r>
              <a:rPr lang="sv-SE" b="0" dirty="0" err="1"/>
              <a:t>found</a:t>
            </a:r>
            <a:r>
              <a:rPr lang="sv-SE" b="0" dirty="0"/>
              <a:t> </a:t>
            </a:r>
            <a:r>
              <a:rPr lang="sv-SE" b="0" dirty="0" err="1"/>
              <a:t>across</a:t>
            </a:r>
            <a:r>
              <a:rPr lang="sv-SE" b="0" dirty="0"/>
              <a:t> </a:t>
            </a:r>
            <a:r>
              <a:rPr lang="sv-SE" b="1" dirty="0"/>
              <a:t>FOUR </a:t>
            </a:r>
            <a:r>
              <a:rPr lang="sv-SE" b="1" dirty="0" err="1"/>
              <a:t>pillars</a:t>
            </a:r>
            <a:r>
              <a:rPr lang="sv-SE" b="0" dirty="0"/>
              <a:t> </a:t>
            </a:r>
            <a:r>
              <a:rPr lang="sv-SE" b="0" dirty="0" err="1"/>
              <a:t>with</a:t>
            </a:r>
            <a:r>
              <a:rPr lang="sv-SE" b="0" dirty="0"/>
              <a:t>;</a:t>
            </a:r>
          </a:p>
          <a:p>
            <a:pPr marL="0" lvl="0" indent="0" algn="l" rtl="0">
              <a:spcBef>
                <a:spcPts val="0"/>
              </a:spcBef>
              <a:spcAft>
                <a:spcPts val="0"/>
              </a:spcAft>
              <a:buNone/>
            </a:pPr>
            <a:endParaRPr lang="sv-SE" b="0" dirty="0"/>
          </a:p>
          <a:p>
            <a:pPr marL="0" lvl="0" indent="0" algn="l" rtl="0">
              <a:spcBef>
                <a:spcPts val="0"/>
              </a:spcBef>
              <a:spcAft>
                <a:spcPts val="0"/>
              </a:spcAft>
              <a:buNone/>
            </a:pPr>
            <a:r>
              <a:rPr lang="sv-SE" b="0" dirty="0" err="1"/>
              <a:t>Infrastructure</a:t>
            </a:r>
            <a:r>
              <a:rPr lang="sv-SE" b="0" dirty="0"/>
              <a:t> </a:t>
            </a:r>
            <a:r>
              <a:rPr lang="sv-SE" b="0" dirty="0" err="1"/>
              <a:t>where</a:t>
            </a:r>
            <a:r>
              <a:rPr lang="sv-SE" b="0" dirty="0"/>
              <a:t> </a:t>
            </a:r>
            <a:r>
              <a:rPr lang="sv-SE" b="0" dirty="0" err="1"/>
              <a:t>we</a:t>
            </a:r>
            <a:r>
              <a:rPr lang="sv-SE" b="0" dirty="0"/>
              <a:t> </a:t>
            </a:r>
            <a:r>
              <a:rPr lang="sv-SE" b="0" dirty="0" err="1"/>
              <a:t>find</a:t>
            </a:r>
            <a:r>
              <a:rPr lang="sv-SE" b="0" dirty="0"/>
              <a:t> the </a:t>
            </a:r>
            <a:r>
              <a:rPr lang="sv-SE" b="0" dirty="0" err="1"/>
              <a:t>current</a:t>
            </a:r>
            <a:r>
              <a:rPr lang="sv-SE" b="0" dirty="0"/>
              <a:t> </a:t>
            </a:r>
            <a:r>
              <a:rPr lang="sv-SE" b="1" dirty="0"/>
              <a:t>TEN</a:t>
            </a:r>
            <a:r>
              <a:rPr lang="sv-SE" b="0" dirty="0"/>
              <a:t> </a:t>
            </a:r>
            <a:r>
              <a:rPr lang="sv-SE" b="1" dirty="0" err="1"/>
              <a:t>technology</a:t>
            </a:r>
            <a:r>
              <a:rPr lang="sv-SE" b="1" dirty="0"/>
              <a:t>- and data-driven </a:t>
            </a:r>
            <a:r>
              <a:rPr lang="sv-SE" b="1" dirty="0" err="1"/>
              <a:t>platforms</a:t>
            </a:r>
            <a:r>
              <a:rPr lang="sv-SE" b="0" dirty="0"/>
              <a:t> </a:t>
            </a:r>
            <a:r>
              <a:rPr lang="sv-SE" b="0" dirty="0" err="1"/>
              <a:t>encompassing</a:t>
            </a:r>
            <a:r>
              <a:rPr lang="sv-SE" b="0" dirty="0"/>
              <a:t> </a:t>
            </a:r>
            <a:r>
              <a:rPr lang="sv-SE" b="0" dirty="0" err="1"/>
              <a:t>around</a:t>
            </a:r>
            <a:r>
              <a:rPr lang="sv-SE" b="0" dirty="0"/>
              <a:t> 40 </a:t>
            </a:r>
            <a:r>
              <a:rPr lang="sv-SE" b="0" dirty="0" err="1"/>
              <a:t>units</a:t>
            </a:r>
            <a:r>
              <a:rPr lang="sv-SE" b="0" dirty="0"/>
              <a:t> and </a:t>
            </a:r>
            <a:r>
              <a:rPr lang="sv-SE" b="0" dirty="0" err="1"/>
              <a:t>more</a:t>
            </a:r>
            <a:r>
              <a:rPr lang="sv-SE" b="0" dirty="0"/>
              <a:t> </a:t>
            </a:r>
            <a:r>
              <a:rPr lang="sv-SE" b="0" dirty="0" err="1"/>
              <a:t>than</a:t>
            </a:r>
            <a:r>
              <a:rPr lang="sv-SE" b="0" dirty="0"/>
              <a:t> 500 </a:t>
            </a:r>
            <a:r>
              <a:rPr lang="sv-SE" b="0" dirty="0" err="1"/>
              <a:t>staff</a:t>
            </a:r>
            <a:r>
              <a:rPr lang="sv-SE" b="0" dirty="0"/>
              <a:t>-scientists</a:t>
            </a:r>
          </a:p>
          <a:p>
            <a:pPr marL="0" lvl="0" indent="0" algn="l" rtl="0">
              <a:spcBef>
                <a:spcPts val="0"/>
              </a:spcBef>
              <a:spcAft>
                <a:spcPts val="0"/>
              </a:spcAft>
              <a:buNone/>
            </a:pPr>
            <a:endParaRPr lang="sv-SE" b="0" dirty="0"/>
          </a:p>
          <a:p>
            <a:pPr marL="0" lvl="0" indent="0" algn="l" rtl="0">
              <a:spcBef>
                <a:spcPts val="0"/>
              </a:spcBef>
              <a:spcAft>
                <a:spcPts val="0"/>
              </a:spcAft>
              <a:buNone/>
            </a:pPr>
            <a:r>
              <a:rPr lang="sv-SE" b="0" dirty="0"/>
              <a:t>Data-</a:t>
            </a:r>
            <a:r>
              <a:rPr lang="sv-SE" b="0" dirty="0" err="1"/>
              <a:t>centric</a:t>
            </a:r>
            <a:r>
              <a:rPr lang="sv-SE" b="0" dirty="0"/>
              <a:t> </a:t>
            </a:r>
            <a:r>
              <a:rPr lang="sv-SE" b="0" dirty="0" err="1"/>
              <a:t>life</a:t>
            </a:r>
            <a:r>
              <a:rPr lang="sv-SE" b="0" dirty="0"/>
              <a:t> science </a:t>
            </a:r>
            <a:r>
              <a:rPr lang="sv-SE" b="0" dirty="0" err="1"/>
              <a:t>with</a:t>
            </a:r>
            <a:r>
              <a:rPr lang="sv-SE" b="0" dirty="0"/>
              <a:t> </a:t>
            </a:r>
            <a:r>
              <a:rPr lang="sv-SE" b="0" dirty="0" err="1"/>
              <a:t>empahisis</a:t>
            </a:r>
            <a:r>
              <a:rPr lang="sv-SE" b="0" dirty="0"/>
              <a:t> </a:t>
            </a:r>
            <a:r>
              <a:rPr lang="sv-SE" b="0" dirty="0" err="1"/>
              <a:t>of</a:t>
            </a:r>
            <a:r>
              <a:rPr lang="sv-SE" b="0" dirty="0"/>
              <a:t> </a:t>
            </a:r>
            <a:r>
              <a:rPr lang="sv-SE" b="0" dirty="0" err="1"/>
              <a:t>supporting</a:t>
            </a:r>
            <a:r>
              <a:rPr lang="sv-SE" b="0" dirty="0"/>
              <a:t>, </a:t>
            </a:r>
            <a:r>
              <a:rPr lang="sv-SE" b="0" dirty="0" err="1"/>
              <a:t>fostering</a:t>
            </a:r>
            <a:r>
              <a:rPr lang="sv-SE" b="0" dirty="0"/>
              <a:t> and </a:t>
            </a:r>
            <a:r>
              <a:rPr lang="sv-SE" b="0" dirty="0" err="1"/>
              <a:t>upskilling</a:t>
            </a:r>
            <a:r>
              <a:rPr lang="sv-SE" b="0" dirty="0"/>
              <a:t> the research </a:t>
            </a:r>
            <a:r>
              <a:rPr lang="sv-SE" b="0" dirty="0" err="1"/>
              <a:t>community</a:t>
            </a:r>
            <a:r>
              <a:rPr lang="sv-SE" b="0" dirty="0"/>
              <a:t> in Data, Data-</a:t>
            </a:r>
            <a:r>
              <a:rPr lang="sv-SE" b="0" dirty="0" err="1"/>
              <a:t>life</a:t>
            </a:r>
            <a:r>
              <a:rPr lang="sv-SE" b="0" dirty="0"/>
              <a:t>-</a:t>
            </a:r>
            <a:r>
              <a:rPr lang="sv-SE" b="0" dirty="0" err="1"/>
              <a:t>cycle</a:t>
            </a:r>
            <a:r>
              <a:rPr lang="sv-SE" b="0" dirty="0"/>
              <a:t> and Data-driven </a:t>
            </a:r>
            <a:r>
              <a:rPr lang="sv-SE" b="0" dirty="0" err="1"/>
              <a:t>life</a:t>
            </a:r>
            <a:r>
              <a:rPr lang="sv-SE" b="0" dirty="0"/>
              <a:t> science</a:t>
            </a:r>
          </a:p>
          <a:p>
            <a:pPr marL="0" lvl="0" indent="0" algn="l" rtl="0">
              <a:spcBef>
                <a:spcPts val="0"/>
              </a:spcBef>
              <a:spcAft>
                <a:spcPts val="0"/>
              </a:spcAft>
              <a:buNone/>
            </a:pPr>
            <a:endParaRPr lang="sv-SE" b="0" dirty="0"/>
          </a:p>
          <a:p>
            <a:pPr marL="0" lvl="0" indent="0" algn="l" rtl="0">
              <a:spcBef>
                <a:spcPts val="0"/>
              </a:spcBef>
              <a:spcAft>
                <a:spcPts val="0"/>
              </a:spcAft>
              <a:buNone/>
            </a:pPr>
            <a:r>
              <a:rPr lang="sv-SE" b="0" dirty="0" err="1"/>
              <a:t>Training</a:t>
            </a:r>
            <a:r>
              <a:rPr lang="sv-SE" b="0" dirty="0"/>
              <a:t> and </a:t>
            </a:r>
            <a:r>
              <a:rPr lang="sv-SE" b="0" dirty="0" err="1"/>
              <a:t>Lifelong</a:t>
            </a:r>
            <a:r>
              <a:rPr lang="sv-SE" b="0" dirty="0"/>
              <a:t> </a:t>
            </a:r>
            <a:r>
              <a:rPr lang="sv-SE" b="0" dirty="0" err="1"/>
              <a:t>learning</a:t>
            </a:r>
            <a:r>
              <a:rPr lang="sv-SE" b="0" dirty="0"/>
              <a:t> is a </a:t>
            </a:r>
            <a:r>
              <a:rPr lang="sv-SE" b="0" dirty="0" err="1"/>
              <a:t>newly</a:t>
            </a:r>
            <a:r>
              <a:rPr lang="sv-SE" b="0" dirty="0"/>
              <a:t> </a:t>
            </a:r>
            <a:r>
              <a:rPr lang="sv-SE" b="0" dirty="0" err="1"/>
              <a:t>established</a:t>
            </a:r>
            <a:r>
              <a:rPr lang="sv-SE" b="0" dirty="0"/>
              <a:t> pillar for </a:t>
            </a:r>
            <a:r>
              <a:rPr lang="sv-SE" b="0" dirty="0" err="1"/>
              <a:t>SciLifeLab</a:t>
            </a:r>
            <a:r>
              <a:rPr lang="sv-SE" b="0" dirty="0"/>
              <a:t> </a:t>
            </a:r>
            <a:r>
              <a:rPr lang="sv-SE" b="0" dirty="0" err="1"/>
              <a:t>with</a:t>
            </a:r>
            <a:r>
              <a:rPr lang="sv-SE" b="0" dirty="0"/>
              <a:t> the </a:t>
            </a:r>
            <a:r>
              <a:rPr lang="sv-SE" b="0" dirty="0" err="1"/>
              <a:t>scope</a:t>
            </a:r>
            <a:r>
              <a:rPr lang="sv-SE" b="0" dirty="0"/>
              <a:t> to </a:t>
            </a:r>
            <a:r>
              <a:rPr lang="sv-SE" b="0" dirty="0" err="1"/>
              <a:t>channel</a:t>
            </a:r>
            <a:r>
              <a:rPr lang="sv-SE" b="0" dirty="0"/>
              <a:t> the </a:t>
            </a:r>
            <a:r>
              <a:rPr lang="sv-SE" b="0" dirty="0" err="1"/>
              <a:t>expertise</a:t>
            </a:r>
            <a:r>
              <a:rPr lang="sv-SE" b="0" dirty="0"/>
              <a:t> and </a:t>
            </a:r>
            <a:r>
              <a:rPr lang="sv-SE" b="0" dirty="0" err="1"/>
              <a:t>knowledge</a:t>
            </a:r>
            <a:r>
              <a:rPr lang="sv-SE" b="0" dirty="0"/>
              <a:t> </a:t>
            </a:r>
            <a:r>
              <a:rPr lang="sv-SE" b="0" dirty="0" err="1"/>
              <a:t>found</a:t>
            </a:r>
            <a:r>
              <a:rPr lang="sv-SE" b="0" dirty="0"/>
              <a:t> </a:t>
            </a:r>
            <a:r>
              <a:rPr lang="sv-SE" b="0" dirty="0" err="1"/>
              <a:t>across</a:t>
            </a:r>
            <a:r>
              <a:rPr lang="sv-SE" b="0" dirty="0"/>
              <a:t> the </a:t>
            </a:r>
            <a:r>
              <a:rPr lang="sv-SE" b="0" dirty="0" err="1"/>
              <a:t>SciLifeLab</a:t>
            </a:r>
            <a:r>
              <a:rPr lang="sv-SE" b="0" dirty="0"/>
              <a:t> </a:t>
            </a:r>
            <a:r>
              <a:rPr lang="sv-SE" b="0" dirty="0" err="1"/>
              <a:t>ecosystem</a:t>
            </a:r>
            <a:r>
              <a:rPr lang="sv-SE" b="0" dirty="0"/>
              <a:t> as </a:t>
            </a:r>
            <a:r>
              <a:rPr lang="sv-SE" b="0" dirty="0" err="1"/>
              <a:t>well</a:t>
            </a:r>
            <a:r>
              <a:rPr lang="sv-SE" b="0" dirty="0"/>
              <a:t> as to support the </a:t>
            </a:r>
            <a:r>
              <a:rPr lang="sv-SE" b="0" dirty="0" err="1"/>
              <a:t>SciLifeLab</a:t>
            </a:r>
            <a:r>
              <a:rPr lang="sv-SE" b="0" dirty="0"/>
              <a:t> </a:t>
            </a:r>
            <a:r>
              <a:rPr lang="sv-SE" b="0" dirty="0" err="1"/>
              <a:t>ecosystem</a:t>
            </a:r>
            <a:r>
              <a:rPr lang="sv-SE" b="0" dirty="0"/>
              <a:t> </a:t>
            </a:r>
            <a:r>
              <a:rPr lang="sv-SE" b="0" dirty="0" err="1"/>
              <a:t>with</a:t>
            </a:r>
            <a:r>
              <a:rPr lang="sv-SE" b="0" dirty="0"/>
              <a:t> </a:t>
            </a:r>
            <a:r>
              <a:rPr lang="sv-SE" b="0" dirty="0" err="1"/>
              <a:t>training</a:t>
            </a:r>
            <a:r>
              <a:rPr lang="sv-SE" b="0" dirty="0"/>
              <a:t> </a:t>
            </a:r>
            <a:r>
              <a:rPr lang="sv-SE" b="0" dirty="0" err="1"/>
              <a:t>skills</a:t>
            </a:r>
            <a:r>
              <a:rPr lang="sv-SE" b="0" dirty="0"/>
              <a:t> and </a:t>
            </a:r>
            <a:r>
              <a:rPr lang="sv-SE" b="0" dirty="0" err="1"/>
              <a:t>infrastructure</a:t>
            </a:r>
            <a:r>
              <a:rPr lang="sv-SE" b="0" dirty="0"/>
              <a:t> for the experts to </a:t>
            </a:r>
            <a:r>
              <a:rPr lang="sv-SE" b="0" dirty="0" err="1"/>
              <a:t>capacity</a:t>
            </a:r>
            <a:r>
              <a:rPr lang="sv-SE" b="0" dirty="0"/>
              <a:t> </a:t>
            </a:r>
            <a:r>
              <a:rPr lang="sv-SE" b="0" dirty="0" err="1"/>
              <a:t>build</a:t>
            </a:r>
            <a:r>
              <a:rPr lang="sv-SE" b="0" dirty="0"/>
              <a:t> </a:t>
            </a:r>
            <a:r>
              <a:rPr lang="sv-SE" b="0" dirty="0" err="1"/>
              <a:t>their</a:t>
            </a:r>
            <a:r>
              <a:rPr lang="sv-SE" b="0" dirty="0"/>
              <a:t> </a:t>
            </a:r>
            <a:r>
              <a:rPr lang="sv-SE" b="0" dirty="0" err="1"/>
              <a:t>respective</a:t>
            </a:r>
            <a:r>
              <a:rPr lang="sv-SE" b="0" dirty="0"/>
              <a:t> </a:t>
            </a:r>
            <a:r>
              <a:rPr lang="sv-SE" b="0" dirty="0" err="1"/>
              <a:t>stakeholder</a:t>
            </a:r>
            <a:r>
              <a:rPr lang="sv-SE" b="0" dirty="0"/>
              <a:t> </a:t>
            </a:r>
            <a:r>
              <a:rPr lang="sv-SE" b="0" dirty="0" err="1"/>
              <a:t>groups</a:t>
            </a:r>
            <a:r>
              <a:rPr lang="sv-SE" b="0" dirty="0"/>
              <a:t>.</a:t>
            </a:r>
          </a:p>
          <a:p>
            <a:pPr marL="0" lvl="0" indent="0" algn="l" rtl="0">
              <a:spcBef>
                <a:spcPts val="0"/>
              </a:spcBef>
              <a:spcAft>
                <a:spcPts val="0"/>
              </a:spcAft>
              <a:buNone/>
            </a:pPr>
            <a:endParaRPr lang="sv-SE" b="0" dirty="0"/>
          </a:p>
          <a:p>
            <a:pPr marL="0" lvl="0" indent="0" algn="l" rtl="0">
              <a:spcBef>
                <a:spcPts val="0"/>
              </a:spcBef>
              <a:spcAft>
                <a:spcPts val="0"/>
              </a:spcAft>
              <a:buNone/>
            </a:pPr>
            <a:r>
              <a:rPr lang="sv-SE" b="0" dirty="0"/>
              <a:t>The Research pillar shows the strong research </a:t>
            </a:r>
            <a:r>
              <a:rPr lang="sv-SE" b="0" dirty="0" err="1"/>
              <a:t>connection</a:t>
            </a:r>
            <a:r>
              <a:rPr lang="sv-SE" b="0" dirty="0"/>
              <a:t> </a:t>
            </a:r>
            <a:r>
              <a:rPr lang="sv-SE" b="0" dirty="0" err="1"/>
              <a:t>SciLifeLab</a:t>
            </a:r>
            <a:r>
              <a:rPr lang="sv-SE" b="0" dirty="0"/>
              <a:t> </a:t>
            </a:r>
            <a:r>
              <a:rPr lang="sv-SE" b="0" dirty="0" err="1"/>
              <a:t>have</a:t>
            </a:r>
            <a:r>
              <a:rPr lang="sv-SE" b="0" dirty="0"/>
              <a:t> </a:t>
            </a:r>
            <a:r>
              <a:rPr lang="sv-SE" b="0" dirty="0" err="1"/>
              <a:t>with</a:t>
            </a:r>
            <a:r>
              <a:rPr lang="sv-SE" b="0" dirty="0"/>
              <a:t> over 2000 scientists </a:t>
            </a:r>
            <a:r>
              <a:rPr lang="sv-SE" b="0" dirty="0" err="1"/>
              <a:t>reached</a:t>
            </a:r>
            <a:r>
              <a:rPr lang="sv-SE" b="0" dirty="0"/>
              <a:t> </a:t>
            </a:r>
            <a:r>
              <a:rPr lang="sv-SE" b="0" dirty="0" err="1"/>
              <a:t>with</a:t>
            </a:r>
            <a:r>
              <a:rPr lang="sv-SE" b="0" dirty="0"/>
              <a:t> </a:t>
            </a:r>
            <a:r>
              <a:rPr lang="sv-SE" b="0" dirty="0" err="1"/>
              <a:t>its</a:t>
            </a:r>
            <a:r>
              <a:rPr lang="sv-SE" b="0" dirty="0"/>
              <a:t> support, </a:t>
            </a:r>
            <a:r>
              <a:rPr lang="sv-SE" b="0" dirty="0" err="1"/>
              <a:t>tools</a:t>
            </a:r>
            <a:r>
              <a:rPr lang="sv-SE" b="0" dirty="0"/>
              <a:t>, </a:t>
            </a:r>
            <a:r>
              <a:rPr lang="sv-SE" b="0" dirty="0" err="1"/>
              <a:t>resources</a:t>
            </a:r>
            <a:r>
              <a:rPr lang="sv-SE" b="0" dirty="0"/>
              <a:t> and </a:t>
            </a:r>
            <a:r>
              <a:rPr lang="sv-SE" b="0" dirty="0" err="1"/>
              <a:t>training</a:t>
            </a:r>
            <a:r>
              <a:rPr lang="sv-SE" b="0" dirty="0"/>
              <a:t>. </a:t>
            </a:r>
          </a:p>
          <a:p>
            <a:pPr marL="0" lvl="0" indent="0" algn="l" rtl="0">
              <a:spcBef>
                <a:spcPts val="0"/>
              </a:spcBef>
              <a:spcAft>
                <a:spcPts val="0"/>
              </a:spcAft>
              <a:buNone/>
            </a:pPr>
            <a:endParaRPr lang="sv-SE" b="0" dirty="0"/>
          </a:p>
          <a:p>
            <a:pPr marL="0" lvl="0" indent="0" algn="l" rtl="0">
              <a:spcBef>
                <a:spcPts val="0"/>
              </a:spcBef>
              <a:spcAft>
                <a:spcPts val="0"/>
              </a:spcAft>
              <a:buNone/>
            </a:pPr>
            <a:r>
              <a:rPr lang="sv-SE" b="1" dirty="0"/>
              <a:t>NBIS</a:t>
            </a:r>
            <a:r>
              <a:rPr lang="sv-SE" b="0" dirty="0"/>
              <a:t>  is a national </a:t>
            </a:r>
            <a:r>
              <a:rPr lang="sv-SE" b="0" dirty="0" err="1"/>
              <a:t>distributed</a:t>
            </a:r>
            <a:r>
              <a:rPr lang="sv-SE" b="0" dirty="0"/>
              <a:t> RI </a:t>
            </a:r>
            <a:r>
              <a:rPr lang="sv-SE" b="0" dirty="0" err="1"/>
              <a:t>celebrating</a:t>
            </a:r>
            <a:r>
              <a:rPr lang="sv-SE" b="0" dirty="0"/>
              <a:t> </a:t>
            </a:r>
            <a:r>
              <a:rPr lang="sv-SE" b="0" dirty="0" err="1"/>
              <a:t>its</a:t>
            </a:r>
            <a:r>
              <a:rPr lang="sv-SE" b="0" dirty="0"/>
              <a:t> 15 </a:t>
            </a:r>
            <a:r>
              <a:rPr lang="sv-SE" b="0" dirty="0" err="1"/>
              <a:t>years</a:t>
            </a:r>
            <a:r>
              <a:rPr lang="sv-SE" b="0" dirty="0"/>
              <a:t> </a:t>
            </a:r>
            <a:r>
              <a:rPr lang="sv-SE" b="0" dirty="0" err="1"/>
              <a:t>this</a:t>
            </a:r>
            <a:r>
              <a:rPr lang="sv-SE" b="0" dirty="0"/>
              <a:t> </a:t>
            </a:r>
            <a:r>
              <a:rPr lang="sv-SE" b="0" dirty="0" err="1"/>
              <a:t>year</a:t>
            </a:r>
            <a:r>
              <a:rPr lang="sv-SE" b="0" dirty="0"/>
              <a:t> (2023). </a:t>
            </a:r>
          </a:p>
          <a:p>
            <a:pPr marL="0" lvl="0" indent="0" algn="l" rtl="0">
              <a:spcBef>
                <a:spcPts val="0"/>
              </a:spcBef>
              <a:spcAft>
                <a:spcPts val="0"/>
              </a:spcAft>
              <a:buNone/>
            </a:pPr>
            <a:endParaRPr lang="sv-SE" b="0" dirty="0"/>
          </a:p>
          <a:p>
            <a:pPr marL="0" lvl="0" indent="0" algn="l" rtl="0">
              <a:spcBef>
                <a:spcPts val="0"/>
              </a:spcBef>
              <a:spcAft>
                <a:spcPts val="0"/>
              </a:spcAft>
              <a:buNone/>
            </a:pPr>
            <a:r>
              <a:rPr lang="sv-SE" b="0" dirty="0"/>
              <a:t>It is the </a:t>
            </a:r>
            <a:r>
              <a:rPr lang="sv-SE" b="0" dirty="0" err="1"/>
              <a:t>Bioinformatics</a:t>
            </a:r>
            <a:r>
              <a:rPr lang="sv-SE" b="0" dirty="0"/>
              <a:t> </a:t>
            </a:r>
            <a:r>
              <a:rPr lang="sv-SE" b="0" dirty="0" err="1"/>
              <a:t>platform</a:t>
            </a:r>
            <a:r>
              <a:rPr lang="sv-SE" b="0" dirty="0"/>
              <a:t> </a:t>
            </a:r>
            <a:r>
              <a:rPr lang="sv-SE" b="0" dirty="0" err="1"/>
              <a:t>of</a:t>
            </a:r>
            <a:r>
              <a:rPr lang="sv-SE" b="0" dirty="0"/>
              <a:t> </a:t>
            </a:r>
            <a:r>
              <a:rPr lang="sv-SE" b="0" dirty="0" err="1"/>
              <a:t>SciLifeLab</a:t>
            </a:r>
            <a:r>
              <a:rPr lang="sv-SE" b="0" dirty="0"/>
              <a:t> </a:t>
            </a:r>
            <a:r>
              <a:rPr lang="sv-SE" b="0" dirty="0" err="1"/>
              <a:t>with</a:t>
            </a:r>
            <a:r>
              <a:rPr lang="sv-SE" b="0" dirty="0"/>
              <a:t> over 150 </a:t>
            </a:r>
            <a:r>
              <a:rPr lang="sv-SE" b="0" dirty="0" err="1"/>
              <a:t>staff</a:t>
            </a:r>
            <a:r>
              <a:rPr lang="sv-SE" b="0" dirty="0"/>
              <a:t>-scientists </a:t>
            </a:r>
            <a:r>
              <a:rPr lang="sv-SE" b="0" dirty="0" err="1"/>
              <a:t>employed</a:t>
            </a:r>
            <a:r>
              <a:rPr lang="sv-SE" b="0" dirty="0"/>
              <a:t> </a:t>
            </a:r>
            <a:r>
              <a:rPr lang="sv-SE" b="0" dirty="0" err="1"/>
              <a:t>covering</a:t>
            </a:r>
            <a:r>
              <a:rPr lang="sv-SE" b="0" dirty="0"/>
              <a:t> areas </a:t>
            </a:r>
            <a:r>
              <a:rPr lang="sv-SE" b="0" dirty="0" err="1"/>
              <a:t>such</a:t>
            </a:r>
            <a:r>
              <a:rPr lang="sv-SE" b="0" dirty="0"/>
              <a:t> as </a:t>
            </a:r>
            <a:r>
              <a:rPr lang="sv-SE" b="0" dirty="0" err="1"/>
              <a:t>advanced</a:t>
            </a:r>
            <a:r>
              <a:rPr lang="sv-SE" b="0" dirty="0"/>
              <a:t> </a:t>
            </a:r>
            <a:r>
              <a:rPr lang="sv-SE" b="0" dirty="0" err="1"/>
              <a:t>Bioinformatics</a:t>
            </a:r>
            <a:r>
              <a:rPr lang="sv-SE" b="0" dirty="0"/>
              <a:t>, systems </a:t>
            </a:r>
            <a:r>
              <a:rPr lang="sv-SE" b="0" dirty="0" err="1"/>
              <a:t>development</a:t>
            </a:r>
            <a:r>
              <a:rPr lang="sv-SE" b="0" dirty="0"/>
              <a:t>, data science and </a:t>
            </a:r>
            <a:r>
              <a:rPr lang="sv-SE" b="0" dirty="0" err="1"/>
              <a:t>training</a:t>
            </a:r>
            <a:r>
              <a:rPr lang="sv-SE" b="0" dirty="0"/>
              <a:t> </a:t>
            </a:r>
            <a:r>
              <a:rPr lang="sv-SE" b="0" dirty="0" err="1"/>
              <a:t>skills</a:t>
            </a:r>
            <a:r>
              <a:rPr lang="sv-SE" b="0" dirty="0"/>
              <a:t>.</a:t>
            </a:r>
          </a:p>
          <a:p>
            <a:pPr marL="0" lvl="0" indent="0" algn="l" rtl="0">
              <a:spcBef>
                <a:spcPts val="0"/>
              </a:spcBef>
              <a:spcAft>
                <a:spcPts val="0"/>
              </a:spcAft>
              <a:buNone/>
            </a:pPr>
            <a:endParaRPr lang="sv-SE" b="0" dirty="0"/>
          </a:p>
          <a:p>
            <a:pPr marL="0" lvl="0" indent="0" algn="l" rtl="0">
              <a:spcBef>
                <a:spcPts val="0"/>
              </a:spcBef>
              <a:spcAft>
                <a:spcPts val="0"/>
              </a:spcAft>
              <a:buNone/>
            </a:pPr>
            <a:r>
              <a:rPr lang="sv-SE" b="0" dirty="0"/>
              <a:t>NBIS </a:t>
            </a:r>
            <a:r>
              <a:rPr lang="sv-SE" b="0" dirty="0" err="1"/>
              <a:t>focuses</a:t>
            </a:r>
            <a:r>
              <a:rPr lang="sv-SE" b="0" dirty="0"/>
              <a:t> </a:t>
            </a:r>
            <a:r>
              <a:rPr lang="sv-SE" b="0" dirty="0" err="1"/>
              <a:t>its</a:t>
            </a:r>
            <a:r>
              <a:rPr lang="sv-SE" b="0" dirty="0"/>
              <a:t> </a:t>
            </a:r>
            <a:r>
              <a:rPr lang="sv-SE" b="0" dirty="0" err="1"/>
              <a:t>activites</a:t>
            </a:r>
            <a:r>
              <a:rPr lang="sv-SE" b="0" dirty="0"/>
              <a:t> </a:t>
            </a:r>
            <a:r>
              <a:rPr lang="sv-SE" b="0" dirty="0" err="1"/>
              <a:t>across</a:t>
            </a:r>
            <a:r>
              <a:rPr lang="sv-SE" b="0" dirty="0"/>
              <a:t> </a:t>
            </a:r>
            <a:r>
              <a:rPr lang="sv-SE" b="1" dirty="0"/>
              <a:t>THREE</a:t>
            </a:r>
            <a:r>
              <a:rPr lang="sv-SE" b="0" dirty="0"/>
              <a:t> </a:t>
            </a:r>
            <a:r>
              <a:rPr lang="sv-SE" b="0" dirty="0" err="1"/>
              <a:t>pillars</a:t>
            </a:r>
            <a:r>
              <a:rPr lang="sv-SE" b="0" dirty="0"/>
              <a:t>, </a:t>
            </a:r>
            <a:r>
              <a:rPr lang="sv-SE" b="1" dirty="0"/>
              <a:t>Support</a:t>
            </a:r>
            <a:r>
              <a:rPr lang="sv-SE" b="0" dirty="0"/>
              <a:t>, </a:t>
            </a:r>
            <a:r>
              <a:rPr lang="sv-SE" b="1" dirty="0" err="1"/>
              <a:t>Infrastructure</a:t>
            </a:r>
            <a:r>
              <a:rPr lang="sv-SE" b="0" dirty="0"/>
              <a:t> and </a:t>
            </a:r>
            <a:r>
              <a:rPr lang="sv-SE" b="1" dirty="0" err="1"/>
              <a:t>Training</a:t>
            </a:r>
            <a:endParaRPr lang="sv-SE" b="0" dirty="0"/>
          </a:p>
          <a:p>
            <a:pPr marL="0" lvl="0" indent="0" algn="l" rtl="0">
              <a:spcBef>
                <a:spcPts val="0"/>
              </a:spcBef>
              <a:spcAft>
                <a:spcPts val="0"/>
              </a:spcAft>
              <a:buNone/>
            </a:pPr>
            <a:endParaRPr lang="sv-SE" b="0" dirty="0"/>
          </a:p>
          <a:p>
            <a:pPr marL="0" lvl="0" indent="0" algn="l" rtl="0">
              <a:spcBef>
                <a:spcPts val="0"/>
              </a:spcBef>
              <a:spcAft>
                <a:spcPts val="0"/>
              </a:spcAft>
              <a:buNone/>
            </a:pPr>
            <a:r>
              <a:rPr lang="sv-SE" b="0" dirty="0"/>
              <a:t>In addition NBIS is the Swedish </a:t>
            </a:r>
            <a:r>
              <a:rPr lang="sv-SE" b="0" dirty="0" err="1"/>
              <a:t>Node</a:t>
            </a:r>
            <a:r>
              <a:rPr lang="sv-SE" b="0" dirty="0"/>
              <a:t> </a:t>
            </a:r>
            <a:r>
              <a:rPr lang="sv-SE" b="0" dirty="0" err="1"/>
              <a:t>of</a:t>
            </a:r>
            <a:r>
              <a:rPr lang="sv-SE" b="0" dirty="0"/>
              <a:t> ELIXIR, a </a:t>
            </a:r>
            <a:r>
              <a:rPr lang="sv-SE" b="0" dirty="0" err="1"/>
              <a:t>pan-European</a:t>
            </a:r>
            <a:r>
              <a:rPr lang="sv-SE" b="0" dirty="0"/>
              <a:t> ESFRI in </a:t>
            </a:r>
            <a:r>
              <a:rPr lang="sv-SE" b="0" dirty="0" err="1"/>
              <a:t>life</a:t>
            </a:r>
            <a:r>
              <a:rPr lang="sv-SE" b="0" dirty="0"/>
              <a:t> science. The </a:t>
            </a:r>
            <a:r>
              <a:rPr lang="sv-SE" b="0" dirty="0" err="1"/>
              <a:t>fantastic</a:t>
            </a:r>
            <a:r>
              <a:rPr lang="sv-SE" b="0" dirty="0"/>
              <a:t> </a:t>
            </a:r>
            <a:r>
              <a:rPr lang="sv-SE" b="0" dirty="0" err="1"/>
              <a:t>work</a:t>
            </a:r>
            <a:r>
              <a:rPr lang="sv-SE" b="0" dirty="0"/>
              <a:t> </a:t>
            </a:r>
            <a:r>
              <a:rPr lang="sv-SE" b="0" dirty="0" err="1"/>
              <a:t>of</a:t>
            </a:r>
            <a:r>
              <a:rPr lang="sv-SE" b="0" dirty="0"/>
              <a:t> ELIXIR </a:t>
            </a:r>
            <a:r>
              <a:rPr lang="sv-SE" b="0" dirty="0" err="1"/>
              <a:t>where</a:t>
            </a:r>
            <a:r>
              <a:rPr lang="sv-SE" b="0" dirty="0"/>
              <a:t> NBIS has taken an </a:t>
            </a:r>
            <a:r>
              <a:rPr lang="sv-SE" b="0" dirty="0" err="1"/>
              <a:t>active</a:t>
            </a:r>
            <a:r>
              <a:rPr lang="sv-SE" b="0" dirty="0"/>
              <a:t> and </a:t>
            </a:r>
            <a:r>
              <a:rPr lang="sv-SE" b="0" dirty="0" err="1"/>
              <a:t>collaborative</a:t>
            </a:r>
            <a:r>
              <a:rPr lang="sv-SE" b="0" dirty="0"/>
              <a:t> </a:t>
            </a:r>
            <a:r>
              <a:rPr lang="sv-SE" b="0" dirty="0" err="1"/>
              <a:t>role</a:t>
            </a:r>
            <a:r>
              <a:rPr lang="sv-SE" b="0" dirty="0"/>
              <a:t>, in addition to the </a:t>
            </a:r>
            <a:r>
              <a:rPr lang="sv-SE" b="0" dirty="0" err="1"/>
              <a:t>other</a:t>
            </a:r>
            <a:r>
              <a:rPr lang="sv-SE" b="0" dirty="0"/>
              <a:t> 21 </a:t>
            </a:r>
            <a:r>
              <a:rPr lang="sv-SE" b="0" dirty="0" err="1"/>
              <a:t>member</a:t>
            </a:r>
            <a:r>
              <a:rPr lang="sv-SE" b="0" dirty="0"/>
              <a:t> </a:t>
            </a:r>
            <a:r>
              <a:rPr lang="sv-SE" b="0" dirty="0" err="1"/>
              <a:t>Nodes</a:t>
            </a:r>
            <a:r>
              <a:rPr lang="sv-SE" b="0" dirty="0"/>
              <a:t>, </a:t>
            </a:r>
            <a:r>
              <a:rPr lang="sv-SE" b="0" dirty="0" err="1"/>
              <a:t>have</a:t>
            </a:r>
            <a:r>
              <a:rPr lang="sv-SE" b="0" dirty="0"/>
              <a:t> </a:t>
            </a:r>
            <a:r>
              <a:rPr lang="sv-SE" b="0" dirty="0" err="1"/>
              <a:t>resulted</a:t>
            </a:r>
            <a:r>
              <a:rPr lang="sv-SE" b="0" dirty="0"/>
              <a:t> in </a:t>
            </a:r>
            <a:r>
              <a:rPr lang="sv-SE" b="0" dirty="0" err="1"/>
              <a:t>many</a:t>
            </a:r>
            <a:r>
              <a:rPr lang="sv-SE" b="0" dirty="0"/>
              <a:t> </a:t>
            </a:r>
            <a:r>
              <a:rPr lang="sv-SE" b="0" dirty="0" err="1"/>
              <a:t>Open</a:t>
            </a:r>
            <a:r>
              <a:rPr lang="sv-SE" b="0" dirty="0"/>
              <a:t> Science and FAIR </a:t>
            </a:r>
            <a:r>
              <a:rPr lang="sv-SE" b="0" dirty="0" err="1"/>
              <a:t>related</a:t>
            </a:r>
            <a:r>
              <a:rPr lang="sv-SE" b="0" dirty="0"/>
              <a:t> outputs to be </a:t>
            </a:r>
            <a:r>
              <a:rPr lang="sv-SE" b="0" dirty="0" err="1"/>
              <a:t>channeled</a:t>
            </a:r>
            <a:r>
              <a:rPr lang="sv-SE" b="0" dirty="0"/>
              <a:t> back to the Swedish Life Science research Community.</a:t>
            </a:r>
            <a:endParaRPr b="1" dirty="0"/>
          </a:p>
        </p:txBody>
      </p:sp>
    </p:spTree>
    <p:extLst>
      <p:ext uri="{BB962C8B-B14F-4D97-AF65-F5344CB8AC3E}">
        <p14:creationId xmlns:p14="http://schemas.microsoft.com/office/powerpoint/2010/main" val="43815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6737756127597f29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6737756127597f29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SE" dirty="0" err="1"/>
              <a:t>With</a:t>
            </a:r>
            <a:r>
              <a:rPr lang="sv-SE" dirty="0"/>
              <a:t> </a:t>
            </a:r>
            <a:r>
              <a:rPr lang="sv-SE" dirty="0" err="1"/>
              <a:t>regards</a:t>
            </a:r>
            <a:r>
              <a:rPr lang="sv-SE" dirty="0"/>
              <a:t> to </a:t>
            </a:r>
            <a:r>
              <a:rPr lang="sv-SE" dirty="0" err="1"/>
              <a:t>Open</a:t>
            </a:r>
            <a:r>
              <a:rPr lang="sv-SE" dirty="0"/>
              <a:t> Science, </a:t>
            </a:r>
            <a:r>
              <a:rPr lang="sv-SE" dirty="0" err="1"/>
              <a:t>here</a:t>
            </a:r>
            <a:r>
              <a:rPr lang="sv-SE" dirty="0"/>
              <a:t> </a:t>
            </a:r>
            <a:r>
              <a:rPr lang="sv-SE" dirty="0" err="1"/>
              <a:t>are</a:t>
            </a:r>
            <a:r>
              <a:rPr lang="sv-SE" dirty="0"/>
              <a:t> a </a:t>
            </a:r>
            <a:r>
              <a:rPr lang="sv-SE" dirty="0" err="1"/>
              <a:t>few</a:t>
            </a:r>
            <a:r>
              <a:rPr lang="sv-SE" dirty="0"/>
              <a:t> </a:t>
            </a:r>
            <a:r>
              <a:rPr lang="sv-SE" dirty="0" err="1"/>
              <a:t>examples</a:t>
            </a:r>
            <a:r>
              <a:rPr lang="sv-SE" dirty="0"/>
              <a:t> </a:t>
            </a:r>
            <a:r>
              <a:rPr lang="sv-SE" dirty="0" err="1"/>
              <a:t>of</a:t>
            </a:r>
            <a:r>
              <a:rPr lang="sv-SE" dirty="0"/>
              <a:t> </a:t>
            </a:r>
            <a:r>
              <a:rPr lang="sv-SE" dirty="0" err="1"/>
              <a:t>activities</a:t>
            </a:r>
            <a:r>
              <a:rPr lang="sv-SE" dirty="0"/>
              <a:t> and </a:t>
            </a:r>
            <a:r>
              <a:rPr lang="sv-SE" dirty="0" err="1"/>
              <a:t>initiatives</a:t>
            </a:r>
            <a:r>
              <a:rPr lang="sv-SE" dirty="0"/>
              <a:t> </a:t>
            </a:r>
            <a:r>
              <a:rPr lang="sv-SE" dirty="0" err="1"/>
              <a:t>already</a:t>
            </a:r>
            <a:r>
              <a:rPr lang="sv-SE" dirty="0"/>
              <a:t> </a:t>
            </a:r>
            <a:r>
              <a:rPr lang="sv-SE" dirty="0" err="1"/>
              <a:t>ongoing</a:t>
            </a:r>
            <a:r>
              <a:rPr lang="sv-SE" dirty="0"/>
              <a:t> and </a:t>
            </a:r>
            <a:r>
              <a:rPr lang="sv-SE" dirty="0" err="1"/>
              <a:t>provided</a:t>
            </a:r>
            <a:r>
              <a:rPr lang="sv-SE" dirty="0"/>
              <a:t> to the research </a:t>
            </a:r>
            <a:r>
              <a:rPr lang="sv-SE" dirty="0" err="1"/>
              <a:t>community</a:t>
            </a:r>
            <a:r>
              <a:rPr lang="sv-SE" dirty="0"/>
              <a:t>.</a:t>
            </a:r>
          </a:p>
          <a:p>
            <a:pPr marL="0" lvl="0" indent="0" algn="l" rtl="0">
              <a:spcBef>
                <a:spcPts val="0"/>
              </a:spcBef>
              <a:spcAft>
                <a:spcPts val="0"/>
              </a:spcAft>
              <a:buNone/>
            </a:pPr>
            <a:endParaRPr lang="sv-SE" dirty="0"/>
          </a:p>
          <a:p>
            <a:pPr marL="0" lvl="0" indent="0" algn="l" rtl="0">
              <a:spcBef>
                <a:spcPts val="0"/>
              </a:spcBef>
              <a:spcAft>
                <a:spcPts val="0"/>
              </a:spcAft>
              <a:buNone/>
            </a:pPr>
            <a:r>
              <a:rPr lang="sv-SE" b="1" dirty="0" err="1"/>
              <a:t>SciLifeLab</a:t>
            </a:r>
            <a:r>
              <a:rPr lang="sv-SE" dirty="0"/>
              <a:t> has </a:t>
            </a:r>
            <a:r>
              <a:rPr lang="sv-SE" dirty="0" err="1"/>
              <a:t>been</a:t>
            </a:r>
            <a:r>
              <a:rPr lang="sv-SE" dirty="0"/>
              <a:t> an </a:t>
            </a:r>
            <a:r>
              <a:rPr lang="sv-SE" b="1" dirty="0" err="1"/>
              <a:t>active</a:t>
            </a:r>
            <a:r>
              <a:rPr lang="sv-SE" b="1" dirty="0"/>
              <a:t> </a:t>
            </a:r>
            <a:r>
              <a:rPr lang="sv-SE" b="1" dirty="0" err="1"/>
              <a:t>contributor</a:t>
            </a:r>
            <a:r>
              <a:rPr lang="sv-SE" b="1" dirty="0"/>
              <a:t> </a:t>
            </a:r>
            <a:r>
              <a:rPr lang="sv-SE" dirty="0" err="1"/>
              <a:t>of</a:t>
            </a:r>
            <a:r>
              <a:rPr lang="sv-SE" dirty="0"/>
              <a:t> the </a:t>
            </a:r>
            <a:r>
              <a:rPr lang="sv-SE" b="1" dirty="0"/>
              <a:t>Swedish COVID-19 </a:t>
            </a:r>
            <a:r>
              <a:rPr lang="sv-SE" dirty="0"/>
              <a:t>and </a:t>
            </a:r>
            <a:r>
              <a:rPr lang="sv-SE" b="1" dirty="0" err="1"/>
              <a:t>Pandemic</a:t>
            </a:r>
            <a:r>
              <a:rPr lang="sv-SE" b="1" dirty="0"/>
              <a:t> </a:t>
            </a:r>
            <a:r>
              <a:rPr lang="sv-SE" b="1" dirty="0" err="1"/>
              <a:t>Preparedness</a:t>
            </a:r>
            <a:r>
              <a:rPr lang="sv-SE" b="1" dirty="0"/>
              <a:t> Portal </a:t>
            </a:r>
            <a:r>
              <a:rPr lang="sv-SE" dirty="0" err="1"/>
              <a:t>with</a:t>
            </a:r>
            <a:r>
              <a:rPr lang="sv-SE" dirty="0"/>
              <a:t> </a:t>
            </a:r>
            <a:r>
              <a:rPr lang="sv-SE" dirty="0" err="1"/>
              <a:t>great</a:t>
            </a:r>
            <a:r>
              <a:rPr lang="sv-SE" dirty="0"/>
              <a:t> </a:t>
            </a:r>
            <a:r>
              <a:rPr lang="sv-SE" dirty="0" err="1"/>
              <a:t>success</a:t>
            </a:r>
            <a:r>
              <a:rPr lang="sv-SE" dirty="0"/>
              <a:t>. </a:t>
            </a:r>
            <a:r>
              <a:rPr lang="sv-SE" dirty="0" err="1"/>
              <a:t>Showcasing</a:t>
            </a:r>
            <a:r>
              <a:rPr lang="sv-SE" dirty="0"/>
              <a:t> the </a:t>
            </a:r>
            <a:r>
              <a:rPr lang="sv-SE" dirty="0" err="1"/>
              <a:t>value</a:t>
            </a:r>
            <a:r>
              <a:rPr lang="sv-SE" dirty="0"/>
              <a:t> </a:t>
            </a:r>
            <a:r>
              <a:rPr lang="sv-SE" dirty="0" err="1"/>
              <a:t>of</a:t>
            </a:r>
            <a:r>
              <a:rPr lang="sv-SE" dirty="0"/>
              <a:t> </a:t>
            </a:r>
            <a:r>
              <a:rPr lang="sv-SE" dirty="0" err="1"/>
              <a:t>Open</a:t>
            </a:r>
            <a:r>
              <a:rPr lang="sv-SE" dirty="0"/>
              <a:t> Science.</a:t>
            </a:r>
          </a:p>
          <a:p>
            <a:pPr marL="0" lvl="0" indent="0" algn="l" rtl="0">
              <a:spcBef>
                <a:spcPts val="0"/>
              </a:spcBef>
              <a:spcAft>
                <a:spcPts val="0"/>
              </a:spcAft>
              <a:buNone/>
            </a:pPr>
            <a:endParaRPr lang="sv-SE" dirty="0"/>
          </a:p>
          <a:p>
            <a:pPr marL="0" lvl="0" indent="0" algn="l" rtl="0">
              <a:spcBef>
                <a:spcPts val="0"/>
              </a:spcBef>
              <a:spcAft>
                <a:spcPts val="0"/>
              </a:spcAft>
              <a:buNone/>
            </a:pPr>
            <a:r>
              <a:rPr lang="sv-SE" dirty="0"/>
              <a:t>In addition, </a:t>
            </a:r>
            <a:r>
              <a:rPr lang="sv-SE" b="1" dirty="0" err="1"/>
              <a:t>SciLifeLab</a:t>
            </a:r>
            <a:r>
              <a:rPr lang="sv-SE" dirty="0"/>
              <a:t> is </a:t>
            </a:r>
            <a:r>
              <a:rPr lang="sv-SE" dirty="0" err="1"/>
              <a:t>constantly</a:t>
            </a:r>
            <a:r>
              <a:rPr lang="sv-SE" dirty="0"/>
              <a:t> </a:t>
            </a:r>
            <a:r>
              <a:rPr lang="sv-SE" b="1" dirty="0" err="1"/>
              <a:t>promoting</a:t>
            </a:r>
            <a:r>
              <a:rPr lang="sv-SE" dirty="0"/>
              <a:t> and </a:t>
            </a:r>
            <a:r>
              <a:rPr lang="sv-SE" b="1" dirty="0" err="1"/>
              <a:t>delivering</a:t>
            </a:r>
            <a:r>
              <a:rPr lang="sv-SE" dirty="0"/>
              <a:t> </a:t>
            </a:r>
            <a:r>
              <a:rPr lang="sv-SE" b="1" dirty="0" err="1"/>
              <a:t>openly</a:t>
            </a:r>
            <a:r>
              <a:rPr lang="sv-SE" b="1" dirty="0"/>
              <a:t> </a:t>
            </a:r>
            <a:r>
              <a:rPr lang="sv-SE" b="1" dirty="0" err="1"/>
              <a:t>accessible</a:t>
            </a:r>
            <a:r>
              <a:rPr lang="sv-SE" b="1" dirty="0"/>
              <a:t> </a:t>
            </a:r>
            <a:r>
              <a:rPr lang="sv-SE" b="1" dirty="0" err="1"/>
              <a:t>tools</a:t>
            </a:r>
            <a:r>
              <a:rPr lang="sv-SE" b="1" dirty="0"/>
              <a:t> and </a:t>
            </a:r>
            <a:r>
              <a:rPr lang="sv-SE" b="1" dirty="0" err="1"/>
              <a:t>resources</a:t>
            </a:r>
            <a:r>
              <a:rPr lang="sv-SE" b="1" dirty="0"/>
              <a:t> </a:t>
            </a:r>
            <a:r>
              <a:rPr lang="sv-SE" dirty="0" err="1"/>
              <a:t>developed</a:t>
            </a:r>
            <a:r>
              <a:rPr lang="sv-SE" dirty="0"/>
              <a:t> by the </a:t>
            </a:r>
            <a:r>
              <a:rPr lang="sv-SE" dirty="0" err="1"/>
              <a:t>SciLifeLab</a:t>
            </a:r>
            <a:r>
              <a:rPr lang="sv-SE" dirty="0"/>
              <a:t> </a:t>
            </a:r>
            <a:r>
              <a:rPr lang="sv-SE" dirty="0" err="1"/>
              <a:t>ecosystem</a:t>
            </a:r>
            <a:r>
              <a:rPr lang="sv-SE" dirty="0"/>
              <a:t> and </a:t>
            </a:r>
            <a:r>
              <a:rPr lang="sv-SE" dirty="0" err="1"/>
              <a:t>with</a:t>
            </a:r>
            <a:r>
              <a:rPr lang="sv-SE" dirty="0"/>
              <a:t> </a:t>
            </a:r>
            <a:r>
              <a:rPr lang="sv-SE" dirty="0" err="1"/>
              <a:t>this</a:t>
            </a:r>
            <a:r>
              <a:rPr lang="sv-SE" dirty="0"/>
              <a:t> </a:t>
            </a:r>
            <a:r>
              <a:rPr lang="sv-SE" b="1" dirty="0" err="1"/>
              <a:t>fosterng</a:t>
            </a:r>
            <a:r>
              <a:rPr lang="sv-SE" b="1" dirty="0"/>
              <a:t> the </a:t>
            </a:r>
            <a:r>
              <a:rPr lang="sv-SE" b="1" dirty="0" err="1"/>
              <a:t>community</a:t>
            </a:r>
            <a:r>
              <a:rPr lang="sv-SE" b="1" dirty="0"/>
              <a:t> in </a:t>
            </a:r>
            <a:r>
              <a:rPr lang="sv-SE" b="1" dirty="0" err="1"/>
              <a:t>Open</a:t>
            </a:r>
            <a:r>
              <a:rPr lang="sv-SE" b="1" dirty="0"/>
              <a:t> Science and FAIR </a:t>
            </a:r>
            <a:r>
              <a:rPr lang="sv-SE" b="0" dirty="0"/>
              <a:t>best</a:t>
            </a:r>
            <a:r>
              <a:rPr lang="sv-SE" b="1" dirty="0"/>
              <a:t> </a:t>
            </a:r>
            <a:r>
              <a:rPr lang="sv-SE" b="1" dirty="0" err="1"/>
              <a:t>practices</a:t>
            </a:r>
            <a:endParaRPr lang="sv-SE" b="1" dirty="0"/>
          </a:p>
          <a:p>
            <a:pPr marL="0" lvl="0" indent="0" algn="l" rtl="0">
              <a:spcBef>
                <a:spcPts val="0"/>
              </a:spcBef>
              <a:spcAft>
                <a:spcPts val="0"/>
              </a:spcAft>
              <a:buNone/>
            </a:pPr>
            <a:endParaRPr lang="sv-SE" b="1" dirty="0"/>
          </a:p>
          <a:p>
            <a:pPr marL="0" lvl="0" indent="0" algn="l" rtl="0">
              <a:spcBef>
                <a:spcPts val="0"/>
              </a:spcBef>
              <a:spcAft>
                <a:spcPts val="0"/>
              </a:spcAft>
              <a:buNone/>
            </a:pPr>
            <a:r>
              <a:rPr lang="sv-SE" b="0" dirty="0"/>
              <a:t>A </a:t>
            </a:r>
            <a:r>
              <a:rPr lang="sv-SE" b="0" dirty="0" err="1"/>
              <a:t>more</a:t>
            </a:r>
            <a:r>
              <a:rPr lang="sv-SE" b="0" dirty="0"/>
              <a:t> </a:t>
            </a:r>
            <a:r>
              <a:rPr lang="sv-SE" b="1" dirty="0"/>
              <a:t>recent </a:t>
            </a:r>
            <a:r>
              <a:rPr lang="sv-SE" b="1" dirty="0" err="1"/>
              <a:t>initiative</a:t>
            </a:r>
            <a:r>
              <a:rPr lang="sv-SE" b="0" dirty="0"/>
              <a:t> is the </a:t>
            </a:r>
            <a:r>
              <a:rPr lang="sv-SE" b="0" dirty="0" err="1"/>
              <a:t>large</a:t>
            </a:r>
            <a:r>
              <a:rPr lang="sv-SE" b="0" dirty="0"/>
              <a:t> </a:t>
            </a:r>
            <a:r>
              <a:rPr lang="sv-SE" b="1" dirty="0"/>
              <a:t>KAW </a:t>
            </a:r>
            <a:r>
              <a:rPr lang="sv-SE" b="1" dirty="0" err="1"/>
              <a:t>funded</a:t>
            </a:r>
            <a:r>
              <a:rPr lang="sv-SE" b="1" dirty="0"/>
              <a:t> </a:t>
            </a:r>
            <a:r>
              <a:rPr lang="sv-SE" b="1" dirty="0" err="1"/>
              <a:t>project</a:t>
            </a:r>
            <a:r>
              <a:rPr lang="sv-SE" b="1" dirty="0"/>
              <a:t>, DDLS </a:t>
            </a:r>
            <a:r>
              <a:rPr lang="sv-SE" b="1" dirty="0" err="1"/>
              <a:t>Programme</a:t>
            </a:r>
            <a:r>
              <a:rPr lang="sv-SE" b="0" dirty="0"/>
              <a:t>, </a:t>
            </a:r>
            <a:r>
              <a:rPr lang="sv-SE" b="0" dirty="0" err="1"/>
              <a:t>which</a:t>
            </a:r>
            <a:r>
              <a:rPr lang="sv-SE" b="0" dirty="0"/>
              <a:t> </a:t>
            </a:r>
            <a:r>
              <a:rPr lang="sv-SE" b="1" dirty="0" err="1"/>
              <a:t>SciLifeLab</a:t>
            </a:r>
            <a:r>
              <a:rPr lang="sv-SE" b="1" dirty="0"/>
              <a:t> </a:t>
            </a:r>
            <a:r>
              <a:rPr lang="sv-SE" b="1" dirty="0" err="1"/>
              <a:t>coordinates</a:t>
            </a:r>
            <a:r>
              <a:rPr lang="sv-SE" b="1" dirty="0"/>
              <a:t> </a:t>
            </a:r>
            <a:r>
              <a:rPr lang="sv-SE" b="0" dirty="0"/>
              <a:t>and </a:t>
            </a:r>
            <a:r>
              <a:rPr lang="sv-SE" b="0" dirty="0" err="1"/>
              <a:t>this</a:t>
            </a:r>
            <a:r>
              <a:rPr lang="sv-SE" b="0" dirty="0"/>
              <a:t> </a:t>
            </a:r>
            <a:r>
              <a:rPr lang="sv-SE" b="0" dirty="0" err="1"/>
              <a:t>aims</a:t>
            </a:r>
            <a:r>
              <a:rPr lang="sv-SE" b="0" dirty="0"/>
              <a:t> to </a:t>
            </a:r>
            <a:r>
              <a:rPr lang="sv-SE" b="1" dirty="0" err="1"/>
              <a:t>upskill</a:t>
            </a:r>
            <a:r>
              <a:rPr lang="sv-SE" b="1" dirty="0"/>
              <a:t> the research </a:t>
            </a:r>
            <a:r>
              <a:rPr lang="sv-SE" b="1" dirty="0" err="1"/>
              <a:t>community</a:t>
            </a:r>
            <a:r>
              <a:rPr lang="sv-SE" b="1" dirty="0"/>
              <a:t> </a:t>
            </a:r>
            <a:r>
              <a:rPr lang="sv-SE" b="0" dirty="0"/>
              <a:t>in Data-driven </a:t>
            </a:r>
            <a:r>
              <a:rPr lang="sv-SE" b="0" dirty="0" err="1"/>
              <a:t>life</a:t>
            </a:r>
            <a:r>
              <a:rPr lang="sv-SE" b="0" dirty="0"/>
              <a:t> science and </a:t>
            </a:r>
            <a:r>
              <a:rPr lang="sv-SE" b="0" dirty="0" err="1"/>
              <a:t>here</a:t>
            </a:r>
            <a:r>
              <a:rPr lang="sv-SE" b="0" dirty="0"/>
              <a:t> </a:t>
            </a:r>
            <a:r>
              <a:rPr lang="sv-SE" b="1" dirty="0" err="1"/>
              <a:t>Open</a:t>
            </a:r>
            <a:r>
              <a:rPr lang="sv-SE" b="1" dirty="0"/>
              <a:t> Science, FAIR and Research Data Management is </a:t>
            </a:r>
            <a:r>
              <a:rPr lang="sv-SE" b="1" dirty="0" err="1"/>
              <a:t>core</a:t>
            </a:r>
            <a:r>
              <a:rPr lang="sv-SE" b="1" dirty="0"/>
              <a:t> </a:t>
            </a:r>
            <a:r>
              <a:rPr lang="sv-SE" b="1" dirty="0" err="1"/>
              <a:t>skills</a:t>
            </a:r>
            <a:r>
              <a:rPr lang="sv-SE" b="1" dirty="0"/>
              <a:t> and </a:t>
            </a:r>
            <a:r>
              <a:rPr lang="sv-SE" b="1" dirty="0" err="1"/>
              <a:t>knowledge</a:t>
            </a:r>
            <a:r>
              <a:rPr lang="sv-SE" b="1" dirty="0"/>
              <a:t> </a:t>
            </a:r>
            <a:r>
              <a:rPr lang="sv-SE" b="0" dirty="0"/>
              <a:t>and </a:t>
            </a:r>
            <a:r>
              <a:rPr lang="sv-SE" b="0" dirty="0" err="1"/>
              <a:t>foundational</a:t>
            </a:r>
            <a:r>
              <a:rPr lang="sv-SE" b="0" dirty="0"/>
              <a:t> for </a:t>
            </a:r>
            <a:r>
              <a:rPr lang="sv-SE" b="0" dirty="0" err="1"/>
              <a:t>any</a:t>
            </a:r>
            <a:r>
              <a:rPr lang="sv-SE" b="0" dirty="0"/>
              <a:t> research to </a:t>
            </a:r>
            <a:r>
              <a:rPr lang="sv-SE" b="0" dirty="0" err="1"/>
              <a:t>successfully</a:t>
            </a:r>
            <a:r>
              <a:rPr lang="sv-SE" b="0" dirty="0"/>
              <a:t> be data-driven.</a:t>
            </a:r>
            <a:endParaRPr b="0" dirty="0"/>
          </a:p>
        </p:txBody>
      </p:sp>
    </p:spTree>
    <p:extLst>
      <p:ext uri="{BB962C8B-B14F-4D97-AF65-F5344CB8AC3E}">
        <p14:creationId xmlns:p14="http://schemas.microsoft.com/office/powerpoint/2010/main" val="2270409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2376c58017f_0_12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2376c58017f_0_12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sv-SE" dirty="0"/>
              <a:t>So </a:t>
            </a:r>
            <a:r>
              <a:rPr lang="sv-SE" dirty="0" err="1"/>
              <a:t>with</a:t>
            </a:r>
            <a:r>
              <a:rPr lang="sv-SE" dirty="0"/>
              <a:t> </a:t>
            </a:r>
            <a:r>
              <a:rPr lang="sv-SE" dirty="0" err="1"/>
              <a:t>this</a:t>
            </a:r>
            <a:r>
              <a:rPr lang="sv-SE" dirty="0"/>
              <a:t>,, my </a:t>
            </a:r>
            <a:r>
              <a:rPr lang="sv-SE" dirty="0" err="1"/>
              <a:t>question</a:t>
            </a:r>
            <a:r>
              <a:rPr lang="sv-SE" dirty="0"/>
              <a:t> to </a:t>
            </a:r>
            <a:r>
              <a:rPr lang="sv-SE" dirty="0" err="1"/>
              <a:t>you</a:t>
            </a:r>
            <a:r>
              <a:rPr lang="sv-SE" dirty="0"/>
              <a:t> </a:t>
            </a:r>
            <a:r>
              <a:rPr lang="sv-SE" dirty="0" err="1"/>
              <a:t>would</a:t>
            </a:r>
            <a:r>
              <a:rPr lang="sv-SE" dirty="0"/>
              <a:t> </a:t>
            </a:r>
            <a:r>
              <a:rPr lang="sv-SE" dirty="0" err="1"/>
              <a:t>now</a:t>
            </a:r>
            <a:r>
              <a:rPr lang="sv-SE" dirty="0"/>
              <a:t> be… Is </a:t>
            </a:r>
            <a:r>
              <a:rPr lang="sv-SE" dirty="0" err="1"/>
              <a:t>Open</a:t>
            </a:r>
            <a:r>
              <a:rPr lang="sv-SE" dirty="0"/>
              <a:t> </a:t>
            </a:r>
            <a:r>
              <a:rPr lang="sv-SE" dirty="0" err="1"/>
              <a:t>enough</a:t>
            </a:r>
            <a:r>
              <a:rPr lang="sv-SE" dirty="0"/>
              <a:t>? </a:t>
            </a:r>
          </a:p>
          <a:p>
            <a:pPr marL="0" lvl="0" indent="0" algn="l" rtl="0">
              <a:spcBef>
                <a:spcPts val="0"/>
              </a:spcBef>
              <a:spcAft>
                <a:spcPts val="0"/>
              </a:spcAft>
              <a:buNone/>
            </a:pPr>
            <a:endParaRPr lang="sv-SE" dirty="0"/>
          </a:p>
          <a:p>
            <a:pPr marL="0" lvl="0" indent="0" algn="l" rtl="0">
              <a:spcBef>
                <a:spcPts val="0"/>
              </a:spcBef>
              <a:spcAft>
                <a:spcPts val="0"/>
              </a:spcAft>
              <a:buNone/>
            </a:pPr>
            <a:r>
              <a:rPr lang="sv-SE" dirty="0" err="1"/>
              <a:t>Are</a:t>
            </a:r>
            <a:r>
              <a:rPr lang="sv-SE" dirty="0"/>
              <a:t> the </a:t>
            </a:r>
            <a:r>
              <a:rPr lang="sv-SE" dirty="0" err="1"/>
              <a:t>efforts</a:t>
            </a:r>
            <a:r>
              <a:rPr lang="sv-SE" dirty="0"/>
              <a:t>, </a:t>
            </a:r>
            <a:r>
              <a:rPr lang="sv-SE" dirty="0" err="1"/>
              <a:t>sometimes</a:t>
            </a:r>
            <a:r>
              <a:rPr lang="sv-SE" dirty="0"/>
              <a:t> </a:t>
            </a:r>
            <a:r>
              <a:rPr lang="sv-SE" dirty="0" err="1"/>
              <a:t>with</a:t>
            </a:r>
            <a:r>
              <a:rPr lang="sv-SE" dirty="0"/>
              <a:t> the feeling </a:t>
            </a:r>
            <a:r>
              <a:rPr lang="sv-SE" dirty="0" err="1"/>
              <a:t>of</a:t>
            </a:r>
            <a:r>
              <a:rPr lang="sv-SE" dirty="0"/>
              <a:t> </a:t>
            </a:r>
            <a:r>
              <a:rPr lang="sv-SE" dirty="0" err="1"/>
              <a:t>being</a:t>
            </a:r>
            <a:r>
              <a:rPr lang="sv-SE" dirty="0"/>
              <a:t> </a:t>
            </a:r>
            <a:r>
              <a:rPr lang="sv-SE" dirty="0" err="1"/>
              <a:t>scattered</a:t>
            </a:r>
            <a:r>
              <a:rPr lang="sv-SE" dirty="0"/>
              <a:t>, Research </a:t>
            </a:r>
            <a:r>
              <a:rPr lang="sv-SE" dirty="0" err="1"/>
              <a:t>Infrastructures</a:t>
            </a:r>
            <a:r>
              <a:rPr lang="sv-SE" dirty="0"/>
              <a:t> </a:t>
            </a:r>
            <a:r>
              <a:rPr lang="sv-SE" dirty="0" err="1"/>
              <a:t>engages</a:t>
            </a:r>
            <a:r>
              <a:rPr lang="sv-SE" dirty="0"/>
              <a:t> in </a:t>
            </a:r>
            <a:r>
              <a:rPr lang="sv-SE" dirty="0" err="1"/>
              <a:t>enough</a:t>
            </a:r>
            <a:r>
              <a:rPr lang="sv-SE" dirty="0"/>
              <a:t>? </a:t>
            </a:r>
          </a:p>
          <a:p>
            <a:pPr marL="0" lvl="0" indent="0" algn="l" rtl="0">
              <a:spcBef>
                <a:spcPts val="0"/>
              </a:spcBef>
              <a:spcAft>
                <a:spcPts val="0"/>
              </a:spcAft>
              <a:buNone/>
            </a:pPr>
            <a:endParaRPr lang="sv-SE" dirty="0"/>
          </a:p>
          <a:p>
            <a:pPr marL="0" lvl="0" indent="0" algn="l" rtl="0">
              <a:spcBef>
                <a:spcPts val="0"/>
              </a:spcBef>
              <a:spcAft>
                <a:spcPts val="0"/>
              </a:spcAft>
              <a:buNone/>
            </a:pPr>
            <a:r>
              <a:rPr lang="sv-SE" dirty="0" err="1"/>
              <a:t>Here</a:t>
            </a:r>
            <a:r>
              <a:rPr lang="sv-SE" dirty="0"/>
              <a:t> I </a:t>
            </a:r>
            <a:r>
              <a:rPr lang="sv-SE" dirty="0" err="1"/>
              <a:t>want</a:t>
            </a:r>
            <a:r>
              <a:rPr lang="sv-SE" dirty="0"/>
              <a:t> to </a:t>
            </a:r>
            <a:r>
              <a:rPr lang="sv-SE" dirty="0" err="1"/>
              <a:t>argue</a:t>
            </a:r>
            <a:r>
              <a:rPr lang="sv-SE" dirty="0"/>
              <a:t> </a:t>
            </a:r>
            <a:r>
              <a:rPr lang="sv-SE" dirty="0" err="1"/>
              <a:t>that</a:t>
            </a:r>
            <a:r>
              <a:rPr lang="sv-SE" dirty="0"/>
              <a:t> </a:t>
            </a:r>
            <a:r>
              <a:rPr lang="sv-SE" dirty="0" err="1"/>
              <a:t>this</a:t>
            </a:r>
            <a:r>
              <a:rPr lang="sv-SE" dirty="0"/>
              <a:t> </a:t>
            </a:r>
            <a:r>
              <a:rPr lang="sv-SE" dirty="0" err="1"/>
              <a:t>needs</a:t>
            </a:r>
            <a:r>
              <a:rPr lang="sv-SE" dirty="0"/>
              <a:t> to be a </a:t>
            </a:r>
            <a:r>
              <a:rPr lang="sv-SE" dirty="0" err="1"/>
              <a:t>collective</a:t>
            </a:r>
            <a:r>
              <a:rPr lang="sv-SE" dirty="0"/>
              <a:t> </a:t>
            </a:r>
            <a:r>
              <a:rPr lang="sv-SE" dirty="0" err="1"/>
              <a:t>effort</a:t>
            </a:r>
            <a:r>
              <a:rPr lang="sv-SE" dirty="0"/>
              <a:t> </a:t>
            </a:r>
            <a:r>
              <a:rPr lang="sv-SE" dirty="0" err="1"/>
              <a:t>where</a:t>
            </a:r>
            <a:r>
              <a:rPr lang="sv-SE" dirty="0"/>
              <a:t> </a:t>
            </a:r>
            <a:r>
              <a:rPr lang="sv-SE" dirty="0" err="1"/>
              <a:t>we</a:t>
            </a:r>
            <a:r>
              <a:rPr lang="sv-SE" dirty="0"/>
              <a:t> </a:t>
            </a:r>
            <a:r>
              <a:rPr lang="sv-SE" dirty="0" err="1"/>
              <a:t>are</a:t>
            </a:r>
            <a:r>
              <a:rPr lang="sv-SE" dirty="0"/>
              <a:t> all </a:t>
            </a:r>
            <a:r>
              <a:rPr lang="sv-SE" dirty="0" err="1"/>
              <a:t>dependent</a:t>
            </a:r>
            <a:r>
              <a:rPr lang="sv-SE" dirty="0"/>
              <a:t> on </a:t>
            </a:r>
            <a:r>
              <a:rPr lang="sv-SE" dirty="0" err="1"/>
              <a:t>each</a:t>
            </a:r>
            <a:r>
              <a:rPr lang="sv-SE" dirty="0"/>
              <a:t> </a:t>
            </a:r>
            <a:r>
              <a:rPr lang="sv-SE" dirty="0" err="1"/>
              <a:t>other</a:t>
            </a:r>
            <a:r>
              <a:rPr lang="sv-SE" dirty="0"/>
              <a:t> and </a:t>
            </a:r>
            <a:r>
              <a:rPr lang="sv-SE" dirty="0" err="1"/>
              <a:t>where</a:t>
            </a:r>
            <a:r>
              <a:rPr lang="sv-SE" dirty="0"/>
              <a:t> the ”</a:t>
            </a:r>
            <a:r>
              <a:rPr lang="sv-SE" dirty="0" err="1"/>
              <a:t>top</a:t>
            </a:r>
            <a:r>
              <a:rPr lang="sv-SE" dirty="0"/>
              <a:t>” </a:t>
            </a:r>
            <a:r>
              <a:rPr lang="sv-SE" dirty="0" err="1"/>
              <a:t>such</a:t>
            </a:r>
            <a:r>
              <a:rPr lang="sv-SE" dirty="0"/>
              <a:t> as policy </a:t>
            </a:r>
            <a:r>
              <a:rPr lang="sv-SE" dirty="0" err="1"/>
              <a:t>makers</a:t>
            </a:r>
            <a:r>
              <a:rPr lang="sv-SE" dirty="0"/>
              <a:t>, </a:t>
            </a:r>
            <a:r>
              <a:rPr lang="sv-SE" dirty="0" err="1"/>
              <a:t>funding</a:t>
            </a:r>
            <a:r>
              <a:rPr lang="sv-SE" dirty="0"/>
              <a:t> </a:t>
            </a:r>
            <a:r>
              <a:rPr lang="sv-SE" dirty="0" err="1"/>
              <a:t>agencies</a:t>
            </a:r>
            <a:r>
              <a:rPr lang="sv-SE" dirty="0"/>
              <a:t>, </a:t>
            </a:r>
            <a:r>
              <a:rPr lang="sv-SE" dirty="0" err="1"/>
              <a:t>government</a:t>
            </a:r>
            <a:r>
              <a:rPr lang="sv-SE" dirty="0"/>
              <a:t> </a:t>
            </a:r>
            <a:r>
              <a:rPr lang="sv-SE" dirty="0" err="1"/>
              <a:t>etc</a:t>
            </a:r>
            <a:r>
              <a:rPr lang="sv-SE" dirty="0"/>
              <a:t> start to </a:t>
            </a:r>
            <a:r>
              <a:rPr lang="sv-SE" dirty="0" err="1"/>
              <a:t>see</a:t>
            </a:r>
            <a:r>
              <a:rPr lang="sv-SE" dirty="0"/>
              <a:t> the </a:t>
            </a:r>
            <a:r>
              <a:rPr lang="sv-SE" dirty="0" err="1"/>
              <a:t>value</a:t>
            </a:r>
            <a:r>
              <a:rPr lang="sv-SE" dirty="0"/>
              <a:t> </a:t>
            </a:r>
            <a:r>
              <a:rPr lang="sv-SE" dirty="0" err="1"/>
              <a:t>beyond</a:t>
            </a:r>
            <a:r>
              <a:rPr lang="sv-SE" dirty="0"/>
              <a:t> the </a:t>
            </a:r>
            <a:r>
              <a:rPr lang="sv-SE" dirty="0" err="1"/>
              <a:t>intial</a:t>
            </a:r>
            <a:r>
              <a:rPr lang="sv-SE" dirty="0"/>
              <a:t> ESFRI definition </a:t>
            </a:r>
            <a:r>
              <a:rPr lang="sv-SE" dirty="0" err="1"/>
              <a:t>of</a:t>
            </a:r>
            <a:r>
              <a:rPr lang="sv-SE" dirty="0"/>
              <a:t> a Research </a:t>
            </a:r>
            <a:r>
              <a:rPr lang="sv-SE" dirty="0" err="1"/>
              <a:t>Infrastructure</a:t>
            </a:r>
            <a:r>
              <a:rPr lang="sv-SE" dirty="0"/>
              <a:t>. </a:t>
            </a:r>
            <a:r>
              <a:rPr lang="sv-SE" dirty="0" err="1"/>
              <a:t>What</a:t>
            </a:r>
            <a:r>
              <a:rPr lang="sv-SE" dirty="0"/>
              <a:t> I </a:t>
            </a:r>
            <a:r>
              <a:rPr lang="sv-SE" dirty="0" err="1"/>
              <a:t>want</a:t>
            </a:r>
            <a:r>
              <a:rPr lang="sv-SE" dirty="0"/>
              <a:t> to </a:t>
            </a:r>
            <a:r>
              <a:rPr lang="sv-SE" dirty="0" err="1"/>
              <a:t>say</a:t>
            </a:r>
            <a:r>
              <a:rPr lang="sv-SE" dirty="0"/>
              <a:t> is </a:t>
            </a:r>
            <a:r>
              <a:rPr lang="sv-SE" dirty="0" err="1"/>
              <a:t>that</a:t>
            </a:r>
            <a:r>
              <a:rPr lang="sv-SE" dirty="0"/>
              <a:t> </a:t>
            </a:r>
            <a:r>
              <a:rPr lang="sv-SE" dirty="0" err="1"/>
              <a:t>where</a:t>
            </a:r>
            <a:r>
              <a:rPr lang="sv-SE" dirty="0"/>
              <a:t> </a:t>
            </a:r>
            <a:r>
              <a:rPr lang="sv-SE" dirty="0" err="1"/>
              <a:t>we</a:t>
            </a:r>
            <a:r>
              <a:rPr lang="sv-SE" dirty="0"/>
              <a:t> </a:t>
            </a:r>
            <a:r>
              <a:rPr lang="sv-SE" dirty="0" err="1"/>
              <a:t>today</a:t>
            </a:r>
            <a:r>
              <a:rPr lang="sv-SE" dirty="0"/>
              <a:t> </a:t>
            </a:r>
            <a:r>
              <a:rPr lang="sv-SE" dirty="0" err="1"/>
              <a:t>see</a:t>
            </a:r>
            <a:r>
              <a:rPr lang="sv-SE" dirty="0"/>
              <a:t> in </a:t>
            </a:r>
            <a:r>
              <a:rPr lang="sv-SE" dirty="0" err="1"/>
              <a:t>practice</a:t>
            </a:r>
            <a:r>
              <a:rPr lang="sv-SE" dirty="0"/>
              <a:t> </a:t>
            </a:r>
            <a:r>
              <a:rPr lang="sv-SE" dirty="0" err="1"/>
              <a:t>that</a:t>
            </a:r>
            <a:r>
              <a:rPr lang="sv-SE" dirty="0"/>
              <a:t> Research </a:t>
            </a:r>
            <a:r>
              <a:rPr lang="sv-SE" dirty="0" err="1"/>
              <a:t>Infrastructures</a:t>
            </a:r>
            <a:r>
              <a:rPr lang="sv-SE" dirty="0"/>
              <a:t> </a:t>
            </a:r>
            <a:r>
              <a:rPr lang="sv-SE" dirty="0" err="1"/>
              <a:t>are</a:t>
            </a:r>
            <a:r>
              <a:rPr lang="sv-SE" dirty="0"/>
              <a:t> </a:t>
            </a:r>
            <a:r>
              <a:rPr lang="sv-SE" dirty="0" err="1"/>
              <a:t>equally</a:t>
            </a:r>
            <a:r>
              <a:rPr lang="sv-SE" dirty="0"/>
              <a:t> </a:t>
            </a:r>
            <a:r>
              <a:rPr lang="sv-SE" dirty="0" err="1"/>
              <a:t>large</a:t>
            </a:r>
            <a:r>
              <a:rPr lang="sv-SE" dirty="0"/>
              <a:t> as PEOPLE INFRASTRUCURE’S </a:t>
            </a:r>
            <a:r>
              <a:rPr lang="sv-SE" dirty="0" err="1"/>
              <a:t>compared</a:t>
            </a:r>
            <a:r>
              <a:rPr lang="sv-SE" dirty="0"/>
              <a:t> to the </a:t>
            </a:r>
            <a:r>
              <a:rPr lang="sv-SE" dirty="0" err="1"/>
              <a:t>other</a:t>
            </a:r>
            <a:r>
              <a:rPr lang="sv-SE" dirty="0"/>
              <a:t> </a:t>
            </a:r>
            <a:r>
              <a:rPr lang="sv-SE" dirty="0" err="1"/>
              <a:t>half</a:t>
            </a:r>
            <a:r>
              <a:rPr lang="sv-SE" dirty="0"/>
              <a:t>, </a:t>
            </a:r>
            <a:r>
              <a:rPr lang="sv-SE" dirty="0" err="1"/>
              <a:t>traditionally</a:t>
            </a:r>
            <a:r>
              <a:rPr lang="sv-SE" dirty="0"/>
              <a:t> the TECHNICAL INFRASTRUCTURE’S. </a:t>
            </a:r>
            <a:r>
              <a:rPr lang="sv-SE" dirty="0" err="1"/>
              <a:t>With</a:t>
            </a:r>
            <a:r>
              <a:rPr lang="sv-SE" dirty="0"/>
              <a:t> </a:t>
            </a:r>
            <a:r>
              <a:rPr lang="sv-SE" dirty="0" err="1"/>
              <a:t>this</a:t>
            </a:r>
            <a:r>
              <a:rPr lang="sv-SE" dirty="0"/>
              <a:t> </a:t>
            </a:r>
            <a:r>
              <a:rPr lang="sv-SE" dirty="0" err="1"/>
              <a:t>notion</a:t>
            </a:r>
            <a:r>
              <a:rPr lang="sv-SE" dirty="0"/>
              <a:t>, Research </a:t>
            </a:r>
            <a:r>
              <a:rPr lang="sv-SE" dirty="0" err="1"/>
              <a:t>Infrastructurea</a:t>
            </a:r>
            <a:r>
              <a:rPr lang="sv-SE" dirty="0"/>
              <a:t> </a:t>
            </a:r>
            <a:r>
              <a:rPr lang="sv-SE" dirty="0" err="1"/>
              <a:t>are</a:t>
            </a:r>
            <a:r>
              <a:rPr lang="sv-SE" dirty="0"/>
              <a:t> a </a:t>
            </a:r>
            <a:r>
              <a:rPr lang="sv-SE" dirty="0" err="1"/>
              <a:t>more</a:t>
            </a:r>
            <a:r>
              <a:rPr lang="sv-SE" dirty="0"/>
              <a:t> </a:t>
            </a:r>
            <a:r>
              <a:rPr lang="sv-SE" dirty="0" err="1"/>
              <a:t>powerful</a:t>
            </a:r>
            <a:r>
              <a:rPr lang="sv-SE" dirty="0"/>
              <a:t> </a:t>
            </a:r>
            <a:r>
              <a:rPr lang="sv-SE" dirty="0" err="1"/>
              <a:t>channel</a:t>
            </a:r>
            <a:r>
              <a:rPr lang="sv-SE" dirty="0"/>
              <a:t> in the </a:t>
            </a:r>
            <a:r>
              <a:rPr lang="sv-SE" dirty="0" err="1"/>
              <a:t>movement</a:t>
            </a:r>
            <a:r>
              <a:rPr lang="sv-SE" dirty="0"/>
              <a:t> </a:t>
            </a:r>
            <a:r>
              <a:rPr lang="sv-SE" dirty="0" err="1"/>
              <a:t>towards</a:t>
            </a:r>
            <a:r>
              <a:rPr lang="sv-SE" dirty="0"/>
              <a:t> </a:t>
            </a:r>
            <a:r>
              <a:rPr lang="sv-SE" dirty="0" err="1"/>
              <a:t>Open</a:t>
            </a:r>
            <a:r>
              <a:rPr lang="sv-SE" dirty="0"/>
              <a:t> Science. </a:t>
            </a:r>
            <a:r>
              <a:rPr lang="sv-SE" dirty="0" err="1"/>
              <a:t>But</a:t>
            </a:r>
            <a:r>
              <a:rPr lang="sv-SE" dirty="0"/>
              <a:t> </a:t>
            </a:r>
            <a:r>
              <a:rPr lang="sv-SE" dirty="0" err="1"/>
              <a:t>more</a:t>
            </a:r>
            <a:r>
              <a:rPr lang="sv-SE" dirty="0"/>
              <a:t> </a:t>
            </a:r>
            <a:r>
              <a:rPr lang="sv-SE" dirty="0" err="1"/>
              <a:t>needs</a:t>
            </a:r>
            <a:r>
              <a:rPr lang="sv-SE" dirty="0"/>
              <a:t> to be </a:t>
            </a:r>
            <a:r>
              <a:rPr lang="sv-SE" dirty="0" err="1"/>
              <a:t>done</a:t>
            </a:r>
            <a:r>
              <a:rPr lang="sv-SE" dirty="0"/>
              <a:t>!</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jp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ne column_no bulletpoints">
  <p:cSld name="One column_no bulletpoints">
    <p:spTree>
      <p:nvGrpSpPr>
        <p:cNvPr id="1" name="Shape 14"/>
        <p:cNvGrpSpPr/>
        <p:nvPr/>
      </p:nvGrpSpPr>
      <p:grpSpPr>
        <a:xfrm>
          <a:off x="0" y="0"/>
          <a:ext cx="0" cy="0"/>
          <a:chOff x="0" y="0"/>
          <a:chExt cx="0" cy="0"/>
        </a:xfrm>
      </p:grpSpPr>
      <p:sp>
        <p:nvSpPr>
          <p:cNvPr id="15" name="Google Shape;15;p31"/>
          <p:cNvSpPr txBox="1">
            <a:spLocks noGrp="1"/>
          </p:cNvSpPr>
          <p:nvPr>
            <p:ph type="body" idx="1"/>
          </p:nvPr>
        </p:nvSpPr>
        <p:spPr>
          <a:xfrm>
            <a:off x="323407" y="800973"/>
            <a:ext cx="8497200" cy="38268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171616"/>
              </a:buClr>
              <a:buSzPts val="1500"/>
              <a:buNone/>
              <a:defRPr sz="1500"/>
            </a:lvl1pPr>
            <a:lvl2pPr marL="914400" lvl="1" indent="-228600" algn="l">
              <a:lnSpc>
                <a:spcPct val="90000"/>
              </a:lnSpc>
              <a:spcBef>
                <a:spcPts val="400"/>
              </a:spcBef>
              <a:spcAft>
                <a:spcPts val="0"/>
              </a:spcAft>
              <a:buClr>
                <a:srgbClr val="171616"/>
              </a:buClr>
              <a:buSzPts val="1200"/>
              <a:buNone/>
              <a:defRPr/>
            </a:lvl2pPr>
            <a:lvl3pPr marL="1371600" lvl="2" indent="-228600" algn="l">
              <a:lnSpc>
                <a:spcPct val="90000"/>
              </a:lnSpc>
              <a:spcBef>
                <a:spcPts val="400"/>
              </a:spcBef>
              <a:spcAft>
                <a:spcPts val="0"/>
              </a:spcAft>
              <a:buClr>
                <a:srgbClr val="171616"/>
              </a:buClr>
              <a:buSzPts val="1100"/>
              <a:buNone/>
              <a:defRPr/>
            </a:lvl3pPr>
            <a:lvl4pPr marL="1828800" lvl="3" indent="-228600" algn="l">
              <a:lnSpc>
                <a:spcPct val="90000"/>
              </a:lnSpc>
              <a:spcBef>
                <a:spcPts val="400"/>
              </a:spcBef>
              <a:spcAft>
                <a:spcPts val="0"/>
              </a:spcAft>
              <a:buClr>
                <a:srgbClr val="171616"/>
              </a:buClr>
              <a:buSzPts val="1100"/>
              <a:buNone/>
              <a:defRPr/>
            </a:lvl4pPr>
            <a:lvl5pPr marL="2286000" lvl="4" indent="-228600" algn="l">
              <a:lnSpc>
                <a:spcPct val="90000"/>
              </a:lnSpc>
              <a:spcBef>
                <a:spcPts val="400"/>
              </a:spcBef>
              <a:spcAft>
                <a:spcPts val="0"/>
              </a:spcAft>
              <a:buClr>
                <a:srgbClr val="171616"/>
              </a:buClr>
              <a:buSzPts val="1100"/>
              <a:buNon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6" name="Google Shape;16;p31"/>
          <p:cNvSpPr txBox="1">
            <a:spLocks noGrp="1"/>
          </p:cNvSpPr>
          <p:nvPr>
            <p:ph type="title"/>
          </p:nvPr>
        </p:nvSpPr>
        <p:spPr>
          <a:xfrm>
            <a:off x="323407" y="240992"/>
            <a:ext cx="8497200" cy="409500"/>
          </a:xfrm>
          <a:prstGeom prst="rect">
            <a:avLst/>
          </a:prstGeom>
          <a:noFill/>
          <a:ln>
            <a:noFill/>
          </a:ln>
        </p:spPr>
        <p:txBody>
          <a:bodyPr spcFirstLastPara="1" wrap="square" lIns="68575" tIns="34275" rIns="68575" bIns="35100" anchor="ctr" anchorCtr="0">
            <a:normAutofit/>
          </a:bodyPr>
          <a:lstStyle>
            <a:lvl1pPr lvl="0" algn="ctr">
              <a:lnSpc>
                <a:spcPct val="90000"/>
              </a:lnSpc>
              <a:spcBef>
                <a:spcPts val="0"/>
              </a:spcBef>
              <a:spcAft>
                <a:spcPts val="0"/>
              </a:spcAft>
              <a:buClr>
                <a:srgbClr val="171616"/>
              </a:buClr>
              <a:buSzPts val="3000"/>
              <a:buFont typeface="Arial"/>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pic>
        <p:nvPicPr>
          <p:cNvPr id="17" name="Google Shape;17;p31" descr="A picture containing light&#10;&#10;Description automatically generated"/>
          <p:cNvPicPr preferRelativeResize="0"/>
          <p:nvPr/>
        </p:nvPicPr>
        <p:blipFill rotWithShape="1">
          <a:blip r:embed="rId2">
            <a:alphaModFix/>
          </a:blip>
          <a:srcRect/>
          <a:stretch/>
        </p:blipFill>
        <p:spPr>
          <a:xfrm>
            <a:off x="8656317" y="4703614"/>
            <a:ext cx="379186" cy="358578"/>
          </a:xfrm>
          <a:prstGeom prst="rect">
            <a:avLst/>
          </a:prstGeom>
          <a:noFill/>
          <a:ln>
            <a:noFill/>
          </a:ln>
        </p:spPr>
      </p:pic>
      <p:cxnSp>
        <p:nvCxnSpPr>
          <p:cNvPr id="18" name="Google Shape;18;p31"/>
          <p:cNvCxnSpPr/>
          <p:nvPr/>
        </p:nvCxnSpPr>
        <p:spPr>
          <a:xfrm>
            <a:off x="323407" y="661361"/>
            <a:ext cx="8497200" cy="0"/>
          </a:xfrm>
          <a:prstGeom prst="straightConnector1">
            <a:avLst/>
          </a:prstGeom>
          <a:noFill/>
          <a:ln w="12700" cap="flat" cmpd="sng">
            <a:solidFill>
              <a:schemeClr val="accent1"/>
            </a:solidFill>
            <a:prstDash val="solid"/>
            <a:miter lim="800000"/>
            <a:headEnd type="none" w="sm" len="sm"/>
            <a:tailEnd type="none" w="sm" len="sm"/>
          </a:ln>
        </p:spPr>
      </p:cxnSp>
      <p:pic>
        <p:nvPicPr>
          <p:cNvPr id="19" name="Google Shape;19;p31"/>
          <p:cNvPicPr preferRelativeResize="0"/>
          <p:nvPr/>
        </p:nvPicPr>
        <p:blipFill rotWithShape="1">
          <a:blip r:embed="rId3">
            <a:alphaModFix/>
          </a:blip>
          <a:srcRect/>
          <a:stretch/>
        </p:blipFill>
        <p:spPr>
          <a:xfrm>
            <a:off x="108497" y="4703612"/>
            <a:ext cx="972281" cy="3585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2"/>
        <p:cNvGrpSpPr/>
        <p:nvPr/>
      </p:nvGrpSpPr>
      <p:grpSpPr>
        <a:xfrm>
          <a:off x="0" y="0"/>
          <a:ext cx="0" cy="0"/>
          <a:chOff x="0" y="0"/>
          <a:chExt cx="0" cy="0"/>
        </a:xfrm>
      </p:grpSpPr>
      <p:sp>
        <p:nvSpPr>
          <p:cNvPr id="43" name="Google Shape;43;g2376c58017f_0_933"/>
          <p:cNvSpPr txBox="1">
            <a:spLocks noGrp="1"/>
          </p:cNvSpPr>
          <p:nvPr>
            <p:ph type="title"/>
          </p:nvPr>
        </p:nvSpPr>
        <p:spPr>
          <a:xfrm>
            <a:off x="311700" y="445025"/>
            <a:ext cx="8520600" cy="572700"/>
          </a:xfrm>
          <a:prstGeom prst="rect">
            <a:avLst/>
          </a:prstGeom>
        </p:spPr>
        <p:txBody>
          <a:bodyPr spcFirstLastPara="1" wrap="square" lIns="68575" tIns="34275" rIns="68575" bIns="34275" anchor="ctr" anchorCtr="0">
            <a:normAutofit/>
          </a:bodyPr>
          <a:lstStyle>
            <a:lvl1pPr lvl="0" rtl="0">
              <a:spcBef>
                <a:spcPts val="0"/>
              </a:spcBef>
              <a:spcAft>
                <a:spcPts val="0"/>
              </a:spcAft>
              <a:buSzPts val="30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44" name="Google Shape;44;g2376c58017f_0_933"/>
          <p:cNvSpPr txBox="1">
            <a:spLocks noGrp="1"/>
          </p:cNvSpPr>
          <p:nvPr>
            <p:ph type="body" idx="1"/>
          </p:nvPr>
        </p:nvSpPr>
        <p:spPr>
          <a:xfrm>
            <a:off x="311700" y="1152475"/>
            <a:ext cx="8520600" cy="3416400"/>
          </a:xfrm>
          <a:prstGeom prst="rect">
            <a:avLst/>
          </a:prstGeom>
        </p:spPr>
        <p:txBody>
          <a:bodyPr spcFirstLastPara="1" wrap="square" lIns="68575" tIns="34275" rIns="68575" bIns="34275" anchor="t" anchorCtr="0">
            <a:normAutofit/>
          </a:bodyPr>
          <a:lstStyle>
            <a:lvl1pPr marL="457200" lvl="0" indent="-323850" rtl="0">
              <a:spcBef>
                <a:spcPts val="800"/>
              </a:spcBef>
              <a:spcAft>
                <a:spcPts val="0"/>
              </a:spcAft>
              <a:buSzPts val="1500"/>
              <a:buChar char="•"/>
              <a:defRPr/>
            </a:lvl1pPr>
            <a:lvl2pPr marL="914400" lvl="1" indent="-304800" rtl="0">
              <a:spcBef>
                <a:spcPts val="400"/>
              </a:spcBef>
              <a:spcAft>
                <a:spcPts val="0"/>
              </a:spcAft>
              <a:buSzPts val="1200"/>
              <a:buChar char="•"/>
              <a:defRPr/>
            </a:lvl2pPr>
            <a:lvl3pPr marL="1371600" lvl="2" indent="-298450" rtl="0">
              <a:spcBef>
                <a:spcPts val="400"/>
              </a:spcBef>
              <a:spcAft>
                <a:spcPts val="0"/>
              </a:spcAft>
              <a:buSzPts val="1100"/>
              <a:buChar char="•"/>
              <a:defRPr/>
            </a:lvl3pPr>
            <a:lvl4pPr marL="1828800" lvl="3" indent="-298450" rtl="0">
              <a:spcBef>
                <a:spcPts val="400"/>
              </a:spcBef>
              <a:spcAft>
                <a:spcPts val="0"/>
              </a:spcAft>
              <a:buSzPts val="1100"/>
              <a:buChar char="•"/>
              <a:defRPr/>
            </a:lvl4pPr>
            <a:lvl5pPr marL="2286000" lvl="4" indent="-298450" rtl="0">
              <a:spcBef>
                <a:spcPts val="400"/>
              </a:spcBef>
              <a:spcAft>
                <a:spcPts val="0"/>
              </a:spcAft>
              <a:buSzPts val="1100"/>
              <a:buChar char="•"/>
              <a:defRPr/>
            </a:lvl5pPr>
            <a:lvl6pPr marL="2743200" lvl="5" indent="-317500" rtl="0">
              <a:spcBef>
                <a:spcPts val="400"/>
              </a:spcBef>
              <a:spcAft>
                <a:spcPts val="0"/>
              </a:spcAft>
              <a:buSzPts val="1400"/>
              <a:buChar char="•"/>
              <a:defRPr/>
            </a:lvl6pPr>
            <a:lvl7pPr marL="3200400" lvl="6" indent="-317500" rtl="0">
              <a:spcBef>
                <a:spcPts val="400"/>
              </a:spcBef>
              <a:spcAft>
                <a:spcPts val="0"/>
              </a:spcAft>
              <a:buSzPts val="1400"/>
              <a:buChar char="•"/>
              <a:defRPr/>
            </a:lvl7pPr>
            <a:lvl8pPr marL="3657600" lvl="7" indent="-317500" rtl="0">
              <a:spcBef>
                <a:spcPts val="400"/>
              </a:spcBef>
              <a:spcAft>
                <a:spcPts val="0"/>
              </a:spcAft>
              <a:buSzPts val="1400"/>
              <a:buChar char="•"/>
              <a:defRPr/>
            </a:lvl8pPr>
            <a:lvl9pPr marL="4114800" lvl="8" indent="-317500" rtl="0">
              <a:spcBef>
                <a:spcPts val="400"/>
              </a:spcBef>
              <a:spcAft>
                <a:spcPts val="0"/>
              </a:spcAft>
              <a:buSzPts val="1400"/>
              <a:buChar char="•"/>
              <a:defRPr/>
            </a:lvl9pPr>
          </a:lstStyle>
          <a:p>
            <a:endParaRPr/>
          </a:p>
        </p:txBody>
      </p:sp>
      <p:sp>
        <p:nvSpPr>
          <p:cNvPr id="45" name="Google Shape;45;g2376c58017f_0_9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6"/>
        <p:cNvGrpSpPr/>
        <p:nvPr/>
      </p:nvGrpSpPr>
      <p:grpSpPr>
        <a:xfrm>
          <a:off x="0" y="0"/>
          <a:ext cx="0" cy="0"/>
          <a:chOff x="0" y="0"/>
          <a:chExt cx="0" cy="0"/>
        </a:xfrm>
      </p:grpSpPr>
      <p:sp>
        <p:nvSpPr>
          <p:cNvPr id="57" name="Google Shape;57;g2376c58017f_0_947"/>
          <p:cNvSpPr txBox="1">
            <a:spLocks noGrp="1"/>
          </p:cNvSpPr>
          <p:nvPr>
            <p:ph type="title"/>
          </p:nvPr>
        </p:nvSpPr>
        <p:spPr>
          <a:xfrm>
            <a:off x="490250" y="450150"/>
            <a:ext cx="6367800" cy="4090800"/>
          </a:xfrm>
          <a:prstGeom prst="rect">
            <a:avLst/>
          </a:prstGeom>
        </p:spPr>
        <p:txBody>
          <a:bodyPr spcFirstLastPara="1" wrap="square" lIns="68575" tIns="34275" rIns="68575" bIns="3427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58" name="Google Shape;58;g2376c58017f_0_94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3"/>
        <p:cNvGrpSpPr/>
        <p:nvPr/>
      </p:nvGrpSpPr>
      <p:grpSpPr>
        <a:xfrm>
          <a:off x="0" y="0"/>
          <a:ext cx="0" cy="0"/>
          <a:chOff x="0" y="0"/>
          <a:chExt cx="0" cy="0"/>
        </a:xfrm>
      </p:grpSpPr>
      <p:sp>
        <p:nvSpPr>
          <p:cNvPr id="64" name="Google Shape;64;g2376c58017f_0_954"/>
          <p:cNvSpPr txBox="1">
            <a:spLocks noGrp="1"/>
          </p:cNvSpPr>
          <p:nvPr>
            <p:ph type="title" hasCustomPrompt="1"/>
          </p:nvPr>
        </p:nvSpPr>
        <p:spPr>
          <a:xfrm>
            <a:off x="311700" y="1106125"/>
            <a:ext cx="8520600" cy="1963500"/>
          </a:xfrm>
          <a:prstGeom prst="rect">
            <a:avLst/>
          </a:prstGeom>
        </p:spPr>
        <p:txBody>
          <a:bodyPr spcFirstLastPara="1" wrap="square" lIns="68575" tIns="34275" rIns="68575" bIns="3427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5" name="Google Shape;65;g2376c58017f_0_954"/>
          <p:cNvSpPr txBox="1">
            <a:spLocks noGrp="1"/>
          </p:cNvSpPr>
          <p:nvPr>
            <p:ph type="body" idx="1"/>
          </p:nvPr>
        </p:nvSpPr>
        <p:spPr>
          <a:xfrm>
            <a:off x="311700" y="3152225"/>
            <a:ext cx="8520600" cy="1300800"/>
          </a:xfrm>
          <a:prstGeom prst="rect">
            <a:avLst/>
          </a:prstGeom>
        </p:spPr>
        <p:txBody>
          <a:bodyPr spcFirstLastPara="1" wrap="square" lIns="68575" tIns="34275" rIns="68575" bIns="34275" anchor="t" anchorCtr="0">
            <a:normAutofit/>
          </a:bodyPr>
          <a:lstStyle>
            <a:lvl1pPr marL="457200" lvl="0" indent="-323850" algn="ctr" rtl="0">
              <a:spcBef>
                <a:spcPts val="800"/>
              </a:spcBef>
              <a:spcAft>
                <a:spcPts val="0"/>
              </a:spcAft>
              <a:buSzPts val="1500"/>
              <a:buChar char="•"/>
              <a:defRPr/>
            </a:lvl1pPr>
            <a:lvl2pPr marL="914400" lvl="1" indent="-304800" algn="ctr" rtl="0">
              <a:spcBef>
                <a:spcPts val="400"/>
              </a:spcBef>
              <a:spcAft>
                <a:spcPts val="0"/>
              </a:spcAft>
              <a:buSzPts val="1200"/>
              <a:buChar char="•"/>
              <a:defRPr/>
            </a:lvl2pPr>
            <a:lvl3pPr marL="1371600" lvl="2" indent="-298450" algn="ctr" rtl="0">
              <a:spcBef>
                <a:spcPts val="400"/>
              </a:spcBef>
              <a:spcAft>
                <a:spcPts val="0"/>
              </a:spcAft>
              <a:buSzPts val="1100"/>
              <a:buChar char="•"/>
              <a:defRPr/>
            </a:lvl3pPr>
            <a:lvl4pPr marL="1828800" lvl="3" indent="-298450" algn="ctr" rtl="0">
              <a:spcBef>
                <a:spcPts val="400"/>
              </a:spcBef>
              <a:spcAft>
                <a:spcPts val="0"/>
              </a:spcAft>
              <a:buSzPts val="1100"/>
              <a:buChar char="•"/>
              <a:defRPr/>
            </a:lvl4pPr>
            <a:lvl5pPr marL="2286000" lvl="4" indent="-298450" algn="ctr" rtl="0">
              <a:spcBef>
                <a:spcPts val="400"/>
              </a:spcBef>
              <a:spcAft>
                <a:spcPts val="0"/>
              </a:spcAft>
              <a:buSzPts val="1100"/>
              <a:buChar char="•"/>
              <a:defRPr/>
            </a:lvl5pPr>
            <a:lvl6pPr marL="2743200" lvl="5" indent="-317500" algn="ctr" rtl="0">
              <a:spcBef>
                <a:spcPts val="400"/>
              </a:spcBef>
              <a:spcAft>
                <a:spcPts val="0"/>
              </a:spcAft>
              <a:buSzPts val="1400"/>
              <a:buChar char="•"/>
              <a:defRPr/>
            </a:lvl6pPr>
            <a:lvl7pPr marL="3200400" lvl="6" indent="-317500" algn="ctr" rtl="0">
              <a:spcBef>
                <a:spcPts val="400"/>
              </a:spcBef>
              <a:spcAft>
                <a:spcPts val="0"/>
              </a:spcAft>
              <a:buSzPts val="1400"/>
              <a:buChar char="•"/>
              <a:defRPr/>
            </a:lvl7pPr>
            <a:lvl8pPr marL="3657600" lvl="7" indent="-317500" algn="ctr" rtl="0">
              <a:spcBef>
                <a:spcPts val="400"/>
              </a:spcBef>
              <a:spcAft>
                <a:spcPts val="0"/>
              </a:spcAft>
              <a:buSzPts val="1400"/>
              <a:buChar char="•"/>
              <a:defRPr/>
            </a:lvl8pPr>
            <a:lvl9pPr marL="4114800" lvl="8" indent="-317500" algn="ctr" rtl="0">
              <a:spcBef>
                <a:spcPts val="400"/>
              </a:spcBef>
              <a:spcAft>
                <a:spcPts val="0"/>
              </a:spcAft>
              <a:buSzPts val="1400"/>
              <a:buChar char="•"/>
              <a:defRPr/>
            </a:lvl9pPr>
          </a:lstStyle>
          <a:p>
            <a:endParaRPr/>
          </a:p>
        </p:txBody>
      </p:sp>
      <p:sp>
        <p:nvSpPr>
          <p:cNvPr id="66" name="Google Shape;66;g2376c58017f_0_95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1"/>
        <p:cNvGrpSpPr/>
        <p:nvPr/>
      </p:nvGrpSpPr>
      <p:grpSpPr>
        <a:xfrm>
          <a:off x="0" y="0"/>
          <a:ext cx="0" cy="0"/>
          <a:chOff x="0" y="0"/>
          <a:chExt cx="0" cy="0"/>
        </a:xfrm>
      </p:grpSpPr>
      <p:sp>
        <p:nvSpPr>
          <p:cNvPr id="82" name="Google Shape;82;g2376c58017f_0_97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_with our host unis">
  <p:cSld name="Title_with our host unis">
    <p:spTree>
      <p:nvGrpSpPr>
        <p:cNvPr id="1" name="Shape 122"/>
        <p:cNvGrpSpPr/>
        <p:nvPr/>
      </p:nvGrpSpPr>
      <p:grpSpPr>
        <a:xfrm>
          <a:off x="0" y="0"/>
          <a:ext cx="0" cy="0"/>
          <a:chOff x="0" y="0"/>
          <a:chExt cx="0" cy="0"/>
        </a:xfrm>
      </p:grpSpPr>
      <p:sp>
        <p:nvSpPr>
          <p:cNvPr id="123" name="Google Shape;123;g2376c58017f_0_1215"/>
          <p:cNvSpPr txBox="1">
            <a:spLocks noGrp="1"/>
          </p:cNvSpPr>
          <p:nvPr>
            <p:ph type="ctrTitle"/>
          </p:nvPr>
        </p:nvSpPr>
        <p:spPr>
          <a:xfrm>
            <a:off x="1143000" y="941068"/>
            <a:ext cx="6858000" cy="1691400"/>
          </a:xfrm>
          <a:prstGeom prst="rect">
            <a:avLst/>
          </a:prstGeom>
          <a:noFill/>
          <a:ln>
            <a:noFill/>
          </a:ln>
        </p:spPr>
        <p:txBody>
          <a:bodyPr spcFirstLastPara="1" wrap="square" lIns="68575" tIns="34275" rIns="68575" bIns="34275" anchor="b" anchorCtr="0">
            <a:normAutofit/>
          </a:bodyPr>
          <a:lstStyle>
            <a:lvl1pPr lvl="0" algn="ctr" rtl="0">
              <a:lnSpc>
                <a:spcPct val="90000"/>
              </a:lnSpc>
              <a:spcBef>
                <a:spcPts val="0"/>
              </a:spcBef>
              <a:spcAft>
                <a:spcPts val="0"/>
              </a:spcAft>
              <a:buClr>
                <a:srgbClr val="171616"/>
              </a:buClr>
              <a:buSzPts val="4500"/>
              <a:buFont typeface="Arial"/>
              <a:buNone/>
              <a:defRPr sz="4500">
                <a:solidFill>
                  <a:srgbClr val="171616"/>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4" name="Google Shape;124;g2376c58017f_0_1215"/>
          <p:cNvSpPr txBox="1">
            <a:spLocks noGrp="1"/>
          </p:cNvSpPr>
          <p:nvPr>
            <p:ph type="subTitle" idx="1"/>
          </p:nvPr>
        </p:nvSpPr>
        <p:spPr>
          <a:xfrm>
            <a:off x="1143000" y="2701529"/>
            <a:ext cx="6858000" cy="12417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rgbClr val="171616"/>
              </a:buClr>
              <a:buSzPts val="1800"/>
              <a:buNone/>
              <a:defRPr sz="1800"/>
            </a:lvl1pPr>
            <a:lvl2pPr lvl="1" algn="ctr" rtl="0">
              <a:lnSpc>
                <a:spcPct val="90000"/>
              </a:lnSpc>
              <a:spcBef>
                <a:spcPts val="400"/>
              </a:spcBef>
              <a:spcAft>
                <a:spcPts val="0"/>
              </a:spcAft>
              <a:buClr>
                <a:srgbClr val="171616"/>
              </a:buClr>
              <a:buSzPts val="1500"/>
              <a:buNone/>
              <a:defRPr sz="1500"/>
            </a:lvl2pPr>
            <a:lvl3pPr lvl="2" algn="ctr" rtl="0">
              <a:lnSpc>
                <a:spcPct val="90000"/>
              </a:lnSpc>
              <a:spcBef>
                <a:spcPts val="400"/>
              </a:spcBef>
              <a:spcAft>
                <a:spcPts val="0"/>
              </a:spcAft>
              <a:buClr>
                <a:srgbClr val="171616"/>
              </a:buClr>
              <a:buSzPts val="1400"/>
              <a:buNone/>
              <a:defRPr sz="1400"/>
            </a:lvl3pPr>
            <a:lvl4pPr lvl="3" algn="ctr" rtl="0">
              <a:lnSpc>
                <a:spcPct val="90000"/>
              </a:lnSpc>
              <a:spcBef>
                <a:spcPts val="400"/>
              </a:spcBef>
              <a:spcAft>
                <a:spcPts val="0"/>
              </a:spcAft>
              <a:buClr>
                <a:srgbClr val="171616"/>
              </a:buClr>
              <a:buSzPts val="1200"/>
              <a:buNone/>
              <a:defRPr sz="1200"/>
            </a:lvl4pPr>
            <a:lvl5pPr lvl="4" algn="ctr" rtl="0">
              <a:lnSpc>
                <a:spcPct val="90000"/>
              </a:lnSpc>
              <a:spcBef>
                <a:spcPts val="400"/>
              </a:spcBef>
              <a:spcAft>
                <a:spcPts val="0"/>
              </a:spcAft>
              <a:buClr>
                <a:srgbClr val="171616"/>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125" name="Google Shape;125;g2376c58017f_0_12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6" name="Google Shape;126;g2376c58017f_0_12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7" name="Google Shape;127;g2376c58017f_0_12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128" name="Google Shape;128;g2376c58017f_0_1215" descr="A picture containing food&#10;&#10;Description automatically generated"/>
          <p:cNvPicPr preferRelativeResize="0"/>
          <p:nvPr/>
        </p:nvPicPr>
        <p:blipFill rotWithShape="1">
          <a:blip r:embed="rId2">
            <a:alphaModFix/>
          </a:blip>
          <a:srcRect/>
          <a:stretch/>
        </p:blipFill>
        <p:spPr>
          <a:xfrm>
            <a:off x="6221825" y="364806"/>
            <a:ext cx="2293525" cy="576263"/>
          </a:xfrm>
          <a:prstGeom prst="rect">
            <a:avLst/>
          </a:prstGeom>
          <a:noFill/>
          <a:ln>
            <a:noFill/>
          </a:ln>
        </p:spPr>
      </p:pic>
      <p:pic>
        <p:nvPicPr>
          <p:cNvPr id="129" name="Google Shape;129;g2376c58017f_0_1215" descr="A close up of a logo&#10;&#10;Description automatically generated"/>
          <p:cNvPicPr preferRelativeResize="0"/>
          <p:nvPr/>
        </p:nvPicPr>
        <p:blipFill rotWithShape="1">
          <a:blip r:embed="rId3">
            <a:alphaModFix/>
          </a:blip>
          <a:srcRect/>
          <a:stretch/>
        </p:blipFill>
        <p:spPr>
          <a:xfrm>
            <a:off x="584033" y="364806"/>
            <a:ext cx="2704149" cy="587570"/>
          </a:xfrm>
          <a:prstGeom prst="rect">
            <a:avLst/>
          </a:prstGeom>
          <a:noFill/>
          <a:ln>
            <a:noFill/>
          </a:ln>
        </p:spPr>
      </p:pic>
      <p:cxnSp>
        <p:nvCxnSpPr>
          <p:cNvPr id="130" name="Google Shape;130;g2376c58017f_0_1215"/>
          <p:cNvCxnSpPr/>
          <p:nvPr/>
        </p:nvCxnSpPr>
        <p:spPr>
          <a:xfrm rot="10800000">
            <a:off x="0" y="5108777"/>
            <a:ext cx="9144000" cy="0"/>
          </a:xfrm>
          <a:prstGeom prst="straightConnector1">
            <a:avLst/>
          </a:prstGeom>
          <a:noFill/>
          <a:ln w="101600" cap="flat" cmpd="sng">
            <a:solidFill>
              <a:schemeClr val="accent1"/>
            </a:solidFill>
            <a:prstDash val="solid"/>
            <a:miter lim="800000"/>
            <a:headEnd type="none" w="sm" len="sm"/>
            <a:tailEnd type="none" w="sm" len="sm"/>
          </a:ln>
        </p:spPr>
      </p:cxnSp>
      <p:pic>
        <p:nvPicPr>
          <p:cNvPr id="131" name="Google Shape;131;g2376c58017f_0_1215"/>
          <p:cNvPicPr preferRelativeResize="0"/>
          <p:nvPr/>
        </p:nvPicPr>
        <p:blipFill>
          <a:blip r:embed="rId4">
            <a:alphaModFix/>
          </a:blip>
          <a:stretch>
            <a:fillRect/>
          </a:stretch>
        </p:blipFill>
        <p:spPr>
          <a:xfrm>
            <a:off x="3741750" y="294248"/>
            <a:ext cx="1244429" cy="576275"/>
          </a:xfrm>
          <a:prstGeom prst="rect">
            <a:avLst/>
          </a:prstGeom>
          <a:noFill/>
          <a:ln>
            <a:noFill/>
          </a:ln>
        </p:spPr>
      </p:pic>
      <p:pic>
        <p:nvPicPr>
          <p:cNvPr id="132" name="Google Shape;132;g2376c58017f_0_1215"/>
          <p:cNvPicPr preferRelativeResize="0"/>
          <p:nvPr/>
        </p:nvPicPr>
        <p:blipFill>
          <a:blip r:embed="rId5">
            <a:alphaModFix/>
          </a:blip>
          <a:stretch>
            <a:fillRect/>
          </a:stretch>
        </p:blipFill>
        <p:spPr>
          <a:xfrm>
            <a:off x="4870578" y="415836"/>
            <a:ext cx="975597" cy="46034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title"/>
          </p:nvPr>
        </p:nvSpPr>
        <p:spPr>
          <a:xfrm>
            <a:off x="1892460" y="273844"/>
            <a:ext cx="4944000" cy="994200"/>
          </a:xfrm>
          <a:prstGeom prst="rect">
            <a:avLst/>
          </a:prstGeom>
          <a:noFill/>
          <a:ln>
            <a:noFill/>
          </a:ln>
        </p:spPr>
        <p:txBody>
          <a:bodyPr spcFirstLastPara="1" wrap="square" lIns="68575" tIns="34275" rIns="68575" bIns="34275" anchor="ctr" anchorCtr="0">
            <a:normAutofit/>
          </a:bodyPr>
          <a:lstStyle>
            <a:lvl1pPr marR="0" lvl="0" algn="ctr" rtl="0">
              <a:lnSpc>
                <a:spcPct val="90000"/>
              </a:lnSpc>
              <a:spcBef>
                <a:spcPts val="0"/>
              </a:spcBef>
              <a:spcAft>
                <a:spcPts val="0"/>
              </a:spcAft>
              <a:buClr>
                <a:srgbClr val="171616"/>
              </a:buClr>
              <a:buSzPts val="3000"/>
              <a:buFont typeface="Arial"/>
              <a:buNone/>
              <a:defRPr sz="3000" b="1" i="0" u="none" strike="noStrike" cap="none">
                <a:solidFill>
                  <a:srgbClr val="171616"/>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 name="Google Shape;7;p29"/>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23850" algn="l" rtl="0">
              <a:lnSpc>
                <a:spcPct val="90000"/>
              </a:lnSpc>
              <a:spcBef>
                <a:spcPts val="800"/>
              </a:spcBef>
              <a:spcAft>
                <a:spcPts val="0"/>
              </a:spcAft>
              <a:buClr>
                <a:srgbClr val="171616"/>
              </a:buClr>
              <a:buSzPts val="1500"/>
              <a:buFont typeface="Arial"/>
              <a:buChar char="•"/>
              <a:defRPr sz="1500" b="0" i="0" u="none" strike="noStrike" cap="none">
                <a:solidFill>
                  <a:srgbClr val="171616"/>
                </a:solidFill>
                <a:latin typeface="Arial"/>
                <a:ea typeface="Arial"/>
                <a:cs typeface="Arial"/>
                <a:sym typeface="Arial"/>
              </a:defRPr>
            </a:lvl1pPr>
            <a:lvl2pPr marL="914400" marR="0" lvl="1" indent="-304800" algn="l" rtl="0">
              <a:lnSpc>
                <a:spcPct val="90000"/>
              </a:lnSpc>
              <a:spcBef>
                <a:spcPts val="400"/>
              </a:spcBef>
              <a:spcAft>
                <a:spcPts val="0"/>
              </a:spcAft>
              <a:buClr>
                <a:srgbClr val="171616"/>
              </a:buClr>
              <a:buSzPts val="1200"/>
              <a:buFont typeface="Arial"/>
              <a:buChar char="•"/>
              <a:defRPr sz="1200" b="0" i="0" u="none" strike="noStrike" cap="none">
                <a:solidFill>
                  <a:srgbClr val="171616"/>
                </a:solidFill>
                <a:latin typeface="Arial"/>
                <a:ea typeface="Arial"/>
                <a:cs typeface="Arial"/>
                <a:sym typeface="Arial"/>
              </a:defRPr>
            </a:lvl2pPr>
            <a:lvl3pPr marL="1371600" marR="0" lvl="2" indent="-298450" algn="l" rtl="0">
              <a:lnSpc>
                <a:spcPct val="90000"/>
              </a:lnSpc>
              <a:spcBef>
                <a:spcPts val="400"/>
              </a:spcBef>
              <a:spcAft>
                <a:spcPts val="0"/>
              </a:spcAft>
              <a:buClr>
                <a:srgbClr val="171616"/>
              </a:buClr>
              <a:buSzPts val="1100"/>
              <a:buFont typeface="Arial"/>
              <a:buChar char="•"/>
              <a:defRPr sz="1100" b="0" i="0" u="none" strike="noStrike" cap="none">
                <a:solidFill>
                  <a:srgbClr val="171616"/>
                </a:solidFill>
                <a:latin typeface="Arial"/>
                <a:ea typeface="Arial"/>
                <a:cs typeface="Arial"/>
                <a:sym typeface="Arial"/>
              </a:defRPr>
            </a:lvl3pPr>
            <a:lvl4pPr marL="1828800" marR="0" lvl="3" indent="-298450" algn="l" rtl="0">
              <a:lnSpc>
                <a:spcPct val="90000"/>
              </a:lnSpc>
              <a:spcBef>
                <a:spcPts val="400"/>
              </a:spcBef>
              <a:spcAft>
                <a:spcPts val="0"/>
              </a:spcAft>
              <a:buClr>
                <a:srgbClr val="171616"/>
              </a:buClr>
              <a:buSzPts val="1100"/>
              <a:buFont typeface="Arial"/>
              <a:buChar char="•"/>
              <a:defRPr sz="1100" b="0" i="0" u="none" strike="noStrike" cap="none">
                <a:solidFill>
                  <a:srgbClr val="171616"/>
                </a:solidFill>
                <a:latin typeface="Arial"/>
                <a:ea typeface="Arial"/>
                <a:cs typeface="Arial"/>
                <a:sym typeface="Arial"/>
              </a:defRPr>
            </a:lvl4pPr>
            <a:lvl5pPr marL="2286000" marR="0" lvl="4" indent="-298450" algn="l" rtl="0">
              <a:lnSpc>
                <a:spcPct val="90000"/>
              </a:lnSpc>
              <a:spcBef>
                <a:spcPts val="400"/>
              </a:spcBef>
              <a:spcAft>
                <a:spcPts val="0"/>
              </a:spcAft>
              <a:buClr>
                <a:srgbClr val="171616"/>
              </a:buClr>
              <a:buSzPts val="1100"/>
              <a:buFont typeface="Arial"/>
              <a:buChar char="•"/>
              <a:defRPr sz="1100" b="0" i="0" u="none" strike="noStrike" cap="none">
                <a:solidFill>
                  <a:srgbClr val="171616"/>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 id="2147483652" r:id="rId2"/>
    <p:sldLayoutId id="2147483655" r:id="rId3"/>
    <p:sldLayoutId id="2147483658" r:id="rId4"/>
    <p:sldLayoutId id="2147483662" r:id="rId5"/>
    <p:sldLayoutId id="214748366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hyperlink" Target="mailto:sara.elgebali@scilifelab.uu.se" TargetMode="External"/><Relationship Id="rId4" Type="http://schemas.openxmlformats.org/officeDocument/2006/relationships/hyperlink" Target="mailto:jessica.lindvall@scilifelab.se"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mailto:Jessica.lindvall@scilifelab.se"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6.png"/><Relationship Id="rId3" Type="http://schemas.openxmlformats.org/officeDocument/2006/relationships/image" Target="../media/image8.png"/><Relationship Id="rId7" Type="http://schemas.openxmlformats.org/officeDocument/2006/relationships/image" Target="../media/image11.png"/><Relationship Id="rId12"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0.png"/><Relationship Id="rId11" Type="http://schemas.openxmlformats.org/officeDocument/2006/relationships/image" Target="../media/image14.png"/><Relationship Id="rId5" Type="http://schemas.openxmlformats.org/officeDocument/2006/relationships/hyperlink" Target="https://www.cos.io/rpcb" TargetMode="External"/><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hyperlink" Target="https://osf.io/ezcuj/" TargetMode="External"/><Relationship Id="rId14" Type="http://schemas.openxmlformats.org/officeDocument/2006/relationships/hyperlink" Target="https://zenodo.org/record/3946773#.YW_WiNlBzt0"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jpg"/><Relationship Id="rId3" Type="http://schemas.openxmlformats.org/officeDocument/2006/relationships/image" Target="../media/image17.png"/><Relationship Id="rId7" Type="http://schemas.openxmlformats.org/officeDocument/2006/relationships/hyperlink" Target="https://docs.google.com/spreadsheets/d/1LNF5_bOkRV-RLIF4HYmu-gOemIa4IdfXEer89fM-Vy8/edit?usp=drivesdk" TargetMode="External"/><Relationship Id="rId12" Type="http://schemas.openxmlformats.org/officeDocument/2006/relationships/image" Target="../media/image25.jpg"/><Relationship Id="rId2" Type="http://schemas.openxmlformats.org/officeDocument/2006/relationships/notesSlide" Target="../notesSlides/notesSlide3.xml"/><Relationship Id="rId16"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20.jpg"/><Relationship Id="rId11" Type="http://schemas.openxmlformats.org/officeDocument/2006/relationships/image" Target="../media/image24.jpg"/><Relationship Id="rId5" Type="http://schemas.openxmlformats.org/officeDocument/2006/relationships/image" Target="../media/image19.jpg"/><Relationship Id="rId15" Type="http://schemas.openxmlformats.org/officeDocument/2006/relationships/image" Target="../media/image28.jpg"/><Relationship Id="rId10" Type="http://schemas.openxmlformats.org/officeDocument/2006/relationships/image" Target="../media/image23.jpg"/><Relationship Id="rId4" Type="http://schemas.openxmlformats.org/officeDocument/2006/relationships/image" Target="../media/image18.png"/><Relationship Id="rId9" Type="http://schemas.openxmlformats.org/officeDocument/2006/relationships/image" Target="../media/image22.jpg"/><Relationship Id="rId14" Type="http://schemas.openxmlformats.org/officeDocument/2006/relationships/image" Target="../media/image27.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swedish-presidency.consilium.europa.eu/en/news/research-ministers-discussed-research-infrastructures-and-open-scienc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hyperlink" Target="https://ec.europa.eu/social/main.jsp?langId=en&amp;catId=89&amp;newsId=10431&amp;furtherNews=ye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vr.se/english/mandates/research-infrastructure.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www.vr.se/download/18.72136e7218779250836274ec/1683110770640/Vetenskapsr%C3%A5dets%20guide%20till%20forskningsinfrastrukturen%20VR%202023.pdf" TargetMode="External"/><Relationship Id="rId4" Type="http://schemas.openxmlformats.org/officeDocument/2006/relationships/hyperlink" Target="https://www.esfri.eu/glossary"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g2376c58017f_0_1013"/>
          <p:cNvSpPr txBox="1">
            <a:spLocks noGrp="1"/>
          </p:cNvSpPr>
          <p:nvPr>
            <p:ph type="ctrTitle"/>
          </p:nvPr>
        </p:nvSpPr>
        <p:spPr>
          <a:xfrm>
            <a:off x="854325" y="1779275"/>
            <a:ext cx="7477500" cy="1691400"/>
          </a:xfrm>
          <a:prstGeom prst="rect">
            <a:avLst/>
          </a:prstGeom>
          <a:noFill/>
          <a:ln>
            <a:noFill/>
          </a:ln>
        </p:spPr>
        <p:txBody>
          <a:bodyPr spcFirstLastPara="1" wrap="square" lIns="68575" tIns="34275" rIns="68575" bIns="34275" anchor="b" anchorCtr="0">
            <a:normAutofit/>
          </a:bodyPr>
          <a:lstStyle/>
          <a:p>
            <a:pPr marL="0" lvl="0" indent="0" algn="l" rtl="0">
              <a:lnSpc>
                <a:spcPct val="90000"/>
              </a:lnSpc>
              <a:spcBef>
                <a:spcPts val="0"/>
              </a:spcBef>
              <a:spcAft>
                <a:spcPts val="0"/>
              </a:spcAft>
              <a:buClr>
                <a:srgbClr val="171616"/>
              </a:buClr>
              <a:buSzPts val="3600"/>
              <a:buFont typeface="Arial"/>
              <a:buNone/>
            </a:pPr>
            <a:r>
              <a:rPr lang="en" sz="3000" b="0" i="1" dirty="0"/>
              <a:t>advancing open science to the next level</a:t>
            </a:r>
            <a:endParaRPr sz="3000" b="0" i="1" dirty="0"/>
          </a:p>
          <a:p>
            <a:pPr marL="457200" lvl="0" indent="-419100" algn="l" rtl="0">
              <a:lnSpc>
                <a:spcPct val="90000"/>
              </a:lnSpc>
              <a:spcBef>
                <a:spcPts val="0"/>
              </a:spcBef>
              <a:spcAft>
                <a:spcPts val="0"/>
              </a:spcAft>
              <a:buSzPts val="3000"/>
              <a:buChar char="-"/>
            </a:pPr>
            <a:r>
              <a:rPr lang="en" sz="3000" b="0" i="1" dirty="0"/>
              <a:t>a research infrastructure perspective</a:t>
            </a:r>
            <a:endParaRPr sz="3000" b="0" i="1" dirty="0"/>
          </a:p>
        </p:txBody>
      </p:sp>
      <p:sp>
        <p:nvSpPr>
          <p:cNvPr id="148" name="Google Shape;148;g2376c58017f_0_1013"/>
          <p:cNvSpPr txBox="1"/>
          <p:nvPr/>
        </p:nvSpPr>
        <p:spPr>
          <a:xfrm>
            <a:off x="84375" y="4714974"/>
            <a:ext cx="8994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solidFill>
                  <a:schemeClr val="dk1"/>
                </a:solidFill>
              </a:rPr>
              <a:t>Meeting May 16th 2023, “Open Science – From Policy to Practice”</a:t>
            </a:r>
            <a:endParaRPr sz="1000" i="1"/>
          </a:p>
        </p:txBody>
      </p:sp>
      <p:pic>
        <p:nvPicPr>
          <p:cNvPr id="149" name="Google Shape;149;g2376c58017f_0_1013"/>
          <p:cNvPicPr preferRelativeResize="0"/>
          <p:nvPr/>
        </p:nvPicPr>
        <p:blipFill>
          <a:blip r:embed="rId3">
            <a:alphaModFix/>
          </a:blip>
          <a:stretch>
            <a:fillRect/>
          </a:stretch>
        </p:blipFill>
        <p:spPr>
          <a:xfrm>
            <a:off x="761750" y="968425"/>
            <a:ext cx="7620476" cy="604800"/>
          </a:xfrm>
          <a:prstGeom prst="rect">
            <a:avLst/>
          </a:prstGeom>
          <a:noFill/>
          <a:ln>
            <a:noFill/>
          </a:ln>
        </p:spPr>
      </p:pic>
      <p:sp>
        <p:nvSpPr>
          <p:cNvPr id="3" name="Subtitle 2">
            <a:extLst>
              <a:ext uri="{FF2B5EF4-FFF2-40B4-BE49-F238E27FC236}">
                <a16:creationId xmlns:a16="http://schemas.microsoft.com/office/drawing/2014/main" id="{0DC28053-5296-4E8A-8593-8CF0886F1B02}"/>
              </a:ext>
            </a:extLst>
          </p:cNvPr>
          <p:cNvSpPr>
            <a:spLocks noGrp="1"/>
          </p:cNvSpPr>
          <p:nvPr>
            <p:ph type="subTitle" idx="1"/>
          </p:nvPr>
        </p:nvSpPr>
        <p:spPr/>
        <p:txBody>
          <a:bodyPr/>
          <a:lstStyle/>
          <a:p>
            <a:endParaRPr lang="sv-SE"/>
          </a:p>
        </p:txBody>
      </p:sp>
      <p:sp>
        <p:nvSpPr>
          <p:cNvPr id="11" name="TextBox 10">
            <a:extLst>
              <a:ext uri="{FF2B5EF4-FFF2-40B4-BE49-F238E27FC236}">
                <a16:creationId xmlns:a16="http://schemas.microsoft.com/office/drawing/2014/main" id="{8708F35F-C08A-404C-B133-0F045672EB13}"/>
              </a:ext>
            </a:extLst>
          </p:cNvPr>
          <p:cNvSpPr txBox="1"/>
          <p:nvPr/>
        </p:nvSpPr>
        <p:spPr>
          <a:xfrm>
            <a:off x="1143000" y="3544448"/>
            <a:ext cx="6858000" cy="1015663"/>
          </a:xfrm>
          <a:prstGeom prst="rect">
            <a:avLst/>
          </a:prstGeom>
          <a:noFill/>
        </p:spPr>
        <p:txBody>
          <a:bodyPr wrap="square">
            <a:spAutoFit/>
          </a:bodyPr>
          <a:lstStyle/>
          <a:p>
            <a:pPr algn="ctr" rtl="0">
              <a:spcBef>
                <a:spcPts val="0"/>
              </a:spcBef>
              <a:spcAft>
                <a:spcPts val="0"/>
              </a:spcAft>
            </a:pPr>
            <a:br>
              <a:rPr lang="sv-SE" dirty="0"/>
            </a:br>
            <a:r>
              <a:rPr lang="sv-SE" sz="1800" b="0" i="0" u="none" strike="noStrike" dirty="0" err="1">
                <a:solidFill>
                  <a:srgbClr val="171616"/>
                </a:solidFill>
                <a:effectLst/>
                <a:latin typeface="Arial" panose="020B0604020202020204" pitchFamily="34" charset="0"/>
              </a:rPr>
              <a:t>Associated</a:t>
            </a:r>
            <a:r>
              <a:rPr lang="sv-SE" sz="1800" b="0" i="0" u="none" strike="noStrike" dirty="0">
                <a:solidFill>
                  <a:srgbClr val="171616"/>
                </a:solidFill>
                <a:effectLst/>
                <a:latin typeface="Arial" panose="020B0604020202020204" pitchFamily="34" charset="0"/>
              </a:rPr>
              <a:t> Professor Jessica Lindvall, </a:t>
            </a:r>
            <a:r>
              <a:rPr lang="sv-SE" sz="1600" b="0" i="0" u="sng" strike="noStrike" dirty="0">
                <a:solidFill>
                  <a:srgbClr val="045B63"/>
                </a:solidFill>
                <a:effectLst/>
                <a:latin typeface="Arial" panose="020B0604020202020204" pitchFamily="34" charset="0"/>
                <a:hlinkClick r:id="rId4"/>
              </a:rPr>
              <a:t>jessica.lindvall@scilifelab.se</a:t>
            </a:r>
            <a:endParaRPr lang="sv-SE" dirty="0">
              <a:effectLst/>
            </a:endParaRPr>
          </a:p>
          <a:p>
            <a:pPr algn="ctr" rtl="0">
              <a:spcBef>
                <a:spcPts val="0"/>
              </a:spcBef>
              <a:spcAft>
                <a:spcPts val="0"/>
              </a:spcAft>
            </a:pPr>
            <a:br>
              <a:rPr lang="sv-SE" dirty="0"/>
            </a:br>
            <a:r>
              <a:rPr lang="sv-SE" sz="1400" b="0" i="1" u="none" strike="noStrike" dirty="0" err="1">
                <a:solidFill>
                  <a:srgbClr val="171616"/>
                </a:solidFill>
                <a:effectLst/>
                <a:latin typeface="Arial" panose="020B0604020202020204" pitchFamily="34" charset="0"/>
              </a:rPr>
              <a:t>With</a:t>
            </a:r>
            <a:r>
              <a:rPr lang="sv-SE" sz="1400" b="0" i="1" u="none" strike="noStrike" dirty="0">
                <a:solidFill>
                  <a:srgbClr val="171616"/>
                </a:solidFill>
                <a:effectLst/>
                <a:latin typeface="Arial" panose="020B0604020202020204" pitchFamily="34" charset="0"/>
              </a:rPr>
              <a:t> support from Dr. Sara El-</a:t>
            </a:r>
            <a:r>
              <a:rPr lang="sv-SE" sz="1400" b="0" i="1" u="none" strike="noStrike" dirty="0" err="1">
                <a:solidFill>
                  <a:srgbClr val="171616"/>
                </a:solidFill>
                <a:effectLst/>
                <a:latin typeface="Arial" panose="020B0604020202020204" pitchFamily="34" charset="0"/>
              </a:rPr>
              <a:t>Gebali</a:t>
            </a:r>
            <a:r>
              <a:rPr lang="sv-SE" sz="1400" b="0" i="1" u="none" strike="noStrike" dirty="0">
                <a:solidFill>
                  <a:srgbClr val="171616"/>
                </a:solidFill>
                <a:effectLst/>
                <a:latin typeface="Arial" panose="020B0604020202020204" pitchFamily="34" charset="0"/>
              </a:rPr>
              <a:t>, </a:t>
            </a:r>
            <a:r>
              <a:rPr lang="sv-SE" sz="1400" b="0" i="1" u="sng" strike="noStrike" dirty="0">
                <a:solidFill>
                  <a:srgbClr val="045B63"/>
                </a:solidFill>
                <a:effectLst/>
                <a:latin typeface="Arial" panose="020B0604020202020204" pitchFamily="34" charset="0"/>
                <a:hlinkClick r:id="rId5"/>
              </a:rPr>
              <a:t>sara.elgebali@scilifelab.uu.se</a:t>
            </a:r>
            <a:r>
              <a:rPr lang="sv-SE" sz="1400" b="0" i="1" u="none" strike="noStrike" dirty="0">
                <a:solidFill>
                  <a:srgbClr val="171616"/>
                </a:solidFill>
                <a:effectLst/>
                <a:latin typeface="Arial" panose="020B0604020202020204" pitchFamily="34" charset="0"/>
              </a:rPr>
              <a:t>  </a:t>
            </a:r>
            <a:endParaRPr lang="sv-SE" dirty="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6737756127597f29_95"/>
          <p:cNvSpPr txBox="1">
            <a:spLocks noGrp="1"/>
          </p:cNvSpPr>
          <p:nvPr>
            <p:ph type="body" idx="1"/>
          </p:nvPr>
        </p:nvSpPr>
        <p:spPr>
          <a:xfrm>
            <a:off x="323407" y="585178"/>
            <a:ext cx="8497200" cy="4192812"/>
          </a:xfrm>
          <a:prstGeom prst="rect">
            <a:avLst/>
          </a:prstGeom>
        </p:spPr>
        <p:txBody>
          <a:bodyPr spcFirstLastPara="1" wrap="square" lIns="68575" tIns="34275" rIns="68575" bIns="34275" anchor="t" anchorCtr="0">
            <a:normAutofit fontScale="55000" lnSpcReduction="20000"/>
          </a:bodyPr>
          <a:lstStyle/>
          <a:p>
            <a:pPr marL="0" lvl="0" indent="0" algn="l" rtl="0">
              <a:spcBef>
                <a:spcPts val="800"/>
              </a:spcBef>
              <a:spcAft>
                <a:spcPts val="0"/>
              </a:spcAft>
              <a:buNone/>
            </a:pPr>
            <a:r>
              <a:rPr lang="sv-SE" sz="1600" b="1" i="1" dirty="0"/>
              <a:t>Policy</a:t>
            </a:r>
          </a:p>
          <a:p>
            <a:pPr marL="285750" lvl="0" indent="-285750" algn="l" rtl="0">
              <a:spcBef>
                <a:spcPts val="800"/>
              </a:spcBef>
              <a:spcAft>
                <a:spcPts val="0"/>
              </a:spcAft>
              <a:buFont typeface="Arial" panose="020B0604020202020204" pitchFamily="34" charset="0"/>
              <a:buChar char="•"/>
            </a:pPr>
            <a:r>
              <a:rPr lang="en-US" sz="1600" dirty="0">
                <a:solidFill>
                  <a:schemeClr val="dk1"/>
                </a:solidFill>
              </a:rPr>
              <a:t>Open science policies can remove obstacles and set the tone Open Science = Science!</a:t>
            </a:r>
          </a:p>
          <a:p>
            <a:pPr marL="285750" lvl="0" indent="-285750" algn="l" rtl="0">
              <a:spcBef>
                <a:spcPts val="800"/>
              </a:spcBef>
              <a:spcAft>
                <a:spcPts val="0"/>
              </a:spcAft>
              <a:buFont typeface="Arial" panose="020B0604020202020204" pitchFamily="34" charset="0"/>
              <a:buChar char="•"/>
            </a:pPr>
            <a:r>
              <a:rPr lang="en-US" sz="1600" dirty="0">
                <a:solidFill>
                  <a:schemeClr val="dk1"/>
                </a:solidFill>
              </a:rPr>
              <a:t>Promote funding and change the reward system and incentive systems for researchers and staff-scientists </a:t>
            </a:r>
          </a:p>
          <a:p>
            <a:pPr marL="285750" lvl="0" indent="-285750" algn="l" rtl="0">
              <a:spcBef>
                <a:spcPts val="800"/>
              </a:spcBef>
              <a:spcAft>
                <a:spcPts val="0"/>
              </a:spcAft>
              <a:buFont typeface="Arial" panose="020B0604020202020204" pitchFamily="34" charset="0"/>
              <a:buChar char="•"/>
            </a:pPr>
            <a:r>
              <a:rPr lang="en-US" sz="1600" dirty="0">
                <a:solidFill>
                  <a:schemeClr val="dk1"/>
                </a:solidFill>
              </a:rPr>
              <a:t>Policies should work to eliminate disparities and redress imbalances to afford equal opportunity to all partners involved</a:t>
            </a:r>
          </a:p>
          <a:p>
            <a:pPr marL="0" lvl="0" indent="0" algn="l" rtl="0">
              <a:spcBef>
                <a:spcPts val="800"/>
              </a:spcBef>
              <a:spcAft>
                <a:spcPts val="0"/>
              </a:spcAft>
              <a:buNone/>
            </a:pPr>
            <a:r>
              <a:rPr lang="sv-SE" sz="1600" b="1" i="1" dirty="0" err="1"/>
              <a:t>Funding</a:t>
            </a:r>
            <a:r>
              <a:rPr lang="sv-SE" sz="1600" b="1" i="1" dirty="0"/>
              <a:t> </a:t>
            </a:r>
          </a:p>
          <a:p>
            <a:pPr marL="285750" lvl="0" indent="-285750" algn="l" rtl="0">
              <a:spcBef>
                <a:spcPts val="800"/>
              </a:spcBef>
              <a:spcAft>
                <a:spcPts val="0"/>
              </a:spcAft>
              <a:buFont typeface="Arial" panose="020B0604020202020204" pitchFamily="34" charset="0"/>
              <a:buChar char="•"/>
            </a:pPr>
            <a:r>
              <a:rPr lang="en" sz="1400" dirty="0">
                <a:solidFill>
                  <a:schemeClr val="dk1"/>
                </a:solidFill>
              </a:rPr>
              <a:t>Robust </a:t>
            </a:r>
            <a:r>
              <a:rPr lang="en" sz="1400" i="1" dirty="0">
                <a:solidFill>
                  <a:schemeClr val="dk1"/>
                </a:solidFill>
              </a:rPr>
              <a:t>technical and people infrastructure</a:t>
            </a:r>
          </a:p>
          <a:p>
            <a:pPr marL="285750" lvl="0" indent="-285750" algn="l" rtl="0">
              <a:spcBef>
                <a:spcPts val="800"/>
              </a:spcBef>
              <a:spcAft>
                <a:spcPts val="0"/>
              </a:spcAft>
              <a:buFont typeface="Arial" panose="020B0604020202020204" pitchFamily="34" charset="0"/>
              <a:buChar char="•"/>
            </a:pPr>
            <a:r>
              <a:rPr lang="en" sz="1400" i="1" dirty="0">
                <a:solidFill>
                  <a:schemeClr val="dk1"/>
                </a:solidFill>
              </a:rPr>
              <a:t>Open access publishing</a:t>
            </a:r>
            <a:endParaRPr lang="en" sz="1400" dirty="0">
              <a:solidFill>
                <a:schemeClr val="dk1"/>
              </a:solidFill>
            </a:endParaRPr>
          </a:p>
          <a:p>
            <a:pPr marL="285750" lvl="0" indent="-285750" algn="l" rtl="0">
              <a:spcBef>
                <a:spcPts val="800"/>
              </a:spcBef>
              <a:spcAft>
                <a:spcPts val="0"/>
              </a:spcAft>
              <a:buFont typeface="Arial" panose="020B0604020202020204" pitchFamily="34" charset="0"/>
              <a:buChar char="•"/>
            </a:pPr>
            <a:r>
              <a:rPr lang="en" sz="1400" i="1" dirty="0">
                <a:solidFill>
                  <a:schemeClr val="dk1"/>
                </a:solidFill>
              </a:rPr>
              <a:t>Effective data management practices</a:t>
            </a:r>
          </a:p>
          <a:p>
            <a:pPr marL="285750" lvl="0" indent="-285750" algn="l" rtl="0">
              <a:spcBef>
                <a:spcPts val="800"/>
              </a:spcBef>
              <a:spcAft>
                <a:spcPts val="0"/>
              </a:spcAft>
              <a:buFont typeface="Arial" panose="020B0604020202020204" pitchFamily="34" charset="0"/>
              <a:buChar char="•"/>
            </a:pPr>
            <a:r>
              <a:rPr lang="en" sz="1400" dirty="0">
                <a:solidFill>
                  <a:schemeClr val="dk1"/>
                </a:solidFill>
              </a:rPr>
              <a:t>Collaboration between researchers across different disciplines and institutions (</a:t>
            </a:r>
            <a:r>
              <a:rPr lang="en" sz="1400" i="1" dirty="0">
                <a:solidFill>
                  <a:schemeClr val="dk1"/>
                </a:solidFill>
              </a:rPr>
              <a:t>TEAM SCIENCE</a:t>
            </a:r>
            <a:r>
              <a:rPr lang="en" sz="1400" dirty="0">
                <a:solidFill>
                  <a:schemeClr val="dk1"/>
                </a:solidFill>
              </a:rPr>
              <a:t>)</a:t>
            </a:r>
            <a:endParaRPr lang="sv-SE" sz="1600" b="1" i="1" dirty="0"/>
          </a:p>
          <a:p>
            <a:pPr marL="0" lvl="0" indent="0" algn="l" rtl="0">
              <a:spcBef>
                <a:spcPts val="800"/>
              </a:spcBef>
              <a:spcAft>
                <a:spcPts val="0"/>
              </a:spcAft>
              <a:buNone/>
            </a:pPr>
            <a:r>
              <a:rPr lang="sv-SE" sz="1600" b="1" i="1" dirty="0"/>
              <a:t>Community </a:t>
            </a:r>
            <a:r>
              <a:rPr lang="sv-SE" sz="1600" b="1" i="1" dirty="0" err="1"/>
              <a:t>networks</a:t>
            </a:r>
            <a:endParaRPr lang="sv-SE" sz="1600" b="1" i="1" dirty="0"/>
          </a:p>
          <a:p>
            <a:pPr marL="285750" indent="-285750">
              <a:buFont typeface="Arial" panose="020B0604020202020204" pitchFamily="34" charset="0"/>
              <a:buChar char="•"/>
            </a:pPr>
            <a:r>
              <a:rPr lang="en-US" sz="1600" dirty="0">
                <a:solidFill>
                  <a:schemeClr val="dk1"/>
                </a:solidFill>
              </a:rPr>
              <a:t>Communities drive cultural change, raise awareness and increase researchers engagement and adoption</a:t>
            </a:r>
            <a:endParaRPr lang="sv-SE" sz="1600" b="1" i="1" dirty="0"/>
          </a:p>
          <a:p>
            <a:pPr marL="0" lvl="0" indent="0" algn="l" rtl="0">
              <a:spcBef>
                <a:spcPts val="800"/>
              </a:spcBef>
              <a:spcAft>
                <a:spcPts val="0"/>
              </a:spcAft>
              <a:buNone/>
            </a:pPr>
            <a:r>
              <a:rPr lang="sv-SE" sz="1600" b="1" i="1" dirty="0" err="1"/>
              <a:t>Capacity</a:t>
            </a:r>
            <a:r>
              <a:rPr lang="sv-SE" sz="1600" b="1" i="1" dirty="0"/>
              <a:t> </a:t>
            </a:r>
            <a:r>
              <a:rPr lang="sv-SE" sz="1600" b="1" i="1" dirty="0" err="1"/>
              <a:t>Building</a:t>
            </a:r>
            <a:endParaRPr lang="sv-SE" sz="1600" b="1" i="1" dirty="0"/>
          </a:p>
          <a:p>
            <a:pPr marL="285750" lvl="0" indent="-285750" algn="l" rtl="0">
              <a:spcBef>
                <a:spcPts val="800"/>
              </a:spcBef>
              <a:spcAft>
                <a:spcPts val="0"/>
              </a:spcAft>
              <a:buFont typeface="Arial" panose="020B0604020202020204" pitchFamily="34" charset="0"/>
              <a:buChar char="•"/>
            </a:pPr>
            <a:r>
              <a:rPr lang="en" sz="1600" i="1" dirty="0">
                <a:solidFill>
                  <a:schemeClr val="dk1"/>
                </a:solidFill>
              </a:rPr>
              <a:t>Lifelong learning</a:t>
            </a:r>
            <a:r>
              <a:rPr lang="en" sz="1600" dirty="0">
                <a:solidFill>
                  <a:schemeClr val="dk1"/>
                </a:solidFill>
              </a:rPr>
              <a:t> - essential to enable the delivery of cutting-edge data-driven research and promote the wider adoption of Open Science and the FAIR principles (resarchers and staff-scientists)</a:t>
            </a:r>
            <a:endParaRPr lang="sv-SE" sz="1600" dirty="0"/>
          </a:p>
          <a:p>
            <a:pPr marL="0" lvl="0" indent="0" algn="l" rtl="0">
              <a:spcBef>
                <a:spcPts val="800"/>
              </a:spcBef>
              <a:spcAft>
                <a:spcPts val="0"/>
              </a:spcAft>
              <a:buNone/>
            </a:pPr>
            <a:r>
              <a:rPr lang="sv-SE" sz="1600" b="1" i="1" dirty="0"/>
              <a:t>Incentives and </a:t>
            </a:r>
            <a:r>
              <a:rPr lang="sv-SE" sz="1600" b="1" i="1" dirty="0" err="1"/>
              <a:t>Metrics</a:t>
            </a:r>
            <a:endParaRPr lang="sv-SE" sz="1600" b="1" i="1" dirty="0"/>
          </a:p>
          <a:p>
            <a:pPr marL="285750" lvl="0" indent="-285750" algn="l" rtl="0">
              <a:spcBef>
                <a:spcPts val="800"/>
              </a:spcBef>
              <a:spcAft>
                <a:spcPts val="0"/>
              </a:spcAft>
              <a:buFont typeface="Arial" panose="020B0604020202020204" pitchFamily="34" charset="0"/>
              <a:buChar char="•"/>
            </a:pPr>
            <a:r>
              <a:rPr lang="en-US" sz="1600" i="1" dirty="0">
                <a:solidFill>
                  <a:schemeClr val="dk1"/>
                </a:solidFill>
              </a:rPr>
              <a:t>Funding opportunities </a:t>
            </a:r>
            <a:r>
              <a:rPr lang="en-US" sz="1600" dirty="0">
                <a:solidFill>
                  <a:schemeClr val="dk1"/>
                </a:solidFill>
              </a:rPr>
              <a:t>and </a:t>
            </a:r>
            <a:r>
              <a:rPr lang="en-US" sz="1600" i="1" dirty="0">
                <a:solidFill>
                  <a:schemeClr val="dk1"/>
                </a:solidFill>
              </a:rPr>
              <a:t>career advancement </a:t>
            </a:r>
            <a:r>
              <a:rPr lang="en-US" sz="1600" dirty="0">
                <a:solidFill>
                  <a:schemeClr val="dk1"/>
                </a:solidFill>
              </a:rPr>
              <a:t>should be aligned with Open Science practices (researchers and staff-scientists)</a:t>
            </a:r>
          </a:p>
          <a:p>
            <a:pPr marL="285750" lvl="0" indent="-285750" algn="l" rtl="0">
              <a:spcBef>
                <a:spcPts val="800"/>
              </a:spcBef>
              <a:spcAft>
                <a:spcPts val="0"/>
              </a:spcAft>
              <a:buFont typeface="Arial" panose="020B0604020202020204" pitchFamily="34" charset="0"/>
              <a:buChar char="•"/>
            </a:pPr>
            <a:r>
              <a:rPr lang="en-US" sz="1600" dirty="0">
                <a:solidFill>
                  <a:schemeClr val="dk1"/>
                </a:solidFill>
              </a:rPr>
              <a:t>Reward and recognition structures need </a:t>
            </a:r>
            <a:r>
              <a:rPr lang="en-US" sz="1600" i="1" dirty="0">
                <a:solidFill>
                  <a:schemeClr val="dk1"/>
                </a:solidFill>
              </a:rPr>
              <a:t>new metrics </a:t>
            </a:r>
            <a:r>
              <a:rPr lang="en-US" sz="1600" dirty="0">
                <a:solidFill>
                  <a:schemeClr val="dk1"/>
                </a:solidFill>
              </a:rPr>
              <a:t>accounting for diverse research outputs (incl. citation and acknowledgement for data, code and training materials)</a:t>
            </a:r>
          </a:p>
          <a:p>
            <a:pPr marL="285750" lvl="0" indent="-285750" algn="l" rtl="0">
              <a:spcBef>
                <a:spcPts val="800"/>
              </a:spcBef>
              <a:spcAft>
                <a:spcPts val="0"/>
              </a:spcAft>
              <a:buFont typeface="Arial" panose="020B0604020202020204" pitchFamily="34" charset="0"/>
              <a:buChar char="•"/>
            </a:pPr>
            <a:r>
              <a:rPr lang="en-US" sz="1600" dirty="0">
                <a:solidFill>
                  <a:schemeClr val="dk1"/>
                </a:solidFill>
              </a:rPr>
              <a:t>Incorporating Open Science metrics into hiring decisions, career progression, and grant/funding allocation</a:t>
            </a:r>
          </a:p>
          <a:p>
            <a:pPr marL="285750" lvl="0" indent="-285750" algn="l" rtl="0">
              <a:spcBef>
                <a:spcPts val="800"/>
              </a:spcBef>
              <a:spcAft>
                <a:spcPts val="0"/>
              </a:spcAft>
              <a:buFont typeface="Arial" panose="020B0604020202020204" pitchFamily="34" charset="0"/>
              <a:buChar char="•"/>
            </a:pPr>
            <a:endParaRPr lang="sv-SE" sz="1600" b="1" i="1" dirty="0"/>
          </a:p>
          <a:p>
            <a:pPr marL="0" indent="0"/>
            <a:r>
              <a:rPr lang="en-US" sz="1600" b="1" i="1" dirty="0">
                <a:solidFill>
                  <a:schemeClr val="dk1"/>
                </a:solidFill>
              </a:rPr>
              <a:t>Equity, Diversity, Inclusion, and Accessibility (EDIA)</a:t>
            </a:r>
          </a:p>
          <a:p>
            <a:pPr marL="285750" indent="-285750">
              <a:buFont typeface="Arial" panose="020B0604020202020204" pitchFamily="34" charset="0"/>
              <a:buChar char="•"/>
            </a:pPr>
            <a:r>
              <a:rPr lang="en-US" sz="1600" dirty="0">
                <a:solidFill>
                  <a:schemeClr val="dk1"/>
                </a:solidFill>
              </a:rPr>
              <a:t>Design research with diversity in mind</a:t>
            </a:r>
            <a:endParaRPr lang="en-US" sz="1600" b="1" i="1" dirty="0">
              <a:solidFill>
                <a:schemeClr val="dk1"/>
              </a:solidFill>
            </a:endParaRPr>
          </a:p>
        </p:txBody>
      </p:sp>
      <p:sp>
        <p:nvSpPr>
          <p:cNvPr id="290" name="Google Shape;290;g6737756127597f29_95"/>
          <p:cNvSpPr txBox="1">
            <a:spLocks noGrp="1"/>
          </p:cNvSpPr>
          <p:nvPr>
            <p:ph type="title"/>
          </p:nvPr>
        </p:nvSpPr>
        <p:spPr>
          <a:xfrm>
            <a:off x="323407" y="240992"/>
            <a:ext cx="8497200" cy="409500"/>
          </a:xfrm>
          <a:prstGeom prst="rect">
            <a:avLst/>
          </a:prstGeom>
        </p:spPr>
        <p:txBody>
          <a:bodyPr spcFirstLastPara="1" wrap="square" lIns="68575" tIns="34275" rIns="68575" bIns="35100" anchor="ctr" anchorCtr="0">
            <a:normAutofit fontScale="90000"/>
          </a:bodyPr>
          <a:lstStyle/>
          <a:p>
            <a:pPr marL="0" lvl="0" indent="0" algn="ctr" rtl="0">
              <a:spcBef>
                <a:spcPts val="0"/>
              </a:spcBef>
              <a:spcAft>
                <a:spcPts val="0"/>
              </a:spcAft>
              <a:buNone/>
            </a:pPr>
            <a:r>
              <a:rPr lang="sv-SE" dirty="0"/>
              <a:t>Meeting the </a:t>
            </a:r>
            <a:r>
              <a:rPr lang="sv-SE" dirty="0" err="1"/>
              <a:t>challenges</a:t>
            </a:r>
            <a:r>
              <a:rPr lang="sv-SE" dirty="0"/>
              <a:t>… </a:t>
            </a:r>
            <a:r>
              <a:rPr lang="sv-SE" dirty="0" err="1"/>
              <a:t>together</a:t>
            </a:r>
            <a:endParaRPr dirty="0"/>
          </a:p>
        </p:txBody>
      </p:sp>
    </p:spTree>
    <p:extLst>
      <p:ext uri="{BB962C8B-B14F-4D97-AF65-F5344CB8AC3E}">
        <p14:creationId xmlns:p14="http://schemas.microsoft.com/office/powerpoint/2010/main" val="1080953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9C334-C885-4869-B9ED-7D577BCF208B}"/>
              </a:ext>
            </a:extLst>
          </p:cNvPr>
          <p:cNvSpPr>
            <a:spLocks noGrp="1"/>
          </p:cNvSpPr>
          <p:nvPr>
            <p:ph type="ctrTitle"/>
          </p:nvPr>
        </p:nvSpPr>
        <p:spPr/>
        <p:txBody>
          <a:bodyPr/>
          <a:lstStyle/>
          <a:p>
            <a:r>
              <a:rPr lang="sv-SE" dirty="0" err="1"/>
              <a:t>Thank</a:t>
            </a:r>
            <a:r>
              <a:rPr lang="sv-SE" dirty="0"/>
              <a:t> </a:t>
            </a:r>
            <a:r>
              <a:rPr lang="sv-SE" dirty="0" err="1"/>
              <a:t>you</a:t>
            </a:r>
            <a:r>
              <a:rPr lang="sv-SE" dirty="0"/>
              <a:t>!</a:t>
            </a:r>
          </a:p>
        </p:txBody>
      </p:sp>
      <p:sp>
        <p:nvSpPr>
          <p:cNvPr id="3" name="Subtitle 2">
            <a:extLst>
              <a:ext uri="{FF2B5EF4-FFF2-40B4-BE49-F238E27FC236}">
                <a16:creationId xmlns:a16="http://schemas.microsoft.com/office/drawing/2014/main" id="{55FD190A-BBDC-42B4-99E4-51F380F51495}"/>
              </a:ext>
            </a:extLst>
          </p:cNvPr>
          <p:cNvSpPr>
            <a:spLocks noGrp="1"/>
          </p:cNvSpPr>
          <p:nvPr>
            <p:ph type="subTitle" idx="1"/>
          </p:nvPr>
        </p:nvSpPr>
        <p:spPr/>
        <p:txBody>
          <a:bodyPr/>
          <a:lstStyle/>
          <a:p>
            <a:r>
              <a:rPr lang="sv-SE" dirty="0">
                <a:hlinkClick r:id="rId3"/>
              </a:rPr>
              <a:t>jessica.lindvall@scilifelab.se</a:t>
            </a:r>
            <a:r>
              <a:rPr lang="sv-SE" dirty="0"/>
              <a:t> </a:t>
            </a:r>
          </a:p>
        </p:txBody>
      </p:sp>
    </p:spTree>
    <p:extLst>
      <p:ext uri="{BB962C8B-B14F-4D97-AF65-F5344CB8AC3E}">
        <p14:creationId xmlns:p14="http://schemas.microsoft.com/office/powerpoint/2010/main" val="2779005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g27a34a0877638f55_59"/>
          <p:cNvPicPr preferRelativeResize="0"/>
          <p:nvPr/>
        </p:nvPicPr>
        <p:blipFill>
          <a:blip r:embed="rId3">
            <a:alphaModFix/>
          </a:blip>
          <a:stretch>
            <a:fillRect/>
          </a:stretch>
        </p:blipFill>
        <p:spPr>
          <a:xfrm>
            <a:off x="4511826" y="2183125"/>
            <a:ext cx="4309500" cy="1448400"/>
          </a:xfrm>
          <a:prstGeom prst="roundRect">
            <a:avLst>
              <a:gd name="adj" fmla="val 16667"/>
            </a:avLst>
          </a:prstGeom>
          <a:noFill/>
          <a:ln>
            <a:noFill/>
          </a:ln>
        </p:spPr>
      </p:pic>
      <p:sp>
        <p:nvSpPr>
          <p:cNvPr id="155" name="Google Shape;155;g27a34a0877638f55_59"/>
          <p:cNvSpPr txBox="1">
            <a:spLocks noGrp="1"/>
          </p:cNvSpPr>
          <p:nvPr>
            <p:ph type="title" idx="4294967295"/>
          </p:nvPr>
        </p:nvSpPr>
        <p:spPr>
          <a:xfrm>
            <a:off x="255866" y="240992"/>
            <a:ext cx="8497200" cy="409500"/>
          </a:xfrm>
          <a:prstGeom prst="rect">
            <a:avLst/>
          </a:prstGeom>
        </p:spPr>
        <p:txBody>
          <a:bodyPr spcFirstLastPara="1" wrap="square" lIns="68575" tIns="34275" rIns="68575" bIns="34275" anchor="ctr" anchorCtr="0">
            <a:normAutofit fontScale="90000"/>
          </a:bodyPr>
          <a:lstStyle/>
          <a:p>
            <a:pPr marL="0" lvl="0" indent="0" algn="ctr" rtl="0">
              <a:spcBef>
                <a:spcPts val="0"/>
              </a:spcBef>
              <a:spcAft>
                <a:spcPts val="0"/>
              </a:spcAft>
              <a:buNone/>
            </a:pPr>
            <a:r>
              <a:rPr lang="sv-SE" dirty="0" err="1"/>
              <a:t>Open</a:t>
            </a:r>
            <a:r>
              <a:rPr lang="sv-SE" dirty="0"/>
              <a:t> Science… </a:t>
            </a:r>
            <a:r>
              <a:rPr lang="sv-SE" dirty="0" err="1"/>
              <a:t>benefits</a:t>
            </a:r>
            <a:endParaRPr lang="sv-SE" dirty="0"/>
          </a:p>
        </p:txBody>
      </p:sp>
      <p:pic>
        <p:nvPicPr>
          <p:cNvPr id="156" name="Google Shape;156;g27a34a0877638f55_59"/>
          <p:cNvPicPr preferRelativeResize="0"/>
          <p:nvPr/>
        </p:nvPicPr>
        <p:blipFill rotWithShape="1">
          <a:blip r:embed="rId4">
            <a:alphaModFix/>
          </a:blip>
          <a:srcRect t="11055"/>
          <a:stretch/>
        </p:blipFill>
        <p:spPr>
          <a:xfrm>
            <a:off x="421975" y="800978"/>
            <a:ext cx="3385025" cy="540592"/>
          </a:xfrm>
          <a:prstGeom prst="rect">
            <a:avLst/>
          </a:prstGeom>
          <a:noFill/>
          <a:ln>
            <a:noFill/>
          </a:ln>
        </p:spPr>
      </p:pic>
      <p:sp>
        <p:nvSpPr>
          <p:cNvPr id="157" name="Google Shape;157;g27a34a0877638f55_59"/>
          <p:cNvSpPr txBox="1"/>
          <p:nvPr/>
        </p:nvSpPr>
        <p:spPr>
          <a:xfrm>
            <a:off x="2018377" y="2331900"/>
            <a:ext cx="18552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u="sng">
                <a:solidFill>
                  <a:schemeClr val="hlink"/>
                </a:solidFill>
                <a:hlinkClick r:id="rId5"/>
              </a:rPr>
              <a:t>https://www.cos.io/rpcb</a:t>
            </a:r>
            <a:r>
              <a:rPr lang="en" sz="1000"/>
              <a:t> </a:t>
            </a:r>
            <a:endParaRPr sz="1000"/>
          </a:p>
        </p:txBody>
      </p:sp>
      <p:pic>
        <p:nvPicPr>
          <p:cNvPr id="158" name="Google Shape;158;g27a34a0877638f55_59"/>
          <p:cNvPicPr preferRelativeResize="0"/>
          <p:nvPr/>
        </p:nvPicPr>
        <p:blipFill>
          <a:blip r:embed="rId6">
            <a:alphaModFix/>
          </a:blip>
          <a:stretch>
            <a:fillRect/>
          </a:stretch>
        </p:blipFill>
        <p:spPr>
          <a:xfrm>
            <a:off x="2094577" y="1568250"/>
            <a:ext cx="2100999" cy="807407"/>
          </a:xfrm>
          <a:prstGeom prst="rect">
            <a:avLst/>
          </a:prstGeom>
          <a:noFill/>
          <a:ln>
            <a:noFill/>
          </a:ln>
        </p:spPr>
      </p:pic>
      <p:pic>
        <p:nvPicPr>
          <p:cNvPr id="159" name="Google Shape;159;g27a34a0877638f55_59"/>
          <p:cNvPicPr preferRelativeResize="0"/>
          <p:nvPr/>
        </p:nvPicPr>
        <p:blipFill rotWithShape="1">
          <a:blip r:embed="rId7">
            <a:alphaModFix/>
          </a:blip>
          <a:srcRect r="21826" b="55789"/>
          <a:stretch/>
        </p:blipFill>
        <p:spPr>
          <a:xfrm>
            <a:off x="4510122" y="800973"/>
            <a:ext cx="2819100" cy="691200"/>
          </a:xfrm>
          <a:prstGeom prst="roundRect">
            <a:avLst>
              <a:gd name="adj" fmla="val 16667"/>
            </a:avLst>
          </a:prstGeom>
          <a:noFill/>
          <a:ln>
            <a:noFill/>
          </a:ln>
        </p:spPr>
      </p:pic>
      <p:pic>
        <p:nvPicPr>
          <p:cNvPr id="160" name="Google Shape;160;g27a34a0877638f55_59"/>
          <p:cNvPicPr preferRelativeResize="0"/>
          <p:nvPr/>
        </p:nvPicPr>
        <p:blipFill rotWithShape="1">
          <a:blip r:embed="rId8">
            <a:alphaModFix/>
          </a:blip>
          <a:srcRect t="2865" r="1922" b="43161"/>
          <a:stretch/>
        </p:blipFill>
        <p:spPr>
          <a:xfrm>
            <a:off x="5591997" y="1465451"/>
            <a:ext cx="3228600" cy="691200"/>
          </a:xfrm>
          <a:prstGeom prst="roundRect">
            <a:avLst>
              <a:gd name="adj" fmla="val 16667"/>
            </a:avLst>
          </a:prstGeom>
          <a:noFill/>
          <a:ln>
            <a:noFill/>
          </a:ln>
        </p:spPr>
      </p:pic>
      <p:sp>
        <p:nvSpPr>
          <p:cNvPr id="161" name="Google Shape;161;g27a34a0877638f55_59"/>
          <p:cNvSpPr txBox="1"/>
          <p:nvPr/>
        </p:nvSpPr>
        <p:spPr>
          <a:xfrm>
            <a:off x="345775" y="1313050"/>
            <a:ext cx="1380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u="sng">
                <a:solidFill>
                  <a:schemeClr val="hlink"/>
                </a:solidFill>
                <a:hlinkClick r:id="rId9"/>
              </a:rPr>
              <a:t>https://osf.io/ezcuj/</a:t>
            </a:r>
            <a:r>
              <a:rPr lang="en" sz="1000"/>
              <a:t> </a:t>
            </a:r>
            <a:endParaRPr sz="1000"/>
          </a:p>
        </p:txBody>
      </p:sp>
      <p:pic>
        <p:nvPicPr>
          <p:cNvPr id="162" name="Google Shape;162;g27a34a0877638f55_59"/>
          <p:cNvPicPr preferRelativeResize="0"/>
          <p:nvPr/>
        </p:nvPicPr>
        <p:blipFill rotWithShape="1">
          <a:blip r:embed="rId10">
            <a:alphaModFix/>
          </a:blip>
          <a:srcRect l="2057" r="2267"/>
          <a:stretch/>
        </p:blipFill>
        <p:spPr>
          <a:xfrm>
            <a:off x="220876" y="2775300"/>
            <a:ext cx="2949900" cy="1063200"/>
          </a:xfrm>
          <a:prstGeom prst="roundRect">
            <a:avLst>
              <a:gd name="adj" fmla="val 16667"/>
            </a:avLst>
          </a:prstGeom>
          <a:noFill/>
          <a:ln>
            <a:noFill/>
          </a:ln>
        </p:spPr>
      </p:pic>
      <p:pic>
        <p:nvPicPr>
          <p:cNvPr id="163" name="Google Shape;163;g27a34a0877638f55_59"/>
          <p:cNvPicPr preferRelativeResize="0"/>
          <p:nvPr/>
        </p:nvPicPr>
        <p:blipFill>
          <a:blip r:embed="rId11">
            <a:alphaModFix/>
          </a:blip>
          <a:stretch>
            <a:fillRect/>
          </a:stretch>
        </p:blipFill>
        <p:spPr>
          <a:xfrm>
            <a:off x="220863" y="3658000"/>
            <a:ext cx="2159501" cy="1232725"/>
          </a:xfrm>
          <a:prstGeom prst="rect">
            <a:avLst/>
          </a:prstGeom>
          <a:noFill/>
          <a:ln>
            <a:noFill/>
          </a:ln>
        </p:spPr>
      </p:pic>
      <p:pic>
        <p:nvPicPr>
          <p:cNvPr id="164" name="Google Shape;164;g27a34a0877638f55_59"/>
          <p:cNvPicPr preferRelativeResize="0"/>
          <p:nvPr/>
        </p:nvPicPr>
        <p:blipFill rotWithShape="1">
          <a:blip r:embed="rId12">
            <a:alphaModFix/>
          </a:blip>
          <a:srcRect t="15088"/>
          <a:stretch/>
        </p:blipFill>
        <p:spPr>
          <a:xfrm>
            <a:off x="2553600" y="3631517"/>
            <a:ext cx="2819100" cy="1452607"/>
          </a:xfrm>
          <a:prstGeom prst="rect">
            <a:avLst/>
          </a:prstGeom>
          <a:noFill/>
          <a:ln>
            <a:noFill/>
          </a:ln>
        </p:spPr>
      </p:pic>
      <p:pic>
        <p:nvPicPr>
          <p:cNvPr id="165" name="Google Shape;165;g27a34a0877638f55_59"/>
          <p:cNvPicPr preferRelativeResize="0"/>
          <p:nvPr/>
        </p:nvPicPr>
        <p:blipFill rotWithShape="1">
          <a:blip r:embed="rId13">
            <a:alphaModFix/>
          </a:blip>
          <a:srcRect t="9812"/>
          <a:stretch/>
        </p:blipFill>
        <p:spPr>
          <a:xfrm>
            <a:off x="4237221" y="3490088"/>
            <a:ext cx="4858702" cy="1180650"/>
          </a:xfrm>
          <a:prstGeom prst="rect">
            <a:avLst/>
          </a:prstGeom>
          <a:noFill/>
          <a:ln>
            <a:noFill/>
          </a:ln>
        </p:spPr>
      </p:pic>
      <p:sp>
        <p:nvSpPr>
          <p:cNvPr id="166" name="Google Shape;166;g27a34a0877638f55_59"/>
          <p:cNvSpPr txBox="1"/>
          <p:nvPr/>
        </p:nvSpPr>
        <p:spPr>
          <a:xfrm>
            <a:off x="5764171" y="4906038"/>
            <a:ext cx="2888400" cy="31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u="sng">
                <a:solidFill>
                  <a:schemeClr val="hlink"/>
                </a:solidFill>
                <a:hlinkClick r:id="rId14"/>
              </a:rPr>
              <a:t>https://zenodo.org/record/3946773#.YW_WiNlBzt0</a:t>
            </a:r>
            <a:r>
              <a:rPr lang="en" sz="900"/>
              <a:t> </a:t>
            </a:r>
            <a:endParaRPr sz="900"/>
          </a:p>
        </p:txBody>
      </p:sp>
      <p:sp>
        <p:nvSpPr>
          <p:cNvPr id="15" name="Google Shape;155;g27a34a0877638f55_59">
            <a:extLst>
              <a:ext uri="{FF2B5EF4-FFF2-40B4-BE49-F238E27FC236}">
                <a16:creationId xmlns:a16="http://schemas.microsoft.com/office/drawing/2014/main" id="{9F748920-6E6B-4AD2-AA0F-5065EA2C1E1A}"/>
              </a:ext>
            </a:extLst>
          </p:cNvPr>
          <p:cNvSpPr txBox="1">
            <a:spLocks/>
          </p:cNvSpPr>
          <p:nvPr/>
        </p:nvSpPr>
        <p:spPr>
          <a:xfrm>
            <a:off x="475982" y="240733"/>
            <a:ext cx="8497200" cy="409500"/>
          </a:xfrm>
          <a:prstGeom prst="rect">
            <a:avLst/>
          </a:prstGeom>
          <a:noFill/>
          <a:ln>
            <a:noFill/>
          </a:ln>
        </p:spPr>
        <p:txBody>
          <a:bodyPr spcFirstLastPara="1" wrap="square" lIns="68575" tIns="34275" rIns="68575" bIns="34275" anchor="ctr" anchorCtr="0">
            <a:normAutofit fontScale="90000" lnSpcReduction="10000"/>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171616"/>
              </a:buClr>
              <a:buSzPts val="3000"/>
              <a:buFont typeface="Arial"/>
              <a:buNone/>
              <a:defRPr sz="3000" b="1" i="0" u="none" strike="noStrike" cap="none">
                <a:solidFill>
                  <a:srgbClr val="171616"/>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dirty="0"/>
              <a:t>…Increased impact and Increased accessibility</a:t>
            </a:r>
          </a:p>
        </p:txBody>
      </p:sp>
      <p:sp>
        <p:nvSpPr>
          <p:cNvPr id="17" name="Google Shape;184;g6737756127597f29_0">
            <a:extLst>
              <a:ext uri="{FF2B5EF4-FFF2-40B4-BE49-F238E27FC236}">
                <a16:creationId xmlns:a16="http://schemas.microsoft.com/office/drawing/2014/main" id="{50C1CC3D-0EE0-4057-B501-E2C3066726CB}"/>
              </a:ext>
            </a:extLst>
          </p:cNvPr>
          <p:cNvSpPr/>
          <p:nvPr/>
        </p:nvSpPr>
        <p:spPr>
          <a:xfrm>
            <a:off x="237725" y="650500"/>
            <a:ext cx="4162200" cy="4240200"/>
          </a:xfrm>
          <a:prstGeom prst="roundRect">
            <a:avLst>
              <a:gd name="adj" fmla="val 16667"/>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90;g6737756127597f29_19">
            <a:extLst>
              <a:ext uri="{FF2B5EF4-FFF2-40B4-BE49-F238E27FC236}">
                <a16:creationId xmlns:a16="http://schemas.microsoft.com/office/drawing/2014/main" id="{C33CE52F-CA61-4604-83A9-14A4C7E5EAA1}"/>
              </a:ext>
            </a:extLst>
          </p:cNvPr>
          <p:cNvSpPr txBox="1">
            <a:spLocks/>
          </p:cNvSpPr>
          <p:nvPr/>
        </p:nvSpPr>
        <p:spPr>
          <a:xfrm>
            <a:off x="323407" y="225916"/>
            <a:ext cx="8497200" cy="409500"/>
          </a:xfrm>
          <a:prstGeom prst="rect">
            <a:avLst/>
          </a:prstGeom>
          <a:noFill/>
          <a:ln>
            <a:noFill/>
          </a:ln>
        </p:spPr>
        <p:txBody>
          <a:bodyPr spcFirstLastPara="1" wrap="square" lIns="68575" tIns="34275" rIns="68575" bIns="34275" anchor="ctr" anchorCtr="0">
            <a:normAutofit fontScale="90000" lnSpcReduction="10000"/>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171616"/>
              </a:buClr>
              <a:buSzPts val="3000"/>
              <a:buFont typeface="Arial"/>
              <a:buNone/>
              <a:defRPr sz="3000" b="1" i="0" u="none" strike="noStrike" cap="none">
                <a:solidFill>
                  <a:srgbClr val="171616"/>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Clr>
                <a:schemeClr val="dk1"/>
              </a:buClr>
              <a:buSzPts val="1100"/>
              <a:buFont typeface="Arial"/>
              <a:buNone/>
            </a:pPr>
            <a:r>
              <a:rPr lang="en-US" dirty="0">
                <a:solidFill>
                  <a:schemeClr val="dk1"/>
                </a:solidFill>
              </a:rPr>
              <a:t>…Open Science in face of global emergencies</a:t>
            </a:r>
          </a:p>
        </p:txBody>
      </p:sp>
      <p:sp>
        <p:nvSpPr>
          <p:cNvPr id="19" name="Google Shape;203;g6737756127597f29_19">
            <a:extLst>
              <a:ext uri="{FF2B5EF4-FFF2-40B4-BE49-F238E27FC236}">
                <a16:creationId xmlns:a16="http://schemas.microsoft.com/office/drawing/2014/main" id="{2C0EC140-B5B6-448F-BBA1-B7DD24C9C23C}"/>
              </a:ext>
            </a:extLst>
          </p:cNvPr>
          <p:cNvSpPr/>
          <p:nvPr/>
        </p:nvSpPr>
        <p:spPr>
          <a:xfrm>
            <a:off x="4237225" y="650500"/>
            <a:ext cx="4711500" cy="2839500"/>
          </a:xfrm>
          <a:prstGeom prst="roundRect">
            <a:avLst>
              <a:gd name="adj" fmla="val 16667"/>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9;g6737756127597f29_37">
            <a:extLst>
              <a:ext uri="{FF2B5EF4-FFF2-40B4-BE49-F238E27FC236}">
                <a16:creationId xmlns:a16="http://schemas.microsoft.com/office/drawing/2014/main" id="{3EF6D2EF-64D1-4907-A8EB-D39BAF2CFF5A}"/>
              </a:ext>
            </a:extLst>
          </p:cNvPr>
          <p:cNvSpPr txBox="1">
            <a:spLocks/>
          </p:cNvSpPr>
          <p:nvPr/>
        </p:nvSpPr>
        <p:spPr>
          <a:xfrm>
            <a:off x="323407" y="251044"/>
            <a:ext cx="8497200" cy="409500"/>
          </a:xfrm>
          <a:prstGeom prst="rect">
            <a:avLst/>
          </a:prstGeom>
          <a:noFill/>
          <a:ln>
            <a:noFill/>
          </a:ln>
        </p:spPr>
        <p:txBody>
          <a:bodyPr spcFirstLastPara="1" wrap="square" lIns="68575" tIns="34275" rIns="68575" bIns="34275" anchor="ctr" anchorCtr="0">
            <a:normAutofit fontScale="90000" lnSpcReduction="10000"/>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171616"/>
              </a:buClr>
              <a:buSzPts val="3000"/>
              <a:buFont typeface="Arial"/>
              <a:buNone/>
              <a:defRPr sz="3000" b="1" i="0" u="none" strike="noStrike" cap="none">
                <a:solidFill>
                  <a:srgbClr val="171616"/>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US" dirty="0">
                <a:solidFill>
                  <a:schemeClr val="dk1"/>
                </a:solidFill>
              </a:rPr>
              <a:t>…Open Science for equitable access to knowledge</a:t>
            </a:r>
          </a:p>
        </p:txBody>
      </p:sp>
      <p:sp>
        <p:nvSpPr>
          <p:cNvPr id="21" name="Google Shape;223;g6737756127597f29_37">
            <a:extLst>
              <a:ext uri="{FF2B5EF4-FFF2-40B4-BE49-F238E27FC236}">
                <a16:creationId xmlns:a16="http://schemas.microsoft.com/office/drawing/2014/main" id="{40001D33-733D-44C3-B45C-3D1A547AB78F}"/>
              </a:ext>
            </a:extLst>
          </p:cNvPr>
          <p:cNvSpPr/>
          <p:nvPr/>
        </p:nvSpPr>
        <p:spPr>
          <a:xfrm>
            <a:off x="4389625" y="3530293"/>
            <a:ext cx="4711500" cy="1752600"/>
          </a:xfrm>
          <a:prstGeom prst="roundRect">
            <a:avLst>
              <a:gd name="adj" fmla="val 16667"/>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9;g6737756127597f29_75">
            <a:extLst>
              <a:ext uri="{FF2B5EF4-FFF2-40B4-BE49-F238E27FC236}">
                <a16:creationId xmlns:a16="http://schemas.microsoft.com/office/drawing/2014/main" id="{DD6CE04E-C21D-4E6E-B574-2EF7878759E1}"/>
              </a:ext>
            </a:extLst>
          </p:cNvPr>
          <p:cNvSpPr txBox="1">
            <a:spLocks/>
          </p:cNvSpPr>
          <p:nvPr/>
        </p:nvSpPr>
        <p:spPr>
          <a:xfrm>
            <a:off x="331500" y="228986"/>
            <a:ext cx="8497200" cy="409500"/>
          </a:xfrm>
          <a:prstGeom prst="rect">
            <a:avLst/>
          </a:prstGeom>
          <a:noFill/>
          <a:ln>
            <a:noFill/>
          </a:ln>
        </p:spPr>
        <p:txBody>
          <a:bodyPr spcFirstLastPara="1" wrap="square" lIns="68575" tIns="34275" rIns="68575" bIns="34275" anchor="ctr" anchorCtr="0">
            <a:normAutofit fontScale="90000" lnSpcReduction="10000"/>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171616"/>
              </a:buClr>
              <a:buSzPts val="3000"/>
              <a:buFont typeface="Arial"/>
              <a:buNone/>
              <a:defRPr sz="3000" b="1" i="0" u="none" strike="noStrike" cap="none">
                <a:solidFill>
                  <a:srgbClr val="171616"/>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sv-SE" dirty="0">
                <a:solidFill>
                  <a:schemeClr val="dk1"/>
                </a:solidFill>
              </a:rPr>
              <a:t>…</a:t>
            </a:r>
            <a:r>
              <a:rPr lang="sv-SE" dirty="0" err="1">
                <a:solidFill>
                  <a:schemeClr val="dk1"/>
                </a:solidFill>
              </a:rPr>
              <a:t>Increased</a:t>
            </a:r>
            <a:r>
              <a:rPr lang="sv-SE" dirty="0">
                <a:solidFill>
                  <a:schemeClr val="dk1"/>
                </a:solidFill>
              </a:rPr>
              <a:t> </a:t>
            </a:r>
            <a:r>
              <a:rPr lang="sv-SE" dirty="0" err="1">
                <a:solidFill>
                  <a:schemeClr val="dk1"/>
                </a:solidFill>
              </a:rPr>
              <a:t>collaboration</a:t>
            </a:r>
            <a:endParaRPr lang="sv-SE" dirty="0">
              <a:solidFill>
                <a:schemeClr val="dk1"/>
              </a:solidFill>
            </a:endParaRPr>
          </a:p>
        </p:txBody>
      </p:sp>
      <p:sp>
        <p:nvSpPr>
          <p:cNvPr id="23" name="Google Shape;244;g6737756127597f29_75">
            <a:extLst>
              <a:ext uri="{FF2B5EF4-FFF2-40B4-BE49-F238E27FC236}">
                <a16:creationId xmlns:a16="http://schemas.microsoft.com/office/drawing/2014/main" id="{1FAC40FE-DF9F-4F68-B4BB-3B487397DBF4}"/>
              </a:ext>
            </a:extLst>
          </p:cNvPr>
          <p:cNvSpPr/>
          <p:nvPr/>
        </p:nvSpPr>
        <p:spPr>
          <a:xfrm>
            <a:off x="237725" y="3794700"/>
            <a:ext cx="2159400" cy="1232700"/>
          </a:xfrm>
          <a:prstGeom prst="roundRect">
            <a:avLst>
              <a:gd name="adj" fmla="val 16667"/>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3000"/>
                                  </p:stCondLst>
                                  <p:childTnLst>
                                    <p:set>
                                      <p:cBhvr>
                                        <p:cTn id="6" dur="1" fill="hold">
                                          <p:stCondLst>
                                            <p:cond delay="0"/>
                                          </p:stCondLst>
                                        </p:cTn>
                                        <p:tgtEl>
                                          <p:spTgt spid="155"/>
                                        </p:tgtEl>
                                        <p:attrNameLst>
                                          <p:attrName>style.visibility</p:attrName>
                                        </p:attrNameLst>
                                      </p:cBhvr>
                                      <p:to>
                                        <p:strVal val="hidden"/>
                                      </p:to>
                                    </p:set>
                                  </p:childTnLst>
                                </p:cTn>
                              </p:par>
                              <p:par>
                                <p:cTn id="7" presetID="1" presetClass="entr" presetSubtype="0" fill="hold" grpId="0" nodeType="withEffect">
                                  <p:stCondLst>
                                    <p:cond delay="300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300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xit" presetSubtype="0" fill="hold" grpId="1" nodeType="withEffect">
                                  <p:stCondLst>
                                    <p:cond delay="6000"/>
                                  </p:stCondLst>
                                  <p:childTnLst>
                                    <p:set>
                                      <p:cBhvr>
                                        <p:cTn id="12" dur="1" fill="hold">
                                          <p:stCondLst>
                                            <p:cond delay="0"/>
                                          </p:stCondLst>
                                        </p:cTn>
                                        <p:tgtEl>
                                          <p:spTgt spid="155"/>
                                        </p:tgtEl>
                                        <p:attrNameLst>
                                          <p:attrName>style.visibility</p:attrName>
                                        </p:attrNameLst>
                                      </p:cBhvr>
                                      <p:to>
                                        <p:strVal val="hidden"/>
                                      </p:to>
                                    </p:set>
                                  </p:childTnLst>
                                </p:cTn>
                              </p:par>
                              <p:par>
                                <p:cTn id="13" presetID="1" presetClass="exit" presetSubtype="0" fill="hold" grpId="1" nodeType="withEffect">
                                  <p:stCondLst>
                                    <p:cond delay="6000"/>
                                  </p:stCondLst>
                                  <p:childTnLst>
                                    <p:set>
                                      <p:cBhvr>
                                        <p:cTn id="14" dur="1" fill="hold">
                                          <p:stCondLst>
                                            <p:cond delay="0"/>
                                          </p:stCondLst>
                                        </p:cTn>
                                        <p:tgtEl>
                                          <p:spTgt spid="15"/>
                                        </p:tgtEl>
                                        <p:attrNameLst>
                                          <p:attrName>style.visibility</p:attrName>
                                        </p:attrNameLst>
                                      </p:cBhvr>
                                      <p:to>
                                        <p:strVal val="hidden"/>
                                      </p:to>
                                    </p:set>
                                  </p:childTnLst>
                                </p:cTn>
                              </p:par>
                              <p:par>
                                <p:cTn id="15" presetID="1" presetClass="entr" presetSubtype="0" fill="hold" grpId="0" nodeType="withEffect">
                                  <p:stCondLst>
                                    <p:cond delay="600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600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xit" presetSubtype="0" fill="hold" grpId="1" nodeType="withEffect">
                                  <p:stCondLst>
                                    <p:cond delay="9000"/>
                                  </p:stCondLst>
                                  <p:childTnLst>
                                    <p:set>
                                      <p:cBhvr>
                                        <p:cTn id="20" dur="1" fill="hold">
                                          <p:stCondLst>
                                            <p:cond delay="0"/>
                                          </p:stCondLst>
                                        </p:cTn>
                                        <p:tgtEl>
                                          <p:spTgt spid="18"/>
                                        </p:tgtEl>
                                        <p:attrNameLst>
                                          <p:attrName>style.visibility</p:attrName>
                                        </p:attrNameLst>
                                      </p:cBhvr>
                                      <p:to>
                                        <p:strVal val="hidden"/>
                                      </p:to>
                                    </p:set>
                                  </p:childTnLst>
                                </p:cTn>
                              </p:par>
                              <p:par>
                                <p:cTn id="21" presetID="1" presetClass="entr" presetSubtype="0" fill="hold" grpId="0" nodeType="withEffect">
                                  <p:stCondLst>
                                    <p:cond delay="900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900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xit" presetSubtype="0" fill="hold" grpId="1" nodeType="withEffect">
                                  <p:stCondLst>
                                    <p:cond delay="12000"/>
                                  </p:stCondLst>
                                  <p:childTnLst>
                                    <p:set>
                                      <p:cBhvr>
                                        <p:cTn id="26" dur="1" fill="hold">
                                          <p:stCondLst>
                                            <p:cond delay="0"/>
                                          </p:stCondLst>
                                        </p:cTn>
                                        <p:tgtEl>
                                          <p:spTgt spid="20"/>
                                        </p:tgtEl>
                                        <p:attrNameLst>
                                          <p:attrName>style.visibility</p:attrName>
                                        </p:attrNameLst>
                                      </p:cBhvr>
                                      <p:to>
                                        <p:strVal val="hidden"/>
                                      </p:to>
                                    </p:set>
                                  </p:childTnLst>
                                </p:cTn>
                              </p:par>
                              <p:par>
                                <p:cTn id="27" presetID="1" presetClass="entr" presetSubtype="0" fill="hold" grpId="0" nodeType="withEffect">
                                  <p:stCondLst>
                                    <p:cond delay="1200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1200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55" grpId="1"/>
      <p:bldP spid="15" grpId="0"/>
      <p:bldP spid="15" grpId="1"/>
      <p:bldP spid="17" grpId="0" animBg="1"/>
      <p:bldP spid="18" grpId="0"/>
      <p:bldP spid="18" grpId="1"/>
      <p:bldP spid="19" grpId="0" animBg="1"/>
      <p:bldP spid="20" grpId="0"/>
      <p:bldP spid="20" grpId="1"/>
      <p:bldP spid="21" grpId="0" animBg="1"/>
      <p:bldP spid="22" grpId="0"/>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g2376c58017f_0_1272"/>
          <p:cNvSpPr txBox="1">
            <a:spLocks noGrp="1"/>
          </p:cNvSpPr>
          <p:nvPr>
            <p:ph type="title"/>
          </p:nvPr>
        </p:nvSpPr>
        <p:spPr>
          <a:xfrm>
            <a:off x="311700" y="445025"/>
            <a:ext cx="8520600" cy="572700"/>
          </a:xfrm>
          <a:prstGeom prst="rect">
            <a:avLst/>
          </a:prstGeom>
        </p:spPr>
        <p:txBody>
          <a:bodyPr spcFirstLastPara="1" wrap="square" lIns="68575" tIns="34275" rIns="68575" bIns="34275" anchor="ctr" anchorCtr="0">
            <a:normAutofit/>
          </a:bodyPr>
          <a:lstStyle/>
          <a:p>
            <a:pPr marL="0" lvl="0" indent="0" algn="ctr" rtl="0">
              <a:spcBef>
                <a:spcPts val="0"/>
              </a:spcBef>
              <a:spcAft>
                <a:spcPts val="0"/>
              </a:spcAft>
              <a:buNone/>
            </a:pPr>
            <a:r>
              <a:rPr lang="en"/>
              <a:t>Open Science… driving initiatives in Europe</a:t>
            </a:r>
            <a:endParaRPr/>
          </a:p>
        </p:txBody>
      </p:sp>
      <p:pic>
        <p:nvPicPr>
          <p:cNvPr id="250" name="Google Shape;250;g2376c58017f_0_1272"/>
          <p:cNvPicPr preferRelativeResize="0"/>
          <p:nvPr/>
        </p:nvPicPr>
        <p:blipFill>
          <a:blip r:embed="rId3">
            <a:alphaModFix/>
          </a:blip>
          <a:stretch>
            <a:fillRect/>
          </a:stretch>
        </p:blipFill>
        <p:spPr>
          <a:xfrm>
            <a:off x="927699" y="1657024"/>
            <a:ext cx="1284975" cy="855100"/>
          </a:xfrm>
          <a:prstGeom prst="rect">
            <a:avLst/>
          </a:prstGeom>
          <a:noFill/>
          <a:ln>
            <a:noFill/>
          </a:ln>
        </p:spPr>
      </p:pic>
      <p:pic>
        <p:nvPicPr>
          <p:cNvPr id="251" name="Google Shape;251;g2376c58017f_0_1272"/>
          <p:cNvPicPr preferRelativeResize="0"/>
          <p:nvPr/>
        </p:nvPicPr>
        <p:blipFill>
          <a:blip r:embed="rId4">
            <a:alphaModFix/>
          </a:blip>
          <a:stretch>
            <a:fillRect/>
          </a:stretch>
        </p:blipFill>
        <p:spPr>
          <a:xfrm>
            <a:off x="258323" y="2836125"/>
            <a:ext cx="1612050" cy="1612050"/>
          </a:xfrm>
          <a:prstGeom prst="rect">
            <a:avLst/>
          </a:prstGeom>
          <a:noFill/>
          <a:ln>
            <a:noFill/>
          </a:ln>
        </p:spPr>
      </p:pic>
      <p:sp>
        <p:nvSpPr>
          <p:cNvPr id="252" name="Google Shape;252;g2376c58017f_0_1272"/>
          <p:cNvSpPr txBox="1"/>
          <p:nvPr/>
        </p:nvSpPr>
        <p:spPr>
          <a:xfrm>
            <a:off x="1753900" y="1089075"/>
            <a:ext cx="4535400" cy="434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b="1"/>
              <a:t>European Commission funded initiatives</a:t>
            </a:r>
            <a:endParaRPr sz="1600" b="1"/>
          </a:p>
        </p:txBody>
      </p:sp>
      <p:sp>
        <p:nvSpPr>
          <p:cNvPr id="253" name="Google Shape;253;g2376c58017f_0_1272"/>
          <p:cNvSpPr txBox="1"/>
          <p:nvPr/>
        </p:nvSpPr>
        <p:spPr>
          <a:xfrm>
            <a:off x="2532600" y="4676775"/>
            <a:ext cx="4078800" cy="434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t>Grass-root initiatives (community-built)</a:t>
            </a:r>
            <a:endParaRPr sz="1600" b="1"/>
          </a:p>
        </p:txBody>
      </p:sp>
      <p:cxnSp>
        <p:nvCxnSpPr>
          <p:cNvPr id="254" name="Google Shape;254;g2376c58017f_0_1272"/>
          <p:cNvCxnSpPr/>
          <p:nvPr/>
        </p:nvCxnSpPr>
        <p:spPr>
          <a:xfrm>
            <a:off x="415200" y="2713350"/>
            <a:ext cx="8313600" cy="21600"/>
          </a:xfrm>
          <a:prstGeom prst="straightConnector1">
            <a:avLst/>
          </a:prstGeom>
          <a:noFill/>
          <a:ln w="76200" cap="flat" cmpd="sng">
            <a:solidFill>
              <a:schemeClr val="accent1"/>
            </a:solidFill>
            <a:prstDash val="dash"/>
            <a:round/>
            <a:headEnd type="none" w="med" len="med"/>
            <a:tailEnd type="triangle" w="med" len="med"/>
          </a:ln>
        </p:spPr>
      </p:cxnSp>
      <p:sp>
        <p:nvSpPr>
          <p:cNvPr id="255" name="Google Shape;255;g2376c58017f_0_1272"/>
          <p:cNvSpPr txBox="1"/>
          <p:nvPr/>
        </p:nvSpPr>
        <p:spPr>
          <a:xfrm>
            <a:off x="549950" y="2664525"/>
            <a:ext cx="593100" cy="39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accent1"/>
                </a:solidFill>
              </a:rPr>
              <a:t>2013</a:t>
            </a:r>
            <a:endParaRPr>
              <a:solidFill>
                <a:schemeClr val="accent1"/>
              </a:solidFill>
            </a:endParaRPr>
          </a:p>
        </p:txBody>
      </p:sp>
      <p:sp>
        <p:nvSpPr>
          <p:cNvPr id="256" name="Google Shape;256;g2376c58017f_0_1272"/>
          <p:cNvSpPr txBox="1"/>
          <p:nvPr/>
        </p:nvSpPr>
        <p:spPr>
          <a:xfrm>
            <a:off x="5873175" y="2658750"/>
            <a:ext cx="593100" cy="39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accent1"/>
                </a:solidFill>
              </a:rPr>
              <a:t>2021</a:t>
            </a:r>
            <a:endParaRPr>
              <a:solidFill>
                <a:schemeClr val="accent1"/>
              </a:solidFill>
            </a:endParaRPr>
          </a:p>
        </p:txBody>
      </p:sp>
      <p:pic>
        <p:nvPicPr>
          <p:cNvPr id="257" name="Google Shape;257;g2376c58017f_0_1272"/>
          <p:cNvPicPr preferRelativeResize="0"/>
          <p:nvPr/>
        </p:nvPicPr>
        <p:blipFill>
          <a:blip r:embed="rId5">
            <a:alphaModFix/>
          </a:blip>
          <a:stretch>
            <a:fillRect/>
          </a:stretch>
        </p:blipFill>
        <p:spPr>
          <a:xfrm>
            <a:off x="6769458" y="1163213"/>
            <a:ext cx="1510524" cy="1197649"/>
          </a:xfrm>
          <a:prstGeom prst="rect">
            <a:avLst/>
          </a:prstGeom>
          <a:noFill/>
          <a:ln>
            <a:noFill/>
          </a:ln>
        </p:spPr>
      </p:pic>
      <p:sp>
        <p:nvSpPr>
          <p:cNvPr id="258" name="Google Shape;258;g2376c58017f_0_1272"/>
          <p:cNvSpPr txBox="1"/>
          <p:nvPr/>
        </p:nvSpPr>
        <p:spPr>
          <a:xfrm>
            <a:off x="6530072" y="1531071"/>
            <a:ext cx="1978500" cy="608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0000FF"/>
                </a:solidFill>
              </a:rPr>
              <a:t>ERA Policy action 22-24</a:t>
            </a:r>
            <a:endParaRPr b="1">
              <a:solidFill>
                <a:srgbClr val="0000FF"/>
              </a:solidFill>
            </a:endParaRPr>
          </a:p>
        </p:txBody>
      </p:sp>
      <p:pic>
        <p:nvPicPr>
          <p:cNvPr id="259" name="Google Shape;259;g2376c58017f_0_1272"/>
          <p:cNvPicPr preferRelativeResize="0"/>
          <p:nvPr/>
        </p:nvPicPr>
        <p:blipFill>
          <a:blip r:embed="rId6">
            <a:alphaModFix/>
          </a:blip>
          <a:stretch>
            <a:fillRect/>
          </a:stretch>
        </p:blipFill>
        <p:spPr>
          <a:xfrm>
            <a:off x="2398928" y="3043337"/>
            <a:ext cx="2303773" cy="1197626"/>
          </a:xfrm>
          <a:prstGeom prst="rect">
            <a:avLst/>
          </a:prstGeom>
          <a:noFill/>
          <a:ln>
            <a:noFill/>
          </a:ln>
        </p:spPr>
      </p:pic>
      <p:sp>
        <p:nvSpPr>
          <p:cNvPr id="260" name="Google Shape;260;g2376c58017f_0_1272"/>
          <p:cNvSpPr txBox="1"/>
          <p:nvPr/>
        </p:nvSpPr>
        <p:spPr>
          <a:xfrm>
            <a:off x="2567672" y="3283671"/>
            <a:ext cx="1978500" cy="608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solidFill>
                  <a:srgbClr val="0000FF"/>
                </a:solidFill>
              </a:rPr>
              <a:t>&gt;240 OS communities</a:t>
            </a:r>
            <a:endParaRPr b="1">
              <a:solidFill>
                <a:srgbClr val="0000FF"/>
              </a:solidFill>
            </a:endParaRPr>
          </a:p>
        </p:txBody>
      </p:sp>
      <p:sp>
        <p:nvSpPr>
          <p:cNvPr id="261" name="Google Shape;261;g2376c58017f_0_1272"/>
          <p:cNvSpPr txBox="1"/>
          <p:nvPr/>
        </p:nvSpPr>
        <p:spPr>
          <a:xfrm>
            <a:off x="2398925" y="4181225"/>
            <a:ext cx="2303700" cy="559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u="sng">
                <a:solidFill>
                  <a:schemeClr val="hlink"/>
                </a:solidFill>
                <a:hlinkClick r:id="rId7"/>
              </a:rPr>
              <a:t>https://docs.google.com/spreadsheets/d/1LNF5_bOkRV-RLIF4HYmu-gOemIa4IdfXEer89fM-Vy8/edit?usp=drivesdk</a:t>
            </a:r>
            <a:r>
              <a:rPr lang="en" sz="800"/>
              <a:t> </a:t>
            </a:r>
            <a:endParaRPr sz="800"/>
          </a:p>
        </p:txBody>
      </p:sp>
      <p:pic>
        <p:nvPicPr>
          <p:cNvPr id="262" name="Google Shape;262;g2376c58017f_0_1272"/>
          <p:cNvPicPr preferRelativeResize="0"/>
          <p:nvPr/>
        </p:nvPicPr>
        <p:blipFill>
          <a:blip r:embed="rId8">
            <a:alphaModFix/>
          </a:blip>
          <a:stretch>
            <a:fillRect/>
          </a:stretch>
        </p:blipFill>
        <p:spPr>
          <a:xfrm>
            <a:off x="643800" y="1315625"/>
            <a:ext cx="593100" cy="446690"/>
          </a:xfrm>
          <a:prstGeom prst="rect">
            <a:avLst/>
          </a:prstGeom>
          <a:noFill/>
          <a:ln>
            <a:noFill/>
          </a:ln>
        </p:spPr>
      </p:pic>
      <p:pic>
        <p:nvPicPr>
          <p:cNvPr id="263" name="Google Shape;263;g2376c58017f_0_1272"/>
          <p:cNvPicPr preferRelativeResize="0"/>
          <p:nvPr/>
        </p:nvPicPr>
        <p:blipFill>
          <a:blip r:embed="rId9">
            <a:alphaModFix/>
          </a:blip>
          <a:stretch>
            <a:fillRect/>
          </a:stretch>
        </p:blipFill>
        <p:spPr>
          <a:xfrm>
            <a:off x="7381875" y="2085975"/>
            <a:ext cx="1311046" cy="446700"/>
          </a:xfrm>
          <a:prstGeom prst="rect">
            <a:avLst/>
          </a:prstGeom>
          <a:noFill/>
          <a:ln>
            <a:noFill/>
          </a:ln>
        </p:spPr>
      </p:pic>
      <p:pic>
        <p:nvPicPr>
          <p:cNvPr id="264" name="Google Shape;264;g2376c58017f_0_1272"/>
          <p:cNvPicPr preferRelativeResize="0"/>
          <p:nvPr/>
        </p:nvPicPr>
        <p:blipFill>
          <a:blip r:embed="rId10">
            <a:alphaModFix/>
          </a:blip>
          <a:stretch>
            <a:fillRect/>
          </a:stretch>
        </p:blipFill>
        <p:spPr>
          <a:xfrm>
            <a:off x="3948115" y="3019425"/>
            <a:ext cx="1311049" cy="535307"/>
          </a:xfrm>
          <a:prstGeom prst="rect">
            <a:avLst/>
          </a:prstGeom>
          <a:noFill/>
          <a:ln>
            <a:noFill/>
          </a:ln>
        </p:spPr>
      </p:pic>
      <p:pic>
        <p:nvPicPr>
          <p:cNvPr id="265" name="Google Shape;265;g2376c58017f_0_1272"/>
          <p:cNvPicPr preferRelativeResize="0"/>
          <p:nvPr/>
        </p:nvPicPr>
        <p:blipFill>
          <a:blip r:embed="rId11">
            <a:alphaModFix/>
          </a:blip>
          <a:stretch>
            <a:fillRect/>
          </a:stretch>
        </p:blipFill>
        <p:spPr>
          <a:xfrm>
            <a:off x="2914442" y="2008513"/>
            <a:ext cx="1284975" cy="526162"/>
          </a:xfrm>
          <a:prstGeom prst="rect">
            <a:avLst/>
          </a:prstGeom>
          <a:noFill/>
          <a:ln>
            <a:noFill/>
          </a:ln>
        </p:spPr>
      </p:pic>
      <p:pic>
        <p:nvPicPr>
          <p:cNvPr id="266" name="Google Shape;266;g2376c58017f_0_1272"/>
          <p:cNvPicPr preferRelativeResize="0"/>
          <p:nvPr/>
        </p:nvPicPr>
        <p:blipFill>
          <a:blip r:embed="rId12">
            <a:alphaModFix/>
          </a:blip>
          <a:stretch>
            <a:fillRect/>
          </a:stretch>
        </p:blipFill>
        <p:spPr>
          <a:xfrm>
            <a:off x="7231376" y="2991825"/>
            <a:ext cx="1612051" cy="2100512"/>
          </a:xfrm>
          <a:prstGeom prst="rect">
            <a:avLst/>
          </a:prstGeom>
          <a:noFill/>
          <a:ln>
            <a:noFill/>
          </a:ln>
        </p:spPr>
      </p:pic>
      <p:pic>
        <p:nvPicPr>
          <p:cNvPr id="267" name="Google Shape;267;g2376c58017f_0_1272"/>
          <p:cNvPicPr preferRelativeResize="0"/>
          <p:nvPr/>
        </p:nvPicPr>
        <p:blipFill>
          <a:blip r:embed="rId13">
            <a:alphaModFix/>
          </a:blip>
          <a:stretch>
            <a:fillRect/>
          </a:stretch>
        </p:blipFill>
        <p:spPr>
          <a:xfrm>
            <a:off x="6983767" y="3600925"/>
            <a:ext cx="2107249" cy="396300"/>
          </a:xfrm>
          <a:prstGeom prst="rect">
            <a:avLst/>
          </a:prstGeom>
          <a:noFill/>
          <a:ln>
            <a:noFill/>
          </a:ln>
        </p:spPr>
      </p:pic>
      <p:pic>
        <p:nvPicPr>
          <p:cNvPr id="268" name="Google Shape;268;g2376c58017f_0_1272"/>
          <p:cNvPicPr preferRelativeResize="0"/>
          <p:nvPr/>
        </p:nvPicPr>
        <p:blipFill>
          <a:blip r:embed="rId14">
            <a:alphaModFix/>
          </a:blip>
          <a:stretch>
            <a:fillRect/>
          </a:stretch>
        </p:blipFill>
        <p:spPr>
          <a:xfrm>
            <a:off x="4358456" y="3661827"/>
            <a:ext cx="1025329" cy="608100"/>
          </a:xfrm>
          <a:prstGeom prst="rect">
            <a:avLst/>
          </a:prstGeom>
          <a:noFill/>
          <a:ln>
            <a:noFill/>
          </a:ln>
        </p:spPr>
      </p:pic>
      <p:pic>
        <p:nvPicPr>
          <p:cNvPr id="269" name="Google Shape;269;g2376c58017f_0_1272"/>
          <p:cNvPicPr preferRelativeResize="0"/>
          <p:nvPr/>
        </p:nvPicPr>
        <p:blipFill>
          <a:blip r:embed="rId15">
            <a:alphaModFix/>
          </a:blip>
          <a:stretch>
            <a:fillRect/>
          </a:stretch>
        </p:blipFill>
        <p:spPr>
          <a:xfrm>
            <a:off x="1943172" y="3560288"/>
            <a:ext cx="665800" cy="658787"/>
          </a:xfrm>
          <a:prstGeom prst="rect">
            <a:avLst/>
          </a:prstGeom>
          <a:noFill/>
          <a:ln>
            <a:noFill/>
          </a:ln>
        </p:spPr>
      </p:pic>
      <p:pic>
        <p:nvPicPr>
          <p:cNvPr id="270" name="Google Shape;270;g2376c58017f_0_1272"/>
          <p:cNvPicPr preferRelativeResize="0"/>
          <p:nvPr/>
        </p:nvPicPr>
        <p:blipFill>
          <a:blip r:embed="rId16">
            <a:alphaModFix/>
          </a:blip>
          <a:stretch>
            <a:fillRect/>
          </a:stretch>
        </p:blipFill>
        <p:spPr>
          <a:xfrm>
            <a:off x="5735338" y="2425438"/>
            <a:ext cx="1783183" cy="292625"/>
          </a:xfrm>
          <a:prstGeom prst="rect">
            <a:avLst/>
          </a:prstGeom>
          <a:noFill/>
          <a:ln>
            <a:noFill/>
          </a:ln>
        </p:spPr>
      </p:pic>
      <p:sp>
        <p:nvSpPr>
          <p:cNvPr id="271" name="Google Shape;271;g2376c58017f_0_1272"/>
          <p:cNvSpPr txBox="1"/>
          <p:nvPr/>
        </p:nvSpPr>
        <p:spPr>
          <a:xfrm>
            <a:off x="5587200" y="2259450"/>
            <a:ext cx="11883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i="1"/>
              <a:t>… and other TFs</a:t>
            </a:r>
            <a:endParaRPr sz="900" i="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6AA7"/>
        </a:solidFill>
        <a:effectLst/>
      </p:bgPr>
    </p:bg>
    <p:spTree>
      <p:nvGrpSpPr>
        <p:cNvPr id="1" name="Shape 294"/>
        <p:cNvGrpSpPr/>
        <p:nvPr/>
      </p:nvGrpSpPr>
      <p:grpSpPr>
        <a:xfrm>
          <a:off x="0" y="0"/>
          <a:ext cx="0" cy="0"/>
          <a:chOff x="0" y="0"/>
          <a:chExt cx="0" cy="0"/>
        </a:xfrm>
      </p:grpSpPr>
      <p:sp>
        <p:nvSpPr>
          <p:cNvPr id="295" name="Google Shape;295;g1e1c01fd19a_0_0"/>
          <p:cNvSpPr txBox="1">
            <a:spLocks noGrp="1"/>
          </p:cNvSpPr>
          <p:nvPr>
            <p:ph type="title"/>
          </p:nvPr>
        </p:nvSpPr>
        <p:spPr>
          <a:xfrm>
            <a:off x="490250" y="450150"/>
            <a:ext cx="6367800" cy="4090800"/>
          </a:xfrm>
          <a:prstGeom prst="rect">
            <a:avLst/>
          </a:prstGeom>
        </p:spPr>
        <p:txBody>
          <a:bodyPr spcFirstLastPara="1" wrap="square" lIns="68575" tIns="34275" rIns="68575" bIns="34275" anchor="ctr" anchorCtr="0">
            <a:normAutofit/>
          </a:bodyPr>
          <a:lstStyle/>
          <a:p>
            <a:pPr marL="0" lvl="0" indent="0" algn="ctr" rtl="0">
              <a:spcBef>
                <a:spcPts val="0"/>
              </a:spcBef>
              <a:spcAft>
                <a:spcPts val="0"/>
              </a:spcAft>
              <a:buNone/>
            </a:pPr>
            <a:r>
              <a:rPr lang="en" sz="5000" b="1">
                <a:solidFill>
                  <a:srgbClr val="FECC02"/>
                </a:solidFill>
              </a:rPr>
              <a:t>Open Science in Sweden</a:t>
            </a:r>
            <a:endParaRPr sz="5000" b="1">
              <a:solidFill>
                <a:srgbClr val="FECC0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6AA7"/>
        </a:solidFill>
        <a:effectLst/>
      </p:bgPr>
    </p:bg>
    <p:spTree>
      <p:nvGrpSpPr>
        <p:cNvPr id="1" name="Shape 299"/>
        <p:cNvGrpSpPr/>
        <p:nvPr/>
      </p:nvGrpSpPr>
      <p:grpSpPr>
        <a:xfrm>
          <a:off x="0" y="0"/>
          <a:ext cx="0" cy="0"/>
          <a:chOff x="0" y="0"/>
          <a:chExt cx="0" cy="0"/>
        </a:xfrm>
      </p:grpSpPr>
      <p:sp>
        <p:nvSpPr>
          <p:cNvPr id="300" name="Google Shape;300;g1e1c01fd19a_0_4"/>
          <p:cNvSpPr txBox="1">
            <a:spLocks noGrp="1"/>
          </p:cNvSpPr>
          <p:nvPr>
            <p:ph type="title"/>
          </p:nvPr>
        </p:nvSpPr>
        <p:spPr>
          <a:xfrm>
            <a:off x="345952" y="222134"/>
            <a:ext cx="8520600" cy="572700"/>
          </a:xfrm>
          <a:prstGeom prst="rect">
            <a:avLst/>
          </a:prstGeom>
        </p:spPr>
        <p:txBody>
          <a:bodyPr spcFirstLastPara="1" wrap="square" lIns="68575" tIns="34275" rIns="68575" bIns="34275" anchor="ctr" anchorCtr="0">
            <a:normAutofit/>
          </a:bodyPr>
          <a:lstStyle/>
          <a:p>
            <a:pPr marL="0" lvl="0" indent="0" algn="ctr" rtl="0">
              <a:spcBef>
                <a:spcPts val="0"/>
              </a:spcBef>
              <a:spcAft>
                <a:spcPts val="0"/>
              </a:spcAft>
              <a:buNone/>
            </a:pPr>
            <a:r>
              <a:rPr lang="en" b="1">
                <a:solidFill>
                  <a:srgbClr val="FECC02"/>
                </a:solidFill>
              </a:rPr>
              <a:t>The Swedish presidency of the EU</a:t>
            </a:r>
            <a:endParaRPr b="1">
              <a:solidFill>
                <a:srgbClr val="FECC02"/>
              </a:solidFill>
            </a:endParaRPr>
          </a:p>
        </p:txBody>
      </p:sp>
      <p:sp>
        <p:nvSpPr>
          <p:cNvPr id="301" name="Google Shape;301;g1e1c01fd19a_0_4"/>
          <p:cNvSpPr txBox="1">
            <a:spLocks noGrp="1"/>
          </p:cNvSpPr>
          <p:nvPr>
            <p:ph type="body" idx="1"/>
          </p:nvPr>
        </p:nvSpPr>
        <p:spPr>
          <a:xfrm>
            <a:off x="311700" y="1152475"/>
            <a:ext cx="4010400" cy="3722400"/>
          </a:xfrm>
          <a:prstGeom prst="rect">
            <a:avLst/>
          </a:prstGeom>
        </p:spPr>
        <p:txBody>
          <a:bodyPr spcFirstLastPara="1" wrap="square" lIns="68575" tIns="34275" rIns="68575" bIns="34275" anchor="t" anchorCtr="0">
            <a:normAutofit lnSpcReduction="10000"/>
          </a:bodyPr>
          <a:lstStyle/>
          <a:p>
            <a:pPr marL="0" lvl="0" indent="0" algn="l" rtl="0">
              <a:spcBef>
                <a:spcPts val="800"/>
              </a:spcBef>
              <a:spcAft>
                <a:spcPts val="0"/>
              </a:spcAft>
              <a:buClr>
                <a:schemeClr val="dk1"/>
              </a:buClr>
              <a:buSzPts val="1100"/>
              <a:buFont typeface="Arial"/>
              <a:buNone/>
            </a:pPr>
            <a:r>
              <a:rPr lang="en" sz="1700" dirty="0">
                <a:solidFill>
                  <a:srgbClr val="FECC02"/>
                </a:solidFill>
              </a:rPr>
              <a:t>Focused on several key areas related to Open Science, including: </a:t>
            </a:r>
            <a:br>
              <a:rPr lang="en" sz="1700" dirty="0">
                <a:solidFill>
                  <a:srgbClr val="FECC02"/>
                </a:solidFill>
              </a:rPr>
            </a:br>
            <a:endParaRPr sz="1700" dirty="0">
              <a:solidFill>
                <a:srgbClr val="FECC02"/>
              </a:solidFill>
            </a:endParaRPr>
          </a:p>
          <a:p>
            <a:pPr marL="457200" lvl="0" indent="-323850" algn="l" rtl="0">
              <a:spcBef>
                <a:spcPts val="800"/>
              </a:spcBef>
              <a:spcAft>
                <a:spcPts val="0"/>
              </a:spcAft>
              <a:buClr>
                <a:srgbClr val="FECC02"/>
              </a:buClr>
              <a:buSzPts val="1500"/>
              <a:buChar char="-"/>
            </a:pPr>
            <a:r>
              <a:rPr lang="en" dirty="0">
                <a:solidFill>
                  <a:srgbClr val="FECC02"/>
                </a:solidFill>
              </a:rPr>
              <a:t>Accelerating the transition to open science </a:t>
            </a:r>
            <a:endParaRPr dirty="0">
              <a:solidFill>
                <a:srgbClr val="FECC02"/>
              </a:solidFill>
            </a:endParaRPr>
          </a:p>
          <a:p>
            <a:pPr marL="457200" lvl="0" indent="-323850" algn="l" rtl="0">
              <a:spcBef>
                <a:spcPts val="800"/>
              </a:spcBef>
              <a:spcAft>
                <a:spcPts val="0"/>
              </a:spcAft>
              <a:buClr>
                <a:srgbClr val="FECC02"/>
              </a:buClr>
              <a:buSzPts val="1500"/>
              <a:buChar char="-"/>
            </a:pPr>
            <a:r>
              <a:rPr lang="en" dirty="0">
                <a:solidFill>
                  <a:srgbClr val="FECC02"/>
                </a:solidFill>
              </a:rPr>
              <a:t>Allowing increased access to research infrastructures</a:t>
            </a:r>
            <a:endParaRPr dirty="0">
              <a:solidFill>
                <a:srgbClr val="FECC02"/>
              </a:solidFill>
            </a:endParaRPr>
          </a:p>
          <a:p>
            <a:pPr marL="457200" lvl="0" indent="-323850" algn="l" rtl="0">
              <a:spcBef>
                <a:spcPts val="800"/>
              </a:spcBef>
              <a:spcAft>
                <a:spcPts val="0"/>
              </a:spcAft>
              <a:buClr>
                <a:srgbClr val="FECC02"/>
              </a:buClr>
              <a:buSzPts val="1500"/>
              <a:buChar char="-"/>
            </a:pPr>
            <a:r>
              <a:rPr lang="en" dirty="0">
                <a:solidFill>
                  <a:srgbClr val="FECC02"/>
                </a:solidFill>
              </a:rPr>
              <a:t>Strengthening synergies between Horizon Europe and EU’s regional funding programme</a:t>
            </a:r>
            <a:endParaRPr dirty="0">
              <a:solidFill>
                <a:srgbClr val="FECC02"/>
              </a:solidFill>
            </a:endParaRPr>
          </a:p>
          <a:p>
            <a:pPr marL="457200" lvl="0" indent="-323850" algn="l" rtl="0">
              <a:spcBef>
                <a:spcPts val="800"/>
              </a:spcBef>
              <a:spcAft>
                <a:spcPts val="0"/>
              </a:spcAft>
              <a:buClr>
                <a:srgbClr val="FECC02"/>
              </a:buClr>
              <a:buSzPts val="1500"/>
              <a:buChar char="-"/>
            </a:pPr>
            <a:r>
              <a:rPr lang="en" dirty="0">
                <a:solidFill>
                  <a:srgbClr val="FECC02"/>
                </a:solidFill>
              </a:rPr>
              <a:t>Contribute to the development of the European Year of Skills, Addressing the digital divide via more effective and inclusive investment in training and upskilling</a:t>
            </a:r>
            <a:endParaRPr dirty="0">
              <a:solidFill>
                <a:srgbClr val="FECC02"/>
              </a:solidFill>
            </a:endParaRPr>
          </a:p>
        </p:txBody>
      </p:sp>
      <p:sp>
        <p:nvSpPr>
          <p:cNvPr id="302" name="Google Shape;302;g1e1c01fd19a_0_4"/>
          <p:cNvSpPr txBox="1"/>
          <p:nvPr/>
        </p:nvSpPr>
        <p:spPr>
          <a:xfrm>
            <a:off x="4417425" y="4260775"/>
            <a:ext cx="44574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u="sng" dirty="0">
                <a:solidFill>
                  <a:srgbClr val="FFFFFF"/>
                </a:solidFill>
                <a:hlinkClick r:id="rId3">
                  <a:extLst>
                    <a:ext uri="{A12FA001-AC4F-418D-AE19-62706E023703}">
                      <ahyp:hlinkClr xmlns:ahyp="http://schemas.microsoft.com/office/drawing/2018/hyperlinkcolor" val="tx"/>
                    </a:ext>
                  </a:extLst>
                </a:hlinkClick>
              </a:rPr>
              <a:t>https://swedish-presidency.consilium.europa.eu/en/news/research-ministers-discussed-research-infrastructures-and-open-science/</a:t>
            </a:r>
            <a:r>
              <a:rPr lang="en" sz="900" dirty="0">
                <a:solidFill>
                  <a:srgbClr val="FFFFFF"/>
                </a:solidFill>
              </a:rPr>
              <a:t> </a:t>
            </a:r>
            <a:br>
              <a:rPr lang="en" sz="900" dirty="0">
                <a:solidFill>
                  <a:srgbClr val="FFFFFF"/>
                </a:solidFill>
              </a:rPr>
            </a:br>
            <a:br>
              <a:rPr lang="en" sz="900" dirty="0">
                <a:solidFill>
                  <a:srgbClr val="FFFFFF"/>
                </a:solidFill>
              </a:rPr>
            </a:br>
            <a:r>
              <a:rPr lang="en" sz="1000" u="sng" dirty="0">
                <a:solidFill>
                  <a:schemeClr val="lt1"/>
                </a:solidFill>
                <a:hlinkClick r:id="rId4">
                  <a:extLst>
                    <a:ext uri="{A12FA001-AC4F-418D-AE19-62706E023703}">
                      <ahyp:hlinkClr xmlns:ahyp="http://schemas.microsoft.com/office/drawing/2018/hyperlinkcolor" val="tx"/>
                    </a:ext>
                  </a:extLst>
                </a:hlinkClick>
              </a:rPr>
              <a:t>https://ec.europa.eu/social/main.jsp?langId=en&amp;catId=89&amp;newsId=10431&amp;furtherNews=yes</a:t>
            </a:r>
            <a:r>
              <a:rPr lang="en" sz="1000" dirty="0">
                <a:solidFill>
                  <a:schemeClr val="lt1"/>
                </a:solidFill>
              </a:rPr>
              <a:t> </a:t>
            </a:r>
            <a:endParaRPr sz="1000" dirty="0">
              <a:solidFill>
                <a:schemeClr val="lt1"/>
              </a:solidFill>
            </a:endParaRPr>
          </a:p>
          <a:p>
            <a:pPr marL="0" lvl="0" indent="0" algn="l" rtl="0">
              <a:spcBef>
                <a:spcPts val="0"/>
              </a:spcBef>
              <a:spcAft>
                <a:spcPts val="0"/>
              </a:spcAft>
              <a:buNone/>
            </a:pPr>
            <a:endParaRPr sz="900" dirty="0">
              <a:solidFill>
                <a:srgbClr val="FFFFFF"/>
              </a:solidFill>
            </a:endParaRPr>
          </a:p>
        </p:txBody>
      </p:sp>
      <p:pic>
        <p:nvPicPr>
          <p:cNvPr id="303" name="Google Shape;303;g1e1c01fd19a_0_4"/>
          <p:cNvPicPr preferRelativeResize="0"/>
          <p:nvPr/>
        </p:nvPicPr>
        <p:blipFill rotWithShape="1">
          <a:blip r:embed="rId5">
            <a:alphaModFix/>
          </a:blip>
          <a:srcRect t="4870"/>
          <a:stretch/>
        </p:blipFill>
        <p:spPr>
          <a:xfrm>
            <a:off x="4417425" y="1219450"/>
            <a:ext cx="4516976" cy="300645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6737756127597f29_95"/>
          <p:cNvSpPr txBox="1">
            <a:spLocks noGrp="1"/>
          </p:cNvSpPr>
          <p:nvPr>
            <p:ph type="body" idx="1"/>
          </p:nvPr>
        </p:nvSpPr>
        <p:spPr>
          <a:xfrm>
            <a:off x="323407" y="800973"/>
            <a:ext cx="8497200" cy="3826800"/>
          </a:xfrm>
          <a:prstGeom prst="rect">
            <a:avLst/>
          </a:prstGeom>
        </p:spPr>
        <p:txBody>
          <a:bodyPr spcFirstLastPara="1" wrap="square" lIns="68575" tIns="34275" rIns="68575" bIns="34275" anchor="t" anchorCtr="0">
            <a:normAutofit fontScale="85000" lnSpcReduction="20000"/>
          </a:bodyPr>
          <a:lstStyle/>
          <a:p>
            <a:pPr marL="0" lvl="0" indent="0" algn="l" rtl="0">
              <a:spcBef>
                <a:spcPts val="800"/>
              </a:spcBef>
              <a:spcAft>
                <a:spcPts val="0"/>
              </a:spcAft>
              <a:buNone/>
            </a:pPr>
            <a:r>
              <a:rPr lang="sv-SE" dirty="0"/>
              <a:t>National (</a:t>
            </a:r>
            <a:r>
              <a:rPr lang="sv-SE" dirty="0" err="1"/>
              <a:t>listed</a:t>
            </a:r>
            <a:r>
              <a:rPr lang="sv-SE" dirty="0"/>
              <a:t> at the SE National Research Council*)</a:t>
            </a:r>
          </a:p>
          <a:p>
            <a:pPr marL="285750" lvl="0" indent="-285750" algn="l" rtl="0">
              <a:spcBef>
                <a:spcPts val="800"/>
              </a:spcBef>
              <a:spcAft>
                <a:spcPts val="0"/>
              </a:spcAft>
              <a:buFont typeface="Arial" panose="020B0604020202020204" pitchFamily="34" charset="0"/>
              <a:buChar char="•"/>
            </a:pPr>
            <a:r>
              <a:rPr lang="sv-SE" dirty="0"/>
              <a:t>Life Science – 10</a:t>
            </a:r>
          </a:p>
          <a:p>
            <a:pPr marL="285750" lvl="0" indent="-285750" algn="l" rtl="0">
              <a:spcBef>
                <a:spcPts val="800"/>
              </a:spcBef>
              <a:spcAft>
                <a:spcPts val="0"/>
              </a:spcAft>
              <a:buFont typeface="Arial" panose="020B0604020202020204" pitchFamily="34" charset="0"/>
              <a:buChar char="•"/>
            </a:pPr>
            <a:r>
              <a:rPr lang="sv-SE" dirty="0"/>
              <a:t>E-</a:t>
            </a:r>
            <a:r>
              <a:rPr lang="sv-SE" dirty="0" err="1"/>
              <a:t>infrastructures</a:t>
            </a:r>
            <a:r>
              <a:rPr lang="sv-SE" dirty="0"/>
              <a:t> – 6</a:t>
            </a:r>
          </a:p>
          <a:p>
            <a:pPr marL="285750" lvl="0" indent="-285750" algn="l" rtl="0">
              <a:spcBef>
                <a:spcPts val="800"/>
              </a:spcBef>
              <a:spcAft>
                <a:spcPts val="0"/>
              </a:spcAft>
              <a:buFont typeface="Arial" panose="020B0604020202020204" pitchFamily="34" charset="0"/>
              <a:buChar char="•"/>
            </a:pPr>
            <a:r>
              <a:rPr lang="sv-SE" dirty="0" err="1"/>
              <a:t>Physics</a:t>
            </a:r>
            <a:r>
              <a:rPr lang="sv-SE" dirty="0"/>
              <a:t> and </a:t>
            </a:r>
            <a:r>
              <a:rPr lang="sv-SE" dirty="0" err="1"/>
              <a:t>engeneering</a:t>
            </a:r>
            <a:r>
              <a:rPr lang="sv-SE" dirty="0"/>
              <a:t> science – 10</a:t>
            </a:r>
          </a:p>
          <a:p>
            <a:pPr marL="285750" lvl="0" indent="-285750" algn="l" rtl="0">
              <a:spcBef>
                <a:spcPts val="800"/>
              </a:spcBef>
              <a:spcAft>
                <a:spcPts val="0"/>
              </a:spcAft>
              <a:buFont typeface="Arial" panose="020B0604020202020204" pitchFamily="34" charset="0"/>
              <a:buChar char="•"/>
            </a:pPr>
            <a:r>
              <a:rPr lang="sv-SE" dirty="0"/>
              <a:t>Material science, neutron and </a:t>
            </a:r>
            <a:r>
              <a:rPr lang="sv-SE" dirty="0" err="1"/>
              <a:t>synchrotron</a:t>
            </a:r>
            <a:r>
              <a:rPr lang="sv-SE" dirty="0"/>
              <a:t> </a:t>
            </a:r>
            <a:r>
              <a:rPr lang="sv-SE" dirty="0" err="1"/>
              <a:t>light</a:t>
            </a:r>
            <a:r>
              <a:rPr lang="sv-SE" dirty="0"/>
              <a:t> – 8</a:t>
            </a:r>
          </a:p>
          <a:p>
            <a:pPr marL="285750" lvl="0" indent="-285750" algn="l" rtl="0">
              <a:spcBef>
                <a:spcPts val="800"/>
              </a:spcBef>
              <a:spcAft>
                <a:spcPts val="0"/>
              </a:spcAft>
              <a:buFont typeface="Arial" panose="020B0604020202020204" pitchFamily="34" charset="0"/>
              <a:buChar char="•"/>
            </a:pPr>
            <a:r>
              <a:rPr lang="sv-SE" dirty="0" err="1"/>
              <a:t>Environmental</a:t>
            </a:r>
            <a:r>
              <a:rPr lang="sv-SE" dirty="0"/>
              <a:t> </a:t>
            </a:r>
            <a:r>
              <a:rPr lang="sv-SE" dirty="0" err="1"/>
              <a:t>sciences</a:t>
            </a:r>
            <a:r>
              <a:rPr lang="sv-SE" dirty="0"/>
              <a:t>/Plant </a:t>
            </a:r>
            <a:r>
              <a:rPr lang="sv-SE" dirty="0" err="1"/>
              <a:t>earth</a:t>
            </a:r>
            <a:r>
              <a:rPr lang="sv-SE" dirty="0"/>
              <a:t> – 8</a:t>
            </a:r>
          </a:p>
          <a:p>
            <a:pPr marL="285750" lvl="0" indent="-285750" algn="l" rtl="0">
              <a:spcBef>
                <a:spcPts val="800"/>
              </a:spcBef>
              <a:spcAft>
                <a:spcPts val="0"/>
              </a:spcAft>
              <a:buFont typeface="Arial" panose="020B0604020202020204" pitchFamily="34" charset="0"/>
              <a:buChar char="•"/>
            </a:pPr>
            <a:r>
              <a:rPr lang="sv-SE" dirty="0"/>
              <a:t>Human kind, </a:t>
            </a:r>
            <a:r>
              <a:rPr lang="sv-SE" dirty="0" err="1"/>
              <a:t>society</a:t>
            </a:r>
            <a:r>
              <a:rPr lang="sv-SE" dirty="0"/>
              <a:t>, </a:t>
            </a:r>
            <a:r>
              <a:rPr lang="sv-SE" dirty="0" err="1"/>
              <a:t>cultural</a:t>
            </a:r>
            <a:r>
              <a:rPr lang="sv-SE" dirty="0"/>
              <a:t> – 10</a:t>
            </a:r>
          </a:p>
          <a:p>
            <a:pPr marL="0" lvl="0" indent="0" algn="l" rtl="0">
              <a:spcBef>
                <a:spcPts val="800"/>
              </a:spcBef>
              <a:spcAft>
                <a:spcPts val="0"/>
              </a:spcAft>
            </a:pPr>
            <a:r>
              <a:rPr lang="sv-SE" dirty="0"/>
              <a:t>+ </a:t>
            </a:r>
            <a:r>
              <a:rPr lang="sv-SE" dirty="0" err="1"/>
              <a:t>governmental</a:t>
            </a:r>
            <a:r>
              <a:rPr lang="sv-SE" dirty="0"/>
              <a:t> RIs and </a:t>
            </a:r>
            <a:r>
              <a:rPr lang="sv-SE" dirty="0" err="1"/>
              <a:t>Core</a:t>
            </a:r>
            <a:r>
              <a:rPr lang="sv-SE" dirty="0"/>
              <a:t> </a:t>
            </a:r>
            <a:r>
              <a:rPr lang="sv-SE" dirty="0" err="1"/>
              <a:t>Facilities</a:t>
            </a:r>
            <a:r>
              <a:rPr lang="sv-SE" dirty="0"/>
              <a:t> </a:t>
            </a:r>
          </a:p>
          <a:p>
            <a:pPr marL="0" lvl="0" indent="0" algn="l" rtl="0">
              <a:spcBef>
                <a:spcPts val="800"/>
              </a:spcBef>
              <a:spcAft>
                <a:spcPts val="0"/>
              </a:spcAft>
            </a:pPr>
            <a:endParaRPr lang="sv-SE" dirty="0"/>
          </a:p>
          <a:p>
            <a:pPr marL="0" lvl="0" indent="0" algn="l" rtl="0">
              <a:spcBef>
                <a:spcPts val="800"/>
              </a:spcBef>
              <a:spcAft>
                <a:spcPts val="0"/>
              </a:spcAft>
            </a:pPr>
            <a:r>
              <a:rPr lang="sv-SE" dirty="0"/>
              <a:t>Definition </a:t>
            </a:r>
            <a:r>
              <a:rPr lang="sv-SE" dirty="0" err="1"/>
              <a:t>of</a:t>
            </a:r>
            <a:r>
              <a:rPr lang="sv-SE" dirty="0"/>
              <a:t> a Research </a:t>
            </a:r>
            <a:r>
              <a:rPr lang="sv-SE" dirty="0" err="1"/>
              <a:t>Infrastructure</a:t>
            </a:r>
            <a:r>
              <a:rPr lang="sv-SE" dirty="0"/>
              <a:t> (</a:t>
            </a:r>
            <a:r>
              <a:rPr lang="sv-SE" dirty="0" err="1"/>
              <a:t>according</a:t>
            </a:r>
            <a:r>
              <a:rPr lang="sv-SE" dirty="0"/>
              <a:t> to ESFRI </a:t>
            </a:r>
            <a:r>
              <a:rPr lang="sv-SE" dirty="0" err="1"/>
              <a:t>Glossary</a:t>
            </a:r>
            <a:r>
              <a:rPr lang="sv-SE" dirty="0"/>
              <a:t>**)</a:t>
            </a:r>
          </a:p>
          <a:p>
            <a:pPr marL="0" lvl="0" indent="0" algn="l" rtl="0">
              <a:spcBef>
                <a:spcPts val="800"/>
              </a:spcBef>
              <a:spcAft>
                <a:spcPts val="0"/>
              </a:spcAft>
            </a:pPr>
            <a:r>
              <a:rPr lang="sv-SE" dirty="0"/>
              <a:t>”</a:t>
            </a:r>
            <a:r>
              <a:rPr lang="sv-SE" i="1" dirty="0"/>
              <a:t>RIs</a:t>
            </a:r>
            <a:r>
              <a:rPr lang="en-US" i="1" dirty="0"/>
              <a:t> are </a:t>
            </a:r>
            <a:r>
              <a:rPr lang="en-US" b="1" i="1" dirty="0"/>
              <a:t>facilities, resources and services </a:t>
            </a:r>
            <a:r>
              <a:rPr lang="en-US" i="1" dirty="0"/>
              <a:t>that are </a:t>
            </a:r>
            <a:r>
              <a:rPr lang="en-US" b="1" i="1" dirty="0"/>
              <a:t>used by the research communities</a:t>
            </a:r>
            <a:r>
              <a:rPr lang="en-US" i="1" dirty="0"/>
              <a:t> </a:t>
            </a:r>
            <a:r>
              <a:rPr lang="en-US" b="1" i="1" dirty="0"/>
              <a:t>to conduct research </a:t>
            </a:r>
            <a:r>
              <a:rPr lang="en-US" i="1" dirty="0"/>
              <a:t>and </a:t>
            </a:r>
            <a:r>
              <a:rPr lang="en-US" b="1" i="1" dirty="0"/>
              <a:t>foster innovation </a:t>
            </a:r>
            <a:r>
              <a:rPr lang="en-US" i="1" dirty="0"/>
              <a:t>in their fields. They </a:t>
            </a:r>
            <a:r>
              <a:rPr lang="en-US" b="1" i="1" dirty="0"/>
              <a:t>include</a:t>
            </a:r>
            <a:r>
              <a:rPr lang="en-US" i="1" dirty="0"/>
              <a:t>: major </a:t>
            </a:r>
            <a:r>
              <a:rPr lang="en-US" b="1" i="1" dirty="0"/>
              <a:t>scientific equipment </a:t>
            </a:r>
            <a:r>
              <a:rPr lang="en-US" i="1" dirty="0"/>
              <a:t>(or sets of instruments), </a:t>
            </a:r>
            <a:r>
              <a:rPr lang="en-US" b="1" i="1" dirty="0"/>
              <a:t>knowledge-based resources </a:t>
            </a:r>
            <a:r>
              <a:rPr lang="en-US" i="1" dirty="0"/>
              <a:t>such as collections, archives and scientific data, </a:t>
            </a:r>
            <a:r>
              <a:rPr lang="en-US" b="1" i="1" dirty="0" err="1"/>
              <a:t>einfrastructures</a:t>
            </a:r>
            <a:r>
              <a:rPr lang="en-US" i="1" dirty="0"/>
              <a:t>, such as data and computing systems and communication networks and any other tools that are essential to achieve excellence in research and innovation</a:t>
            </a:r>
            <a:r>
              <a:rPr lang="en-US" dirty="0"/>
              <a:t>”</a:t>
            </a:r>
          </a:p>
          <a:p>
            <a:pPr marL="0" lvl="0" indent="0" algn="l" rtl="0">
              <a:spcBef>
                <a:spcPts val="800"/>
              </a:spcBef>
              <a:spcAft>
                <a:spcPts val="0"/>
              </a:spcAft>
            </a:pPr>
            <a:endParaRPr lang="en-US" dirty="0"/>
          </a:p>
          <a:p>
            <a:pPr marL="0" lvl="0" indent="0" algn="l" rtl="0">
              <a:spcBef>
                <a:spcPts val="800"/>
              </a:spcBef>
              <a:spcAft>
                <a:spcPts val="0"/>
              </a:spcAft>
            </a:pPr>
            <a:r>
              <a:rPr lang="en-US" dirty="0">
                <a:highlight>
                  <a:srgbClr val="FFFF00"/>
                </a:highlight>
              </a:rPr>
              <a:t>I like to add: </a:t>
            </a:r>
            <a:r>
              <a:rPr lang="en-US" i="1" dirty="0">
                <a:highlight>
                  <a:srgbClr val="FFFF00"/>
                </a:highlight>
              </a:rPr>
              <a:t>RIs are in addition </a:t>
            </a:r>
            <a:r>
              <a:rPr lang="en-US" b="1" i="1" dirty="0">
                <a:highlight>
                  <a:srgbClr val="FFFF00"/>
                </a:highlight>
              </a:rPr>
              <a:t>people infrastructures </a:t>
            </a:r>
            <a:r>
              <a:rPr lang="en-US" i="1" dirty="0">
                <a:highlight>
                  <a:srgbClr val="FFFF00"/>
                </a:highlight>
              </a:rPr>
              <a:t>that </a:t>
            </a:r>
            <a:r>
              <a:rPr lang="en-US" b="1" i="1" dirty="0">
                <a:highlight>
                  <a:srgbClr val="FFFF00"/>
                </a:highlight>
              </a:rPr>
              <a:t>encompasses expertise, knowledge and skills  </a:t>
            </a:r>
            <a:endParaRPr b="1" i="1" dirty="0">
              <a:highlight>
                <a:srgbClr val="FFFF00"/>
              </a:highlight>
            </a:endParaRPr>
          </a:p>
        </p:txBody>
      </p:sp>
      <p:sp>
        <p:nvSpPr>
          <p:cNvPr id="290" name="Google Shape;290;g6737756127597f29_95"/>
          <p:cNvSpPr txBox="1">
            <a:spLocks noGrp="1"/>
          </p:cNvSpPr>
          <p:nvPr>
            <p:ph type="title"/>
          </p:nvPr>
        </p:nvSpPr>
        <p:spPr>
          <a:xfrm>
            <a:off x="323407" y="240992"/>
            <a:ext cx="8497200" cy="409500"/>
          </a:xfrm>
          <a:prstGeom prst="rect">
            <a:avLst/>
          </a:prstGeom>
        </p:spPr>
        <p:txBody>
          <a:bodyPr spcFirstLastPara="1" wrap="square" lIns="68575" tIns="34275" rIns="68575" bIns="35100" anchor="ctr" anchorCtr="0">
            <a:normAutofit fontScale="90000"/>
          </a:bodyPr>
          <a:lstStyle/>
          <a:p>
            <a:pPr marL="0" lvl="0" indent="0" algn="ctr" rtl="0">
              <a:spcBef>
                <a:spcPts val="0"/>
              </a:spcBef>
              <a:spcAft>
                <a:spcPts val="0"/>
              </a:spcAft>
              <a:buNone/>
            </a:pPr>
            <a:r>
              <a:rPr lang="en" dirty="0"/>
              <a:t>Swedish Research Infrastructures</a:t>
            </a:r>
            <a:endParaRPr dirty="0"/>
          </a:p>
        </p:txBody>
      </p:sp>
      <p:sp>
        <p:nvSpPr>
          <p:cNvPr id="2" name="TextBox 1">
            <a:extLst>
              <a:ext uri="{FF2B5EF4-FFF2-40B4-BE49-F238E27FC236}">
                <a16:creationId xmlns:a16="http://schemas.microsoft.com/office/drawing/2014/main" id="{9BD9F4AF-669C-4796-8064-371E1149C382}"/>
              </a:ext>
            </a:extLst>
          </p:cNvPr>
          <p:cNvSpPr txBox="1"/>
          <p:nvPr/>
        </p:nvSpPr>
        <p:spPr>
          <a:xfrm>
            <a:off x="1034969" y="4572000"/>
            <a:ext cx="3800331" cy="230832"/>
          </a:xfrm>
          <a:prstGeom prst="rect">
            <a:avLst/>
          </a:prstGeom>
          <a:noFill/>
        </p:spPr>
        <p:txBody>
          <a:bodyPr wrap="square" rtlCol="0">
            <a:spAutoFit/>
          </a:bodyPr>
          <a:lstStyle/>
          <a:p>
            <a:r>
              <a:rPr lang="sv-SE" sz="900" dirty="0"/>
              <a:t>* </a:t>
            </a:r>
            <a:r>
              <a:rPr lang="sv-SE" sz="900" dirty="0">
                <a:hlinkClick r:id="rId3"/>
              </a:rPr>
              <a:t>https://www.vr.se/english/mandates/research-infrastructure.html</a:t>
            </a:r>
            <a:r>
              <a:rPr lang="sv-SE" sz="900" dirty="0"/>
              <a:t> </a:t>
            </a:r>
          </a:p>
        </p:txBody>
      </p:sp>
      <p:sp>
        <p:nvSpPr>
          <p:cNvPr id="5" name="TextBox 4">
            <a:extLst>
              <a:ext uri="{FF2B5EF4-FFF2-40B4-BE49-F238E27FC236}">
                <a16:creationId xmlns:a16="http://schemas.microsoft.com/office/drawing/2014/main" id="{B046EA54-6180-44DF-B361-FB3498E58C52}"/>
              </a:ext>
            </a:extLst>
          </p:cNvPr>
          <p:cNvSpPr txBox="1"/>
          <p:nvPr/>
        </p:nvSpPr>
        <p:spPr>
          <a:xfrm>
            <a:off x="1034969" y="4724401"/>
            <a:ext cx="3802007" cy="230832"/>
          </a:xfrm>
          <a:prstGeom prst="rect">
            <a:avLst/>
          </a:prstGeom>
          <a:noFill/>
        </p:spPr>
        <p:txBody>
          <a:bodyPr wrap="square" rtlCol="0">
            <a:spAutoFit/>
          </a:bodyPr>
          <a:lstStyle/>
          <a:p>
            <a:r>
              <a:rPr lang="sv-SE" sz="900" dirty="0"/>
              <a:t>** </a:t>
            </a:r>
            <a:r>
              <a:rPr lang="sv-SE" sz="900" dirty="0">
                <a:hlinkClick r:id="rId4"/>
              </a:rPr>
              <a:t>https://www.esfri.eu/glossary</a:t>
            </a:r>
            <a:r>
              <a:rPr lang="sv-SE" sz="900" dirty="0"/>
              <a:t> </a:t>
            </a:r>
          </a:p>
        </p:txBody>
      </p:sp>
      <p:sp>
        <p:nvSpPr>
          <p:cNvPr id="6" name="TextBox 5">
            <a:extLst>
              <a:ext uri="{FF2B5EF4-FFF2-40B4-BE49-F238E27FC236}">
                <a16:creationId xmlns:a16="http://schemas.microsoft.com/office/drawing/2014/main" id="{26FA6D06-9028-4D77-99A2-C81917B24F34}"/>
              </a:ext>
            </a:extLst>
          </p:cNvPr>
          <p:cNvSpPr txBox="1"/>
          <p:nvPr/>
        </p:nvSpPr>
        <p:spPr>
          <a:xfrm>
            <a:off x="4926950" y="4567485"/>
            <a:ext cx="3800331" cy="584775"/>
          </a:xfrm>
          <a:prstGeom prst="rect">
            <a:avLst/>
          </a:prstGeom>
          <a:noFill/>
        </p:spPr>
        <p:txBody>
          <a:bodyPr wrap="square" rtlCol="0">
            <a:spAutoFit/>
          </a:bodyPr>
          <a:lstStyle/>
          <a:p>
            <a:r>
              <a:rPr lang="sv-SE" sz="800" dirty="0">
                <a:effectLst/>
                <a:latin typeface="Arial" panose="020B0604020202020204" pitchFamily="34" charset="0"/>
              </a:rPr>
              <a:t>Vetenskapsrådets guide till forskningsinfrastrukturen 2023: </a:t>
            </a:r>
            <a:r>
              <a:rPr lang="sv-SE" sz="800" dirty="0">
                <a:effectLst/>
                <a:latin typeface="Arial" panose="020B0604020202020204" pitchFamily="34" charset="0"/>
                <a:hlinkClick r:id="rId5"/>
              </a:rPr>
              <a:t>https://www.vr.se/download/18.72136e7218779250836274ec/1683110770640/Vetenskapsr%C3%A5dets%20guide%20till%20forskningsinfrastrukturen%20VR%202023.pdf</a:t>
            </a:r>
            <a:r>
              <a:rPr lang="sv-SE" sz="800" dirty="0">
                <a:effectLst/>
                <a:latin typeface="Arial" panose="020B0604020202020204" pitchFamily="34" charset="0"/>
              </a:rPr>
              <a:t> </a:t>
            </a:r>
            <a:r>
              <a:rPr lang="sv-SE" sz="800" dirty="0"/>
              <a:t> </a:t>
            </a:r>
          </a:p>
        </p:txBody>
      </p:sp>
    </p:spTree>
    <p:extLst>
      <p:ext uri="{BB962C8B-B14F-4D97-AF65-F5344CB8AC3E}">
        <p14:creationId xmlns:p14="http://schemas.microsoft.com/office/powerpoint/2010/main" val="1288694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6737756127597f29_95"/>
          <p:cNvSpPr txBox="1">
            <a:spLocks noGrp="1"/>
          </p:cNvSpPr>
          <p:nvPr>
            <p:ph type="body" idx="1"/>
          </p:nvPr>
        </p:nvSpPr>
        <p:spPr>
          <a:xfrm>
            <a:off x="323407" y="800973"/>
            <a:ext cx="8497200" cy="3826800"/>
          </a:xfrm>
          <a:prstGeom prst="rect">
            <a:avLst/>
          </a:prstGeom>
        </p:spPr>
        <p:txBody>
          <a:bodyPr spcFirstLastPara="1" wrap="square" lIns="68575" tIns="34275" rIns="68575" bIns="34275" anchor="t" anchorCtr="0">
            <a:normAutofit fontScale="92500" lnSpcReduction="20000"/>
          </a:bodyPr>
          <a:lstStyle/>
          <a:p>
            <a:pPr marL="0" lvl="0" indent="0" algn="l" rtl="0">
              <a:spcBef>
                <a:spcPts val="800"/>
              </a:spcBef>
              <a:spcAft>
                <a:spcPts val="0"/>
              </a:spcAft>
              <a:buNone/>
            </a:pPr>
            <a:r>
              <a:rPr lang="sv-SE" b="1" i="1" dirty="0" err="1"/>
              <a:t>SciLifeLab</a:t>
            </a:r>
            <a:endParaRPr lang="sv-SE" dirty="0"/>
          </a:p>
          <a:p>
            <a:pPr marL="285750" lvl="0" indent="-285750" algn="l" rtl="0">
              <a:spcBef>
                <a:spcPts val="800"/>
              </a:spcBef>
              <a:spcAft>
                <a:spcPts val="0"/>
              </a:spcAft>
              <a:buFont typeface="Arial" panose="020B0604020202020204" pitchFamily="34" charset="0"/>
              <a:buChar char="•"/>
            </a:pPr>
            <a:r>
              <a:rPr lang="sv-SE" dirty="0" err="1"/>
              <a:t>Governmental</a:t>
            </a:r>
            <a:r>
              <a:rPr lang="sv-SE" dirty="0"/>
              <a:t> </a:t>
            </a:r>
            <a:r>
              <a:rPr lang="sv-SE" dirty="0" err="1"/>
              <a:t>nationally</a:t>
            </a:r>
            <a:r>
              <a:rPr lang="sv-SE" dirty="0"/>
              <a:t> </a:t>
            </a:r>
            <a:r>
              <a:rPr lang="sv-SE" dirty="0" err="1"/>
              <a:t>distributed</a:t>
            </a:r>
            <a:r>
              <a:rPr lang="sv-SE" dirty="0"/>
              <a:t> Research </a:t>
            </a:r>
            <a:r>
              <a:rPr lang="sv-SE" dirty="0" err="1"/>
              <a:t>Infrastruture</a:t>
            </a:r>
            <a:r>
              <a:rPr lang="sv-SE" dirty="0"/>
              <a:t> (2010)</a:t>
            </a:r>
          </a:p>
          <a:p>
            <a:pPr marL="285750" lvl="0" indent="-285750" algn="l" rtl="0">
              <a:spcBef>
                <a:spcPts val="800"/>
              </a:spcBef>
              <a:spcAft>
                <a:spcPts val="0"/>
              </a:spcAft>
              <a:buFont typeface="Arial" panose="020B0604020202020204" pitchFamily="34" charset="0"/>
              <a:buChar char="•"/>
            </a:pPr>
            <a:r>
              <a:rPr lang="sv-SE" dirty="0" err="1"/>
              <a:t>Founding</a:t>
            </a:r>
            <a:r>
              <a:rPr lang="sv-SE" dirty="0"/>
              <a:t> </a:t>
            </a:r>
            <a:r>
              <a:rPr lang="sv-SE" dirty="0" err="1"/>
              <a:t>Universities</a:t>
            </a:r>
            <a:r>
              <a:rPr lang="sv-SE" dirty="0"/>
              <a:t> </a:t>
            </a:r>
            <a:r>
              <a:rPr lang="sv-SE" dirty="0" err="1"/>
              <a:t>are</a:t>
            </a:r>
            <a:r>
              <a:rPr lang="sv-SE" dirty="0"/>
              <a:t> KTH, KI, SU and UU (</a:t>
            </a:r>
            <a:r>
              <a:rPr lang="sv-SE" dirty="0" err="1"/>
              <a:t>now</a:t>
            </a:r>
            <a:r>
              <a:rPr lang="sv-SE" dirty="0"/>
              <a:t> </a:t>
            </a:r>
            <a:r>
              <a:rPr lang="sv-SE" dirty="0" err="1"/>
              <a:t>distributed</a:t>
            </a:r>
            <a:r>
              <a:rPr lang="sv-SE" dirty="0"/>
              <a:t> </a:t>
            </a:r>
            <a:r>
              <a:rPr lang="sv-SE" dirty="0" err="1"/>
              <a:t>across</a:t>
            </a:r>
            <a:r>
              <a:rPr lang="sv-SE" dirty="0"/>
              <a:t> SE)</a:t>
            </a:r>
          </a:p>
          <a:p>
            <a:pPr marL="285750" lvl="0" indent="-285750" algn="l" rtl="0">
              <a:spcBef>
                <a:spcPts val="800"/>
              </a:spcBef>
              <a:spcAft>
                <a:spcPts val="0"/>
              </a:spcAft>
              <a:buFont typeface="Arial" panose="020B0604020202020204" pitchFamily="34" charset="0"/>
              <a:buChar char="•"/>
            </a:pPr>
            <a:r>
              <a:rPr lang="sv-SE" dirty="0" err="1"/>
              <a:t>Current</a:t>
            </a:r>
            <a:r>
              <a:rPr lang="sv-SE" dirty="0"/>
              <a:t> ”back-</a:t>
            </a:r>
            <a:r>
              <a:rPr lang="sv-SE" dirty="0" err="1"/>
              <a:t>bone</a:t>
            </a:r>
            <a:r>
              <a:rPr lang="sv-SE" dirty="0"/>
              <a:t>” </a:t>
            </a:r>
            <a:r>
              <a:rPr lang="sv-SE" dirty="0" err="1"/>
              <a:t>of</a:t>
            </a:r>
            <a:r>
              <a:rPr lang="sv-SE" dirty="0"/>
              <a:t>: </a:t>
            </a:r>
          </a:p>
          <a:p>
            <a:pPr marL="742950" lvl="1" indent="-285750">
              <a:spcBef>
                <a:spcPts val="800"/>
              </a:spcBef>
              <a:buFont typeface="Arial" panose="020B0604020202020204" pitchFamily="34" charset="0"/>
              <a:buChar char="•"/>
            </a:pPr>
            <a:r>
              <a:rPr lang="sv-SE" dirty="0" err="1"/>
              <a:t>Infrastructure</a:t>
            </a:r>
            <a:r>
              <a:rPr lang="sv-SE" dirty="0"/>
              <a:t> - 10 </a:t>
            </a:r>
            <a:r>
              <a:rPr lang="sv-SE" dirty="0" err="1"/>
              <a:t>technology</a:t>
            </a:r>
            <a:r>
              <a:rPr lang="sv-SE" dirty="0"/>
              <a:t>- and data-driven </a:t>
            </a:r>
            <a:r>
              <a:rPr lang="sv-SE" dirty="0" err="1"/>
              <a:t>platforms</a:t>
            </a:r>
            <a:r>
              <a:rPr lang="sv-SE" dirty="0"/>
              <a:t>, ~40 </a:t>
            </a:r>
            <a:r>
              <a:rPr lang="sv-SE" dirty="0" err="1"/>
              <a:t>units</a:t>
            </a:r>
            <a:r>
              <a:rPr lang="sv-SE" dirty="0"/>
              <a:t>, ~500 </a:t>
            </a:r>
            <a:r>
              <a:rPr lang="sv-SE" dirty="0" err="1"/>
              <a:t>staff</a:t>
            </a:r>
            <a:r>
              <a:rPr lang="sv-SE" dirty="0"/>
              <a:t>-scientists</a:t>
            </a:r>
          </a:p>
          <a:p>
            <a:pPr marL="742950" lvl="1" indent="-285750">
              <a:spcBef>
                <a:spcPts val="800"/>
              </a:spcBef>
              <a:buFont typeface="Arial" panose="020B0604020202020204" pitchFamily="34" charset="0"/>
              <a:buChar char="•"/>
            </a:pPr>
            <a:r>
              <a:rPr lang="sv-SE" dirty="0"/>
              <a:t>Data-</a:t>
            </a:r>
            <a:r>
              <a:rPr lang="sv-SE" dirty="0" err="1"/>
              <a:t>centric</a:t>
            </a:r>
            <a:r>
              <a:rPr lang="sv-SE" dirty="0"/>
              <a:t> Life Science</a:t>
            </a:r>
          </a:p>
          <a:p>
            <a:pPr marL="742950" lvl="1" indent="-285750">
              <a:spcBef>
                <a:spcPts val="800"/>
              </a:spcBef>
              <a:buFont typeface="Arial" panose="020B0604020202020204" pitchFamily="34" charset="0"/>
              <a:buChar char="•"/>
            </a:pPr>
            <a:r>
              <a:rPr lang="sv-SE" dirty="0" err="1"/>
              <a:t>Training</a:t>
            </a:r>
            <a:r>
              <a:rPr lang="sv-SE" dirty="0"/>
              <a:t>/</a:t>
            </a:r>
            <a:r>
              <a:rPr lang="sv-SE" dirty="0" err="1"/>
              <a:t>Lifelong</a:t>
            </a:r>
            <a:r>
              <a:rPr lang="sv-SE" dirty="0"/>
              <a:t> </a:t>
            </a:r>
            <a:r>
              <a:rPr lang="sv-SE" dirty="0" err="1"/>
              <a:t>learning</a:t>
            </a:r>
            <a:endParaRPr lang="sv-SE" dirty="0"/>
          </a:p>
          <a:p>
            <a:pPr marL="742950" lvl="1" indent="-285750">
              <a:spcBef>
                <a:spcPts val="800"/>
              </a:spcBef>
              <a:buFont typeface="Arial" panose="020B0604020202020204" pitchFamily="34" charset="0"/>
              <a:buChar char="•"/>
            </a:pPr>
            <a:r>
              <a:rPr lang="sv-SE" dirty="0"/>
              <a:t>Research </a:t>
            </a:r>
            <a:r>
              <a:rPr lang="sv-SE" dirty="0" err="1"/>
              <a:t>with</a:t>
            </a:r>
            <a:r>
              <a:rPr lang="sv-SE" dirty="0"/>
              <a:t> ~300 </a:t>
            </a:r>
            <a:r>
              <a:rPr lang="sv-SE" dirty="0" err="1"/>
              <a:t>affiliated</a:t>
            </a:r>
            <a:r>
              <a:rPr lang="sv-SE" dirty="0"/>
              <a:t> scientists, &gt;2000 scientists in an </a:t>
            </a:r>
            <a:r>
              <a:rPr lang="sv-SE" dirty="0" err="1"/>
              <a:t>inclusive</a:t>
            </a:r>
            <a:r>
              <a:rPr lang="sv-SE" dirty="0"/>
              <a:t> and diverse </a:t>
            </a:r>
            <a:r>
              <a:rPr lang="sv-SE" dirty="0" err="1"/>
              <a:t>environment</a:t>
            </a:r>
            <a:endParaRPr lang="sv-SE" dirty="0"/>
          </a:p>
          <a:p>
            <a:pPr marL="285750" lvl="0" indent="-285750" algn="l" rtl="0">
              <a:spcBef>
                <a:spcPts val="800"/>
              </a:spcBef>
              <a:spcAft>
                <a:spcPts val="0"/>
              </a:spcAft>
              <a:buFont typeface="Arial" panose="020B0604020202020204" pitchFamily="34" charset="0"/>
              <a:buChar char="•"/>
            </a:pPr>
            <a:r>
              <a:rPr lang="sv-SE" dirty="0" err="1"/>
              <a:t>Coordinator</a:t>
            </a:r>
            <a:r>
              <a:rPr lang="sv-SE" dirty="0"/>
              <a:t> </a:t>
            </a:r>
            <a:r>
              <a:rPr lang="sv-SE" dirty="0" err="1"/>
              <a:t>of</a:t>
            </a:r>
            <a:r>
              <a:rPr lang="sv-SE" dirty="0"/>
              <a:t> the KAW DDLS </a:t>
            </a:r>
            <a:r>
              <a:rPr lang="sv-SE" dirty="0" err="1"/>
              <a:t>Programme</a:t>
            </a:r>
            <a:endParaRPr lang="sv-SE" dirty="0"/>
          </a:p>
          <a:p>
            <a:pPr marL="285750" lvl="0" indent="-285750" algn="l" rtl="0">
              <a:spcBef>
                <a:spcPts val="800"/>
              </a:spcBef>
              <a:spcAft>
                <a:spcPts val="0"/>
              </a:spcAft>
              <a:buFont typeface="Arial" panose="020B0604020202020204" pitchFamily="34" charset="0"/>
              <a:buChar char="•"/>
            </a:pPr>
            <a:endParaRPr lang="sv-SE" dirty="0"/>
          </a:p>
          <a:p>
            <a:pPr marL="0" lvl="0" indent="0" algn="l" rtl="0">
              <a:spcBef>
                <a:spcPts val="800"/>
              </a:spcBef>
              <a:spcAft>
                <a:spcPts val="0"/>
              </a:spcAft>
              <a:buNone/>
            </a:pPr>
            <a:r>
              <a:rPr lang="sv-SE" b="1" i="1" dirty="0"/>
              <a:t>NBIS (National </a:t>
            </a:r>
            <a:r>
              <a:rPr lang="sv-SE" b="1" i="1" dirty="0" err="1"/>
              <a:t>Bioinformatics</a:t>
            </a:r>
            <a:r>
              <a:rPr lang="sv-SE" b="1" i="1" dirty="0"/>
              <a:t> </a:t>
            </a:r>
            <a:r>
              <a:rPr lang="sv-SE" b="1" i="1" dirty="0" err="1"/>
              <a:t>Infrastructure</a:t>
            </a:r>
            <a:r>
              <a:rPr lang="sv-SE" b="1" i="1" dirty="0"/>
              <a:t> Sweden)</a:t>
            </a:r>
            <a:endParaRPr lang="sv-SE" dirty="0"/>
          </a:p>
          <a:p>
            <a:pPr marL="285750" lvl="0" indent="-285750" algn="l" rtl="0">
              <a:spcBef>
                <a:spcPts val="800"/>
              </a:spcBef>
              <a:spcAft>
                <a:spcPts val="0"/>
              </a:spcAft>
              <a:buFont typeface="Arial" panose="020B0604020202020204" pitchFamily="34" charset="0"/>
              <a:buChar char="•"/>
            </a:pPr>
            <a:r>
              <a:rPr lang="sv-SE" dirty="0" err="1"/>
              <a:t>Bioinformatics</a:t>
            </a:r>
            <a:r>
              <a:rPr lang="sv-SE" dirty="0"/>
              <a:t> </a:t>
            </a:r>
            <a:r>
              <a:rPr lang="sv-SE" dirty="0" err="1"/>
              <a:t>Platform</a:t>
            </a:r>
            <a:r>
              <a:rPr lang="sv-SE" dirty="0"/>
              <a:t> at </a:t>
            </a:r>
            <a:r>
              <a:rPr lang="sv-SE" dirty="0" err="1"/>
              <a:t>SciLifeLab</a:t>
            </a:r>
            <a:endParaRPr lang="sv-SE" dirty="0"/>
          </a:p>
          <a:p>
            <a:pPr marL="285750" lvl="0" indent="-285750" algn="l" rtl="0">
              <a:spcBef>
                <a:spcPts val="800"/>
              </a:spcBef>
              <a:spcAft>
                <a:spcPts val="0"/>
              </a:spcAft>
              <a:buFont typeface="Arial" panose="020B0604020202020204" pitchFamily="34" charset="0"/>
              <a:buChar char="•"/>
            </a:pPr>
            <a:r>
              <a:rPr lang="sv-SE" dirty="0"/>
              <a:t>~150 </a:t>
            </a:r>
            <a:r>
              <a:rPr lang="sv-SE" dirty="0" err="1"/>
              <a:t>staff</a:t>
            </a:r>
            <a:r>
              <a:rPr lang="sv-SE" dirty="0"/>
              <a:t>-scientists </a:t>
            </a:r>
            <a:r>
              <a:rPr lang="sv-SE" dirty="0" err="1"/>
              <a:t>distributed</a:t>
            </a:r>
            <a:r>
              <a:rPr lang="sv-SE" dirty="0"/>
              <a:t> </a:t>
            </a:r>
            <a:r>
              <a:rPr lang="sv-SE" dirty="0" err="1"/>
              <a:t>across</a:t>
            </a:r>
            <a:r>
              <a:rPr lang="sv-SE" dirty="0"/>
              <a:t> 6 national sites</a:t>
            </a:r>
          </a:p>
          <a:p>
            <a:pPr marL="285750" lvl="0" indent="-285750" algn="l" rtl="0">
              <a:spcBef>
                <a:spcPts val="800"/>
              </a:spcBef>
              <a:spcAft>
                <a:spcPts val="0"/>
              </a:spcAft>
              <a:buFont typeface="Arial" panose="020B0604020202020204" pitchFamily="34" charset="0"/>
              <a:buChar char="•"/>
            </a:pPr>
            <a:r>
              <a:rPr lang="sv-SE" dirty="0"/>
              <a:t>50% Support, 30% </a:t>
            </a:r>
            <a:r>
              <a:rPr lang="sv-SE" dirty="0" err="1"/>
              <a:t>Infrastructure</a:t>
            </a:r>
            <a:r>
              <a:rPr lang="sv-SE" dirty="0"/>
              <a:t>, 30% </a:t>
            </a:r>
            <a:r>
              <a:rPr lang="sv-SE" dirty="0" err="1"/>
              <a:t>advanced</a:t>
            </a:r>
            <a:r>
              <a:rPr lang="sv-SE" dirty="0"/>
              <a:t> </a:t>
            </a:r>
            <a:r>
              <a:rPr lang="sv-SE" dirty="0" err="1"/>
              <a:t>Training</a:t>
            </a:r>
            <a:endParaRPr lang="sv-SE" dirty="0"/>
          </a:p>
          <a:p>
            <a:pPr marL="285750" lvl="0" indent="-285750" algn="l" rtl="0">
              <a:spcBef>
                <a:spcPts val="800"/>
              </a:spcBef>
              <a:spcAft>
                <a:spcPts val="0"/>
              </a:spcAft>
              <a:buFont typeface="Arial" panose="020B0604020202020204" pitchFamily="34" charset="0"/>
              <a:buChar char="•"/>
            </a:pPr>
            <a:r>
              <a:rPr lang="sv-SE" dirty="0"/>
              <a:t>The Swedish </a:t>
            </a:r>
            <a:r>
              <a:rPr lang="sv-SE" dirty="0" err="1"/>
              <a:t>Node</a:t>
            </a:r>
            <a:r>
              <a:rPr lang="sv-SE" dirty="0"/>
              <a:t> </a:t>
            </a:r>
            <a:r>
              <a:rPr lang="sv-SE" dirty="0" err="1"/>
              <a:t>of</a:t>
            </a:r>
            <a:r>
              <a:rPr lang="sv-SE" dirty="0"/>
              <a:t> ELIXIR (ESFRI)</a:t>
            </a:r>
          </a:p>
          <a:p>
            <a:pPr marL="0" lvl="0" indent="0" algn="l" rtl="0">
              <a:spcBef>
                <a:spcPts val="800"/>
              </a:spcBef>
              <a:spcAft>
                <a:spcPts val="0"/>
              </a:spcAft>
              <a:buNone/>
            </a:pPr>
            <a:endParaRPr lang="sv-SE" b="1" i="1" dirty="0"/>
          </a:p>
          <a:p>
            <a:pPr marL="0" lvl="0" indent="0" algn="l" rtl="0">
              <a:spcBef>
                <a:spcPts val="800"/>
              </a:spcBef>
              <a:spcAft>
                <a:spcPts val="0"/>
              </a:spcAft>
              <a:buNone/>
            </a:pPr>
            <a:endParaRPr lang="sv-SE" b="1" i="1" dirty="0"/>
          </a:p>
          <a:p>
            <a:pPr marL="0" lvl="0" indent="0" algn="l" rtl="0">
              <a:spcBef>
                <a:spcPts val="800"/>
              </a:spcBef>
              <a:spcAft>
                <a:spcPts val="0"/>
              </a:spcAft>
              <a:buNone/>
            </a:pPr>
            <a:endParaRPr b="1" i="1" dirty="0"/>
          </a:p>
        </p:txBody>
      </p:sp>
      <p:sp>
        <p:nvSpPr>
          <p:cNvPr id="290" name="Google Shape;290;g6737756127597f29_95"/>
          <p:cNvSpPr txBox="1">
            <a:spLocks noGrp="1"/>
          </p:cNvSpPr>
          <p:nvPr>
            <p:ph type="title"/>
          </p:nvPr>
        </p:nvSpPr>
        <p:spPr>
          <a:xfrm>
            <a:off x="323407" y="240992"/>
            <a:ext cx="8497200" cy="409500"/>
          </a:xfrm>
          <a:prstGeom prst="rect">
            <a:avLst/>
          </a:prstGeom>
        </p:spPr>
        <p:txBody>
          <a:bodyPr spcFirstLastPara="1" wrap="square" lIns="68575" tIns="34275" rIns="68575" bIns="35100" anchor="ctr" anchorCtr="0">
            <a:normAutofit fontScale="90000"/>
          </a:bodyPr>
          <a:lstStyle/>
          <a:p>
            <a:pPr marL="0" lvl="0" indent="0" algn="ctr" rtl="0">
              <a:spcBef>
                <a:spcPts val="0"/>
              </a:spcBef>
              <a:spcAft>
                <a:spcPts val="0"/>
              </a:spcAft>
              <a:buNone/>
            </a:pPr>
            <a:r>
              <a:rPr lang="en" dirty="0"/>
              <a:t>Two examples from the Life Sciences…</a:t>
            </a:r>
            <a:endParaRPr dirty="0"/>
          </a:p>
        </p:txBody>
      </p:sp>
    </p:spTree>
    <p:extLst>
      <p:ext uri="{BB962C8B-B14F-4D97-AF65-F5344CB8AC3E}">
        <p14:creationId xmlns:p14="http://schemas.microsoft.com/office/powerpoint/2010/main" val="1530331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6737756127597f29_95"/>
          <p:cNvSpPr txBox="1">
            <a:spLocks noGrp="1"/>
          </p:cNvSpPr>
          <p:nvPr>
            <p:ph type="body" idx="1"/>
          </p:nvPr>
        </p:nvSpPr>
        <p:spPr>
          <a:xfrm>
            <a:off x="323407" y="800973"/>
            <a:ext cx="8497200" cy="3826800"/>
          </a:xfrm>
          <a:prstGeom prst="rect">
            <a:avLst/>
          </a:prstGeom>
        </p:spPr>
        <p:txBody>
          <a:bodyPr spcFirstLastPara="1" wrap="square" lIns="68575" tIns="34275" rIns="68575" bIns="34275" anchor="t" anchorCtr="0">
            <a:normAutofit fontScale="92500" lnSpcReduction="20000"/>
          </a:bodyPr>
          <a:lstStyle/>
          <a:p>
            <a:pPr marL="0" lvl="0" indent="0" algn="l" rtl="0">
              <a:spcBef>
                <a:spcPts val="800"/>
              </a:spcBef>
              <a:spcAft>
                <a:spcPts val="0"/>
              </a:spcAft>
              <a:buNone/>
            </a:pPr>
            <a:r>
              <a:rPr lang="sv-SE" b="1" i="1" dirty="0" err="1"/>
              <a:t>SciLifeLab</a:t>
            </a:r>
            <a:endParaRPr lang="sv-SE" dirty="0"/>
          </a:p>
          <a:p>
            <a:pPr marL="285750" indent="-285750">
              <a:buFont typeface="Arial" panose="020B0604020202020204" pitchFamily="34" charset="0"/>
              <a:buChar char="•"/>
            </a:pPr>
            <a:r>
              <a:rPr lang="en-US" dirty="0"/>
              <a:t>Swedish COVID-19 &amp; Pandemic Preparedness Portal</a:t>
            </a:r>
          </a:p>
          <a:p>
            <a:pPr marL="285750" lvl="0" indent="-285750" algn="l" rtl="0">
              <a:spcBef>
                <a:spcPts val="800"/>
              </a:spcBef>
              <a:spcAft>
                <a:spcPts val="0"/>
              </a:spcAft>
              <a:buFont typeface="Arial" panose="020B0604020202020204" pitchFamily="34" charset="0"/>
              <a:buChar char="•"/>
            </a:pPr>
            <a:r>
              <a:rPr lang="sv-SE" dirty="0" err="1"/>
              <a:t>Promoting</a:t>
            </a:r>
            <a:r>
              <a:rPr lang="sv-SE" dirty="0"/>
              <a:t> and </a:t>
            </a:r>
            <a:r>
              <a:rPr lang="sv-SE" dirty="0" err="1"/>
              <a:t>delivering</a:t>
            </a:r>
            <a:r>
              <a:rPr lang="sv-SE" dirty="0"/>
              <a:t> </a:t>
            </a:r>
            <a:r>
              <a:rPr lang="sv-SE" dirty="0" err="1"/>
              <a:t>openly</a:t>
            </a:r>
            <a:r>
              <a:rPr lang="sv-SE" dirty="0"/>
              <a:t> </a:t>
            </a:r>
            <a:r>
              <a:rPr lang="sv-SE" dirty="0" err="1"/>
              <a:t>accessible</a:t>
            </a:r>
            <a:r>
              <a:rPr lang="sv-SE" dirty="0"/>
              <a:t> </a:t>
            </a:r>
            <a:r>
              <a:rPr lang="sv-SE" dirty="0" err="1"/>
              <a:t>tools</a:t>
            </a:r>
            <a:r>
              <a:rPr lang="sv-SE" dirty="0"/>
              <a:t> and </a:t>
            </a:r>
            <a:r>
              <a:rPr lang="sv-SE" dirty="0" err="1"/>
              <a:t>resources</a:t>
            </a:r>
            <a:endParaRPr lang="sv-SE" dirty="0"/>
          </a:p>
          <a:p>
            <a:pPr marL="285750" lvl="0" indent="-285750" algn="l" rtl="0">
              <a:spcBef>
                <a:spcPts val="800"/>
              </a:spcBef>
              <a:spcAft>
                <a:spcPts val="0"/>
              </a:spcAft>
              <a:buFont typeface="Arial" panose="020B0604020202020204" pitchFamily="34" charset="0"/>
              <a:buChar char="•"/>
            </a:pPr>
            <a:r>
              <a:rPr lang="sv-SE" dirty="0" err="1"/>
              <a:t>Fostering</a:t>
            </a:r>
            <a:r>
              <a:rPr lang="sv-SE" dirty="0"/>
              <a:t> </a:t>
            </a:r>
            <a:r>
              <a:rPr lang="sv-SE" dirty="0" err="1"/>
              <a:t>Open</a:t>
            </a:r>
            <a:r>
              <a:rPr lang="sv-SE" dirty="0"/>
              <a:t> Science via the DDLS </a:t>
            </a:r>
            <a:r>
              <a:rPr lang="sv-SE" dirty="0" err="1"/>
              <a:t>programme</a:t>
            </a:r>
            <a:r>
              <a:rPr lang="sv-SE" dirty="0"/>
              <a:t> (KAW </a:t>
            </a:r>
            <a:r>
              <a:rPr lang="sv-SE" dirty="0" err="1"/>
              <a:t>funded</a:t>
            </a:r>
            <a:r>
              <a:rPr lang="sv-SE" dirty="0"/>
              <a:t>)</a:t>
            </a:r>
          </a:p>
          <a:p>
            <a:pPr marL="285750" lvl="0" indent="-285750" algn="l" rtl="0">
              <a:spcBef>
                <a:spcPts val="800"/>
              </a:spcBef>
              <a:spcAft>
                <a:spcPts val="0"/>
              </a:spcAft>
              <a:buFont typeface="Arial" panose="020B0604020202020204" pitchFamily="34" charset="0"/>
              <a:buChar char="•"/>
            </a:pPr>
            <a:r>
              <a:rPr lang="sv-SE" dirty="0"/>
              <a:t>DEI </a:t>
            </a:r>
            <a:r>
              <a:rPr lang="sv-SE" dirty="0" err="1"/>
              <a:t>group</a:t>
            </a:r>
            <a:r>
              <a:rPr lang="sv-SE" dirty="0"/>
              <a:t> </a:t>
            </a:r>
          </a:p>
          <a:p>
            <a:pPr marL="285750" lvl="0" indent="-285750" algn="l" rtl="0">
              <a:spcBef>
                <a:spcPts val="800"/>
              </a:spcBef>
              <a:spcAft>
                <a:spcPts val="0"/>
              </a:spcAft>
              <a:buFont typeface="Arial" panose="020B0604020202020204" pitchFamily="34" charset="0"/>
              <a:buChar char="•"/>
            </a:pPr>
            <a:endParaRPr lang="sv-SE" dirty="0"/>
          </a:p>
          <a:p>
            <a:pPr marL="0" lvl="0" indent="0" algn="l" rtl="0">
              <a:spcBef>
                <a:spcPts val="800"/>
              </a:spcBef>
              <a:spcAft>
                <a:spcPts val="0"/>
              </a:spcAft>
              <a:buNone/>
            </a:pPr>
            <a:r>
              <a:rPr lang="sv-SE" b="1" i="1" dirty="0"/>
              <a:t>NBIS (National </a:t>
            </a:r>
            <a:r>
              <a:rPr lang="sv-SE" b="1" i="1" dirty="0" err="1"/>
              <a:t>Bioinformatics</a:t>
            </a:r>
            <a:r>
              <a:rPr lang="sv-SE" b="1" i="1" dirty="0"/>
              <a:t> </a:t>
            </a:r>
            <a:r>
              <a:rPr lang="sv-SE" b="1" i="1" dirty="0" err="1"/>
              <a:t>Infrastructure</a:t>
            </a:r>
            <a:r>
              <a:rPr lang="sv-SE" b="1" i="1" dirty="0"/>
              <a:t> Sweden)</a:t>
            </a:r>
            <a:endParaRPr lang="sv-SE" dirty="0"/>
          </a:p>
          <a:p>
            <a:pPr marL="285750" lvl="0" indent="-285750" algn="l" rtl="0">
              <a:spcBef>
                <a:spcPts val="800"/>
              </a:spcBef>
              <a:spcAft>
                <a:spcPts val="0"/>
              </a:spcAft>
              <a:buFont typeface="Arial" panose="020B0604020202020204" pitchFamily="34" charset="0"/>
              <a:buChar char="•"/>
            </a:pPr>
            <a:r>
              <a:rPr lang="sv-SE" dirty="0" err="1"/>
              <a:t>Node</a:t>
            </a:r>
            <a:r>
              <a:rPr lang="sv-SE" dirty="0"/>
              <a:t> </a:t>
            </a:r>
            <a:r>
              <a:rPr lang="sv-SE" dirty="0" err="1"/>
              <a:t>of</a:t>
            </a:r>
            <a:r>
              <a:rPr lang="sv-SE" dirty="0"/>
              <a:t> ELIXIR: </a:t>
            </a:r>
            <a:r>
              <a:rPr lang="sv-SE" b="1" i="1" dirty="0" err="1"/>
              <a:t>big</a:t>
            </a:r>
            <a:r>
              <a:rPr lang="sv-SE" dirty="0"/>
              <a:t> driver </a:t>
            </a:r>
            <a:r>
              <a:rPr lang="sv-SE" dirty="0" err="1"/>
              <a:t>of</a:t>
            </a:r>
            <a:r>
              <a:rPr lang="sv-SE" dirty="0"/>
              <a:t> </a:t>
            </a:r>
            <a:r>
              <a:rPr lang="sv-SE" dirty="0" err="1"/>
              <a:t>Open</a:t>
            </a:r>
            <a:r>
              <a:rPr lang="sv-SE" dirty="0"/>
              <a:t> Science, FAIR and Research Data Management and Software Management </a:t>
            </a:r>
          </a:p>
          <a:p>
            <a:pPr marL="285750" lvl="0" indent="-285750" algn="l" rtl="0">
              <a:spcBef>
                <a:spcPts val="800"/>
              </a:spcBef>
              <a:spcAft>
                <a:spcPts val="0"/>
              </a:spcAft>
              <a:buFont typeface="Arial" panose="020B0604020202020204" pitchFamily="34" charset="0"/>
              <a:buChar char="•"/>
            </a:pPr>
            <a:r>
              <a:rPr lang="sv-SE" dirty="0"/>
              <a:t>National Research Data Management support to the research </a:t>
            </a:r>
            <a:r>
              <a:rPr lang="sv-SE" dirty="0" err="1"/>
              <a:t>community</a:t>
            </a:r>
            <a:endParaRPr lang="sv-SE" dirty="0"/>
          </a:p>
          <a:p>
            <a:pPr marL="285750" lvl="0" indent="-285750" algn="l" rtl="0">
              <a:spcBef>
                <a:spcPts val="800"/>
              </a:spcBef>
              <a:spcAft>
                <a:spcPts val="0"/>
              </a:spcAft>
              <a:buFont typeface="Arial" panose="020B0604020202020204" pitchFamily="34" charset="0"/>
              <a:buChar char="•"/>
            </a:pPr>
            <a:r>
              <a:rPr lang="sv-SE" dirty="0" err="1"/>
              <a:t>Openly</a:t>
            </a:r>
            <a:r>
              <a:rPr lang="sv-SE" dirty="0"/>
              <a:t> </a:t>
            </a:r>
            <a:r>
              <a:rPr lang="sv-SE" dirty="0" err="1"/>
              <a:t>available</a:t>
            </a:r>
            <a:r>
              <a:rPr lang="sv-SE" dirty="0"/>
              <a:t> </a:t>
            </a:r>
            <a:r>
              <a:rPr lang="sv-SE" dirty="0" err="1"/>
              <a:t>training</a:t>
            </a:r>
            <a:r>
              <a:rPr lang="sv-SE" dirty="0"/>
              <a:t> materials and </a:t>
            </a:r>
            <a:r>
              <a:rPr lang="sv-SE" dirty="0" err="1"/>
              <a:t>courses</a:t>
            </a:r>
            <a:r>
              <a:rPr lang="sv-SE" dirty="0"/>
              <a:t> in FAIR, </a:t>
            </a:r>
            <a:r>
              <a:rPr lang="sv-SE" dirty="0" err="1"/>
              <a:t>Open</a:t>
            </a:r>
            <a:r>
              <a:rPr lang="sv-SE" dirty="0"/>
              <a:t> Science, Data Management, </a:t>
            </a:r>
            <a:r>
              <a:rPr lang="sv-SE" dirty="0" err="1"/>
              <a:t>Reproducible</a:t>
            </a:r>
            <a:r>
              <a:rPr lang="sv-SE" dirty="0"/>
              <a:t> Research</a:t>
            </a:r>
          </a:p>
          <a:p>
            <a:pPr marL="285750" lvl="0" indent="-285750" algn="l" rtl="0">
              <a:spcBef>
                <a:spcPts val="800"/>
              </a:spcBef>
              <a:spcAft>
                <a:spcPts val="0"/>
              </a:spcAft>
              <a:buFont typeface="Arial" panose="020B0604020202020204" pitchFamily="34" charset="0"/>
              <a:buChar char="•"/>
            </a:pPr>
            <a:endParaRPr lang="sv-SE" dirty="0"/>
          </a:p>
          <a:p>
            <a:pPr marL="0" lvl="0" indent="0" algn="l" rtl="0">
              <a:spcBef>
                <a:spcPts val="800"/>
              </a:spcBef>
              <a:spcAft>
                <a:spcPts val="0"/>
              </a:spcAft>
            </a:pPr>
            <a:r>
              <a:rPr lang="sv-SE" dirty="0">
                <a:highlight>
                  <a:srgbClr val="FFFF00"/>
                </a:highlight>
              </a:rPr>
              <a:t>* Research </a:t>
            </a:r>
            <a:r>
              <a:rPr lang="sv-SE" dirty="0" err="1">
                <a:highlight>
                  <a:srgbClr val="FFFF00"/>
                </a:highlight>
              </a:rPr>
              <a:t>Infrastructures</a:t>
            </a:r>
            <a:r>
              <a:rPr lang="sv-SE" dirty="0">
                <a:highlight>
                  <a:srgbClr val="FFFF00"/>
                </a:highlight>
              </a:rPr>
              <a:t> </a:t>
            </a:r>
            <a:r>
              <a:rPr lang="sv-SE" b="1" i="1" dirty="0" err="1">
                <a:highlight>
                  <a:srgbClr val="FFFF00"/>
                </a:highlight>
              </a:rPr>
              <a:t>could</a:t>
            </a:r>
            <a:r>
              <a:rPr lang="sv-SE" dirty="0">
                <a:highlight>
                  <a:srgbClr val="FFFF00"/>
                </a:highlight>
              </a:rPr>
              <a:t> (</a:t>
            </a:r>
            <a:r>
              <a:rPr lang="sv-SE" dirty="0" err="1">
                <a:highlight>
                  <a:srgbClr val="FFFF00"/>
                </a:highlight>
              </a:rPr>
              <a:t>should</a:t>
            </a:r>
            <a:r>
              <a:rPr lang="sv-SE" dirty="0">
                <a:highlight>
                  <a:srgbClr val="FFFF00"/>
                </a:highlight>
              </a:rPr>
              <a:t>?) play a </a:t>
            </a:r>
            <a:r>
              <a:rPr lang="sv-SE" dirty="0" err="1">
                <a:highlight>
                  <a:srgbClr val="FFFF00"/>
                </a:highlight>
              </a:rPr>
              <a:t>greater</a:t>
            </a:r>
            <a:r>
              <a:rPr lang="sv-SE" dirty="0">
                <a:highlight>
                  <a:srgbClr val="FFFF00"/>
                </a:highlight>
              </a:rPr>
              <a:t> </a:t>
            </a:r>
            <a:r>
              <a:rPr lang="sv-SE" dirty="0" err="1">
                <a:highlight>
                  <a:srgbClr val="FFFF00"/>
                </a:highlight>
              </a:rPr>
              <a:t>role</a:t>
            </a:r>
            <a:r>
              <a:rPr lang="sv-SE" dirty="0">
                <a:highlight>
                  <a:srgbClr val="FFFF00"/>
                </a:highlight>
              </a:rPr>
              <a:t> in </a:t>
            </a:r>
            <a:r>
              <a:rPr lang="sv-SE" b="1" i="1" dirty="0" err="1">
                <a:highlight>
                  <a:srgbClr val="FFFF00"/>
                </a:highlight>
              </a:rPr>
              <a:t>fostering</a:t>
            </a:r>
            <a:r>
              <a:rPr lang="sv-SE" b="1" i="1" dirty="0">
                <a:highlight>
                  <a:srgbClr val="FFFF00"/>
                </a:highlight>
              </a:rPr>
              <a:t> </a:t>
            </a:r>
            <a:r>
              <a:rPr lang="sv-SE" dirty="0">
                <a:highlight>
                  <a:srgbClr val="FFFF00"/>
                </a:highlight>
              </a:rPr>
              <a:t>and </a:t>
            </a:r>
            <a:r>
              <a:rPr lang="sv-SE" b="1" i="1" dirty="0" err="1">
                <a:highlight>
                  <a:srgbClr val="FFFF00"/>
                </a:highlight>
              </a:rPr>
              <a:t>transitioning</a:t>
            </a:r>
            <a:r>
              <a:rPr lang="sv-SE" b="1" i="1" dirty="0">
                <a:highlight>
                  <a:srgbClr val="FFFF00"/>
                </a:highlight>
              </a:rPr>
              <a:t> the research </a:t>
            </a:r>
            <a:r>
              <a:rPr lang="sv-SE" b="1" i="1" dirty="0" err="1">
                <a:highlight>
                  <a:srgbClr val="FFFF00"/>
                </a:highlight>
              </a:rPr>
              <a:t>community</a:t>
            </a:r>
            <a:r>
              <a:rPr lang="sv-SE" b="1" i="1" dirty="0">
                <a:highlight>
                  <a:srgbClr val="FFFF00"/>
                </a:highlight>
              </a:rPr>
              <a:t> </a:t>
            </a:r>
            <a:r>
              <a:rPr lang="sv-SE" dirty="0">
                <a:highlight>
                  <a:srgbClr val="FFFF00"/>
                </a:highlight>
              </a:rPr>
              <a:t>(</a:t>
            </a:r>
            <a:r>
              <a:rPr lang="sv-SE" dirty="0" err="1">
                <a:highlight>
                  <a:srgbClr val="FFFF00"/>
                </a:highlight>
              </a:rPr>
              <a:t>across</a:t>
            </a:r>
            <a:r>
              <a:rPr lang="sv-SE" dirty="0">
                <a:highlight>
                  <a:srgbClr val="FFFF00"/>
                </a:highlight>
              </a:rPr>
              <a:t> the </a:t>
            </a:r>
            <a:r>
              <a:rPr lang="sv-SE" b="1" i="1" dirty="0" err="1">
                <a:highlight>
                  <a:srgbClr val="FFFF00"/>
                </a:highlight>
              </a:rPr>
              <a:t>lifelong</a:t>
            </a:r>
            <a:r>
              <a:rPr lang="sv-SE" b="1" i="1" dirty="0">
                <a:highlight>
                  <a:srgbClr val="FFFF00"/>
                </a:highlight>
              </a:rPr>
              <a:t> </a:t>
            </a:r>
            <a:r>
              <a:rPr lang="sv-SE" b="1" i="1" dirty="0" err="1">
                <a:highlight>
                  <a:srgbClr val="FFFF00"/>
                </a:highlight>
              </a:rPr>
              <a:t>learning</a:t>
            </a:r>
            <a:r>
              <a:rPr lang="sv-SE" b="1" i="1" dirty="0">
                <a:highlight>
                  <a:srgbClr val="FFFF00"/>
                </a:highlight>
              </a:rPr>
              <a:t> </a:t>
            </a:r>
            <a:r>
              <a:rPr lang="sv-SE" b="1" i="1" dirty="0" err="1">
                <a:highlight>
                  <a:srgbClr val="FFFF00"/>
                </a:highlight>
              </a:rPr>
              <a:t>trajectory</a:t>
            </a:r>
            <a:r>
              <a:rPr lang="sv-SE" dirty="0">
                <a:highlight>
                  <a:srgbClr val="FFFF00"/>
                </a:highlight>
              </a:rPr>
              <a:t>) in </a:t>
            </a:r>
            <a:r>
              <a:rPr lang="sv-SE" b="1" i="1" dirty="0" err="1">
                <a:highlight>
                  <a:srgbClr val="FFFF00"/>
                </a:highlight>
              </a:rPr>
              <a:t>Open</a:t>
            </a:r>
            <a:r>
              <a:rPr lang="sv-SE" b="1" i="1" dirty="0">
                <a:highlight>
                  <a:srgbClr val="FFFF00"/>
                </a:highlight>
              </a:rPr>
              <a:t> Science, FAIR, Research Data Management</a:t>
            </a:r>
            <a:r>
              <a:rPr lang="sv-SE" dirty="0">
                <a:highlight>
                  <a:srgbClr val="FFFF00"/>
                </a:highlight>
              </a:rPr>
              <a:t> </a:t>
            </a:r>
            <a:endParaRPr b="1" i="1" dirty="0">
              <a:highlight>
                <a:srgbClr val="FFFF00"/>
              </a:highlight>
            </a:endParaRPr>
          </a:p>
        </p:txBody>
      </p:sp>
      <p:sp>
        <p:nvSpPr>
          <p:cNvPr id="290" name="Google Shape;290;g6737756127597f29_95"/>
          <p:cNvSpPr txBox="1">
            <a:spLocks noGrp="1"/>
          </p:cNvSpPr>
          <p:nvPr>
            <p:ph type="title"/>
          </p:nvPr>
        </p:nvSpPr>
        <p:spPr>
          <a:xfrm>
            <a:off x="323407" y="240992"/>
            <a:ext cx="8497200" cy="409500"/>
          </a:xfrm>
          <a:prstGeom prst="rect">
            <a:avLst/>
          </a:prstGeom>
        </p:spPr>
        <p:txBody>
          <a:bodyPr spcFirstLastPara="1" wrap="square" lIns="68575" tIns="34275" rIns="68575" bIns="35100" anchor="ctr" anchorCtr="0">
            <a:normAutofit fontScale="90000"/>
          </a:bodyPr>
          <a:lstStyle/>
          <a:p>
            <a:pPr marL="0" lvl="0" indent="0" algn="ctr" rtl="0">
              <a:spcBef>
                <a:spcPts val="0"/>
              </a:spcBef>
              <a:spcAft>
                <a:spcPts val="0"/>
              </a:spcAft>
              <a:buNone/>
            </a:pPr>
            <a:r>
              <a:rPr lang="en" dirty="0"/>
              <a:t>… </a:t>
            </a:r>
            <a:r>
              <a:rPr lang="sv-SE" dirty="0"/>
              <a:t>in </a:t>
            </a:r>
            <a:r>
              <a:rPr lang="sv-SE" dirty="0" err="1"/>
              <a:t>Open</a:t>
            </a:r>
            <a:r>
              <a:rPr lang="sv-SE" dirty="0"/>
              <a:t> Science</a:t>
            </a:r>
            <a:endParaRPr dirty="0"/>
          </a:p>
        </p:txBody>
      </p:sp>
    </p:spTree>
    <p:extLst>
      <p:ext uri="{BB962C8B-B14F-4D97-AF65-F5344CB8AC3E}">
        <p14:creationId xmlns:p14="http://schemas.microsoft.com/office/powerpoint/2010/main" val="2856220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75"/>
        <p:cNvGrpSpPr/>
        <p:nvPr/>
      </p:nvGrpSpPr>
      <p:grpSpPr>
        <a:xfrm>
          <a:off x="0" y="0"/>
          <a:ext cx="0" cy="0"/>
          <a:chOff x="0" y="0"/>
          <a:chExt cx="0" cy="0"/>
        </a:xfrm>
      </p:grpSpPr>
      <p:sp>
        <p:nvSpPr>
          <p:cNvPr id="276" name="Google Shape;276;g2376c58017f_0_1235"/>
          <p:cNvSpPr/>
          <p:nvPr/>
        </p:nvSpPr>
        <p:spPr>
          <a:xfrm>
            <a:off x="6017154" y="2549922"/>
            <a:ext cx="1773900" cy="987600"/>
          </a:xfrm>
          <a:prstGeom prst="roundRect">
            <a:avLst>
              <a:gd name="adj" fmla="val 16667"/>
            </a:avLst>
          </a:prstGeom>
          <a:solidFill>
            <a:srgbClr val="D9EBE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t>Policy</a:t>
            </a:r>
            <a:endParaRPr b="1"/>
          </a:p>
        </p:txBody>
      </p:sp>
      <p:sp>
        <p:nvSpPr>
          <p:cNvPr id="277" name="Google Shape;277;g2376c58017f_0_1235"/>
          <p:cNvSpPr/>
          <p:nvPr/>
        </p:nvSpPr>
        <p:spPr>
          <a:xfrm>
            <a:off x="7113667" y="1628780"/>
            <a:ext cx="1546800" cy="893400"/>
          </a:xfrm>
          <a:prstGeom prst="roundRect">
            <a:avLst>
              <a:gd name="adj" fmla="val 16667"/>
            </a:avLst>
          </a:prstGeom>
          <a:solidFill>
            <a:srgbClr val="F5E4E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t>Funding</a:t>
            </a:r>
            <a:endParaRPr b="1"/>
          </a:p>
        </p:txBody>
      </p:sp>
      <p:sp>
        <p:nvSpPr>
          <p:cNvPr id="278" name="Google Shape;278;g2376c58017f_0_1235"/>
          <p:cNvSpPr/>
          <p:nvPr/>
        </p:nvSpPr>
        <p:spPr>
          <a:xfrm>
            <a:off x="2426625" y="3509768"/>
            <a:ext cx="1913400" cy="1237800"/>
          </a:xfrm>
          <a:prstGeom prst="roundRect">
            <a:avLst>
              <a:gd name="adj" fmla="val 16667"/>
            </a:avLst>
          </a:prstGeom>
          <a:solidFill>
            <a:srgbClr val="D9B2B0"/>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solidFill>
                  <a:schemeClr val="dk1"/>
                </a:solidFill>
              </a:rPr>
              <a:t>Community networks</a:t>
            </a:r>
            <a:endParaRPr b="1"/>
          </a:p>
        </p:txBody>
      </p:sp>
      <p:sp>
        <p:nvSpPr>
          <p:cNvPr id="279" name="Google Shape;279;g2376c58017f_0_1235"/>
          <p:cNvSpPr/>
          <p:nvPr/>
        </p:nvSpPr>
        <p:spPr>
          <a:xfrm>
            <a:off x="6969232" y="368125"/>
            <a:ext cx="1835700" cy="987600"/>
          </a:xfrm>
          <a:prstGeom prst="roundRect">
            <a:avLst>
              <a:gd name="adj" fmla="val 16667"/>
            </a:avLst>
          </a:prstGeom>
          <a:solidFill>
            <a:srgbClr val="C8E6CF"/>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solidFill>
                  <a:schemeClr val="dk1"/>
                </a:solidFill>
              </a:rPr>
              <a:t>Incentives and Metrics</a:t>
            </a:r>
            <a:endParaRPr/>
          </a:p>
        </p:txBody>
      </p:sp>
      <p:sp>
        <p:nvSpPr>
          <p:cNvPr id="280" name="Google Shape;280;g2376c58017f_0_1235"/>
          <p:cNvSpPr/>
          <p:nvPr/>
        </p:nvSpPr>
        <p:spPr>
          <a:xfrm>
            <a:off x="4506932" y="3608468"/>
            <a:ext cx="1913400" cy="1095900"/>
          </a:xfrm>
          <a:prstGeom prst="roundRect">
            <a:avLst>
              <a:gd name="adj" fmla="val 16667"/>
            </a:avLst>
          </a:prstGeom>
          <a:solidFill>
            <a:srgbClr val="FAEDB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t>Capacity building</a:t>
            </a:r>
            <a:endParaRPr b="1"/>
          </a:p>
        </p:txBody>
      </p:sp>
      <p:sp>
        <p:nvSpPr>
          <p:cNvPr id="281" name="Google Shape;281;g2376c58017f_0_1235"/>
          <p:cNvSpPr/>
          <p:nvPr/>
        </p:nvSpPr>
        <p:spPr>
          <a:xfrm>
            <a:off x="5206976" y="1193820"/>
            <a:ext cx="1719900" cy="987600"/>
          </a:xfrm>
          <a:prstGeom prst="roundRect">
            <a:avLst>
              <a:gd name="adj" fmla="val 16667"/>
            </a:avLst>
          </a:prstGeom>
          <a:solidFill>
            <a:srgbClr val="E6E2D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a:t>Reuse</a:t>
            </a:r>
            <a:endParaRPr b="1"/>
          </a:p>
        </p:txBody>
      </p:sp>
      <p:sp>
        <p:nvSpPr>
          <p:cNvPr id="282" name="Google Shape;282;g2376c58017f_0_1235"/>
          <p:cNvSpPr/>
          <p:nvPr/>
        </p:nvSpPr>
        <p:spPr>
          <a:xfrm>
            <a:off x="6700617" y="3565272"/>
            <a:ext cx="2055000" cy="1182300"/>
          </a:xfrm>
          <a:prstGeom prst="roundRect">
            <a:avLst>
              <a:gd name="adj" fmla="val 16667"/>
            </a:avLst>
          </a:prstGeom>
          <a:solidFill>
            <a:srgbClr val="FDD9C0"/>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1100" b="1" dirty="0">
                <a:solidFill>
                  <a:schemeClr val="dk1"/>
                </a:solidFill>
              </a:rPr>
              <a:t>Equity, Diversity, Inclusion, and Accessibility (EDIA)</a:t>
            </a:r>
            <a:endParaRPr b="1" dirty="0"/>
          </a:p>
        </p:txBody>
      </p:sp>
      <p:sp>
        <p:nvSpPr>
          <p:cNvPr id="283" name="Google Shape;283;g2376c58017f_0_1235"/>
          <p:cNvSpPr txBox="1">
            <a:spLocks noGrp="1"/>
          </p:cNvSpPr>
          <p:nvPr>
            <p:ph type="title"/>
          </p:nvPr>
        </p:nvSpPr>
        <p:spPr>
          <a:xfrm>
            <a:off x="311700" y="1106125"/>
            <a:ext cx="8520600" cy="1963500"/>
          </a:xfrm>
          <a:prstGeom prst="rect">
            <a:avLst/>
          </a:prstGeom>
        </p:spPr>
        <p:txBody>
          <a:bodyPr spcFirstLastPara="1" wrap="square" lIns="68575" tIns="34275" rIns="68575" bIns="34275" anchor="b" anchorCtr="0">
            <a:normAutofit/>
          </a:bodyPr>
          <a:lstStyle/>
          <a:p>
            <a:pPr marL="0" lvl="0" indent="0" algn="l" rtl="0">
              <a:spcBef>
                <a:spcPts val="0"/>
              </a:spcBef>
              <a:spcAft>
                <a:spcPts val="0"/>
              </a:spcAft>
              <a:buNone/>
            </a:pPr>
            <a:r>
              <a:rPr lang="en" sz="5000" b="1"/>
              <a:t>Is Open enough?</a:t>
            </a:r>
            <a:endParaRPr sz="5000" b="1"/>
          </a:p>
        </p:txBody>
      </p:sp>
      <p:sp>
        <p:nvSpPr>
          <p:cNvPr id="284" name="Google Shape;284;g2376c58017f_0_1235"/>
          <p:cNvSpPr txBox="1">
            <a:spLocks noGrp="1"/>
          </p:cNvSpPr>
          <p:nvPr>
            <p:ph type="body" idx="1"/>
          </p:nvPr>
        </p:nvSpPr>
        <p:spPr>
          <a:xfrm>
            <a:off x="311700" y="3152225"/>
            <a:ext cx="8520600" cy="1300800"/>
          </a:xfrm>
          <a:prstGeom prst="rect">
            <a:avLst/>
          </a:prstGeom>
        </p:spPr>
        <p:txBody>
          <a:bodyPr spcFirstLastPara="1" wrap="square" lIns="68575" tIns="34275" rIns="68575" bIns="34275" anchor="t" anchorCtr="0">
            <a:normAutofit/>
          </a:bodyPr>
          <a:lstStyle/>
          <a:p>
            <a:pPr marL="0" lvl="0" indent="0" algn="l" rtl="0">
              <a:spcBef>
                <a:spcPts val="800"/>
              </a:spcBef>
              <a:spcAft>
                <a:spcPts val="0"/>
              </a:spcAft>
              <a:buNone/>
            </a:pPr>
            <a:r>
              <a:rPr lang="en" dirty="0"/>
              <a:t>What else do we need?</a:t>
            </a:r>
            <a:endParaRPr dirty="0"/>
          </a:p>
        </p:txBody>
      </p:sp>
    </p:spTree>
  </p:cSld>
  <p:clrMapOvr>
    <a:masterClrMapping/>
  </p:clrMapOvr>
</p:sld>
</file>

<file path=ppt/theme/theme1.xml><?xml version="1.0" encoding="utf-8"?>
<a:theme xmlns:a="http://schemas.openxmlformats.org/drawingml/2006/main" name="SciLifeLab PPT_light">
  <a:themeElements>
    <a:clrScheme name="Custom 1">
      <a:dk1>
        <a:srgbClr val="000000"/>
      </a:dk1>
      <a:lt1>
        <a:srgbClr val="FFFFFF"/>
      </a:lt1>
      <a:dk2>
        <a:srgbClr val="44546A"/>
      </a:dk2>
      <a:lt2>
        <a:srgbClr val="E7E6E6"/>
      </a:lt2>
      <a:accent1>
        <a:srgbClr val="A7C947"/>
      </a:accent1>
      <a:accent2>
        <a:srgbClr val="045C64"/>
      </a:accent2>
      <a:accent3>
        <a:srgbClr val="4C979F"/>
      </a:accent3>
      <a:accent4>
        <a:srgbClr val="491F53"/>
      </a:accent4>
      <a:accent5>
        <a:srgbClr val="E5E5E5"/>
      </a:accent5>
      <a:accent6>
        <a:srgbClr val="A6A6A6"/>
      </a:accent6>
      <a:hlink>
        <a:srgbClr val="045B63"/>
      </a:hlink>
      <a:folHlink>
        <a:srgbClr val="045C6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1344</TotalTime>
  <Words>2773</Words>
  <Application>Microsoft Office PowerPoint</Application>
  <PresentationFormat>On-screen Show (16:9)</PresentationFormat>
  <Paragraphs>194</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SciLifeLab PPT_light</vt:lpstr>
      <vt:lpstr>advancing open science to the next level a research infrastructure perspective</vt:lpstr>
      <vt:lpstr>Open Science… benefits</vt:lpstr>
      <vt:lpstr>Open Science… driving initiatives in Europe</vt:lpstr>
      <vt:lpstr>Open Science in Sweden</vt:lpstr>
      <vt:lpstr>The Swedish presidency of the EU</vt:lpstr>
      <vt:lpstr>Swedish Research Infrastructures</vt:lpstr>
      <vt:lpstr>Two examples from the Life Sciences…</vt:lpstr>
      <vt:lpstr>… in Open Science</vt:lpstr>
      <vt:lpstr>Is Open enough?</vt:lpstr>
      <vt:lpstr>Meeting the challenges… together</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advancing open science to the next level a research infrastructure perspective</dc:title>
  <dc:creator>Jessica Lindvall</dc:creator>
  <cp:lastModifiedBy>Jessica Lindvall</cp:lastModifiedBy>
  <cp:revision>28</cp:revision>
  <dcterms:modified xsi:type="dcterms:W3CDTF">2023-05-14T15:21:22Z</dcterms:modified>
</cp:coreProperties>
</file>