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278" r:id="rId2"/>
    <p:sldId id="2038388499" r:id="rId3"/>
    <p:sldId id="2038388507" r:id="rId4"/>
    <p:sldId id="2038388519" r:id="rId5"/>
    <p:sldId id="2038388532" r:id="rId6"/>
    <p:sldId id="2038388533" r:id="rId7"/>
    <p:sldId id="280" r:id="rId8"/>
    <p:sldId id="2038388523" r:id="rId9"/>
    <p:sldId id="2038388516" r:id="rId10"/>
    <p:sldId id="258" r:id="rId11"/>
    <p:sldId id="283" r:id="rId12"/>
    <p:sldId id="282" r:id="rId13"/>
    <p:sldId id="284" r:id="rId14"/>
    <p:sldId id="3079" r:id="rId15"/>
    <p:sldId id="2856" r:id="rId16"/>
    <p:sldId id="2858" r:id="rId17"/>
    <p:sldId id="3091" r:id="rId18"/>
    <p:sldId id="285" r:id="rId19"/>
    <p:sldId id="3061" r:id="rId20"/>
    <p:sldId id="2038388508" r:id="rId21"/>
    <p:sldId id="2038388515" r:id="rId22"/>
    <p:sldId id="286" r:id="rId23"/>
    <p:sldId id="2038388534" r:id="rId24"/>
    <p:sldId id="2038388150" r:id="rId25"/>
    <p:sldId id="288" r:id="rId26"/>
    <p:sldId id="289" r:id="rId27"/>
    <p:sldId id="2038388525" r:id="rId28"/>
    <p:sldId id="290" r:id="rId29"/>
    <p:sldId id="2038388524" r:id="rId30"/>
    <p:sldId id="2038388535" r:id="rId31"/>
    <p:sldId id="2038388526" r:id="rId32"/>
    <p:sldId id="259" r:id="rId33"/>
    <p:sldId id="2038388491" r:id="rId34"/>
    <p:sldId id="260" r:id="rId35"/>
    <p:sldId id="2038388512" r:id="rId36"/>
    <p:sldId id="2038388518" r:id="rId37"/>
    <p:sldId id="2038388494" r:id="rId38"/>
    <p:sldId id="2038388517" r:id="rId39"/>
    <p:sldId id="2038388509" r:id="rId40"/>
    <p:sldId id="2038388498" r:id="rId41"/>
    <p:sldId id="2038388536" r:id="rId42"/>
    <p:sldId id="275" r:id="rId43"/>
    <p:sldId id="267" r:id="rId44"/>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2F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176"/>
    <p:restoredTop sz="96037"/>
  </p:normalViewPr>
  <p:slideViewPr>
    <p:cSldViewPr snapToGrid="0">
      <p:cViewPr varScale="1">
        <p:scale>
          <a:sx n="115" d="100"/>
          <a:sy n="115" d="100"/>
        </p:scale>
        <p:origin x="472" y="20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kalkylblad.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solidFill>
                <a:latin typeface="Lato" panose="020F0502020204030203" pitchFamily="34" charset="77"/>
                <a:ea typeface="+mn-ea"/>
                <a:cs typeface="+mn-cs"/>
              </a:defRPr>
            </a:pPr>
            <a:r>
              <a:rPr lang="sv-SE" dirty="0"/>
              <a:t>Published item types</a:t>
            </a: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solidFill>
              <a:latin typeface="Lato" panose="020F0502020204030203" pitchFamily="34" charset="77"/>
              <a:ea typeface="+mn-ea"/>
              <a:cs typeface="+mn-cs"/>
            </a:defRPr>
          </a:pPr>
          <a:endParaRPr lang="sv-SE"/>
        </a:p>
      </c:txPr>
    </c:title>
    <c:autoTitleDeleted val="0"/>
    <c:plotArea>
      <c:layout/>
      <c:doughnutChart>
        <c:varyColors val="1"/>
        <c:ser>
          <c:idx val="0"/>
          <c:order val="0"/>
          <c:tx>
            <c:strRef>
              <c:f>Blad1!$B$1</c:f>
              <c:strCache>
                <c:ptCount val="1"/>
                <c:pt idx="0">
                  <c:v>Published item types</c:v>
                </c:pt>
              </c:strCache>
            </c:strRef>
          </c:tx>
          <c:dPt>
            <c:idx val="0"/>
            <c:bubble3D val="0"/>
            <c:spPr>
              <a:solidFill>
                <a:schemeClr val="accent6">
                  <a:lumMod val="75000"/>
                </a:schemeClr>
              </a:solidFill>
              <a:ln w="19050">
                <a:solidFill>
                  <a:schemeClr val="lt1"/>
                </a:solidFill>
              </a:ln>
              <a:effectLst/>
            </c:spPr>
            <c:extLst>
              <c:ext xmlns:c16="http://schemas.microsoft.com/office/drawing/2014/chart" uri="{C3380CC4-5D6E-409C-BE32-E72D297353CC}">
                <c16:uniqueId val="{00000001-823F-5D40-BD93-5E06BAF32E2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23F-5D40-BD93-5E06BAF32E2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23F-5D40-BD93-5E06BAF32E2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23F-5D40-BD93-5E06BAF32E24}"/>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823F-5D40-BD93-5E06BAF32E24}"/>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823F-5D40-BD93-5E06BAF32E24}"/>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823F-5D40-BD93-5E06BAF32E24}"/>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823F-5D40-BD93-5E06BAF32E24}"/>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823F-5D40-BD93-5E06BAF32E24}"/>
              </c:ext>
            </c:extLst>
          </c:dPt>
          <c:cat>
            <c:strRef>
              <c:f>Blad1!$A$2:$A$10</c:f>
              <c:strCache>
                <c:ptCount val="9"/>
                <c:pt idx="0">
                  <c:v>dataset</c:v>
                </c:pt>
                <c:pt idx="1">
                  <c:v>figure</c:v>
                </c:pt>
                <c:pt idx="2">
                  <c:v>presentation</c:v>
                </c:pt>
                <c:pt idx="3">
                  <c:v>online resource</c:v>
                </c:pt>
                <c:pt idx="4">
                  <c:v>media</c:v>
                </c:pt>
                <c:pt idx="5">
                  <c:v>poster</c:v>
                </c:pt>
                <c:pt idx="6">
                  <c:v>software</c:v>
                </c:pt>
                <c:pt idx="7">
                  <c:v>conference contribution</c:v>
                </c:pt>
                <c:pt idx="8">
                  <c:v>workflow</c:v>
                </c:pt>
              </c:strCache>
            </c:strRef>
          </c:cat>
          <c:val>
            <c:numRef>
              <c:f>Blad1!$B$2:$B$10</c:f>
              <c:numCache>
                <c:formatCode>General</c:formatCode>
                <c:ptCount val="9"/>
                <c:pt idx="0">
                  <c:v>105</c:v>
                </c:pt>
                <c:pt idx="1">
                  <c:v>16</c:v>
                </c:pt>
                <c:pt idx="2">
                  <c:v>12</c:v>
                </c:pt>
                <c:pt idx="3">
                  <c:v>5</c:v>
                </c:pt>
                <c:pt idx="4">
                  <c:v>2</c:v>
                </c:pt>
                <c:pt idx="5">
                  <c:v>2</c:v>
                </c:pt>
                <c:pt idx="6">
                  <c:v>2</c:v>
                </c:pt>
                <c:pt idx="7">
                  <c:v>1</c:v>
                </c:pt>
                <c:pt idx="8">
                  <c:v>1</c:v>
                </c:pt>
              </c:numCache>
            </c:numRef>
          </c:val>
          <c:extLst>
            <c:ext xmlns:c16="http://schemas.microsoft.com/office/drawing/2014/chart" uri="{C3380CC4-5D6E-409C-BE32-E72D297353CC}">
              <c16:uniqueId val="{00000000-FCD8-B044-8A66-436EBD4609D8}"/>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r"/>
      <c:layout>
        <c:manualLayout>
          <c:xMode val="edge"/>
          <c:yMode val="edge"/>
          <c:x val="0.68308942544221962"/>
          <c:y val="0.13913411433673331"/>
          <c:w val="0.31691057455778043"/>
          <c:h val="0.77919190498092583"/>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Lato" panose="020F0502020204030203" pitchFamily="34" charset="77"/>
              <a:ea typeface="+mn-ea"/>
              <a:cs typeface="+mn-cs"/>
            </a:defRPr>
          </a:pPr>
          <a:endParaRPr lang="sv-S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sv-S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B4B235-26C2-B744-A7B5-E57B1DF30422}" type="datetimeFigureOut">
              <a:rPr lang="sv-SE" smtClean="0"/>
              <a:t>2023-03-15</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A2D76B-A00F-D046-9B6F-5DFDC266B618}" type="slidenum">
              <a:rPr lang="sv-SE" smtClean="0"/>
              <a:t>‹#›</a:t>
            </a:fld>
            <a:endParaRPr lang="sv-SE"/>
          </a:p>
        </p:txBody>
      </p:sp>
    </p:spTree>
    <p:extLst>
      <p:ext uri="{BB962C8B-B14F-4D97-AF65-F5344CB8AC3E}">
        <p14:creationId xmlns:p14="http://schemas.microsoft.com/office/powerpoint/2010/main" val="2308000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GB" dirty="0"/>
          </a:p>
        </p:txBody>
      </p:sp>
      <p:sp>
        <p:nvSpPr>
          <p:cNvPr id="4" name="Platshållare för bildnummer 3"/>
          <p:cNvSpPr>
            <a:spLocks noGrp="1"/>
          </p:cNvSpPr>
          <p:nvPr>
            <p:ph type="sldNum" sz="quarter" idx="5"/>
          </p:nvPr>
        </p:nvSpPr>
        <p:spPr/>
        <p:txBody>
          <a:bodyPr/>
          <a:lstStyle/>
          <a:p>
            <a:fld id="{DA3BA1A2-6287-9245-9FC9-020813467484}" type="slidenum">
              <a:rPr lang="en-SE" smtClean="0"/>
              <a:t>14</a:t>
            </a:fld>
            <a:endParaRPr lang="en-SE"/>
          </a:p>
        </p:txBody>
      </p:sp>
    </p:spTree>
    <p:extLst>
      <p:ext uri="{BB962C8B-B14F-4D97-AF65-F5344CB8AC3E}">
        <p14:creationId xmlns:p14="http://schemas.microsoft.com/office/powerpoint/2010/main" val="2198898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Platshållare för bildnummer 3"/>
          <p:cNvSpPr>
            <a:spLocks noGrp="1"/>
          </p:cNvSpPr>
          <p:nvPr>
            <p:ph type="sldNum" sz="quarter" idx="5"/>
          </p:nvPr>
        </p:nvSpPr>
        <p:spPr/>
        <p:txBody>
          <a:bodyPr/>
          <a:lstStyle/>
          <a:p>
            <a:fld id="{DA3BA1A2-6287-9245-9FC9-020813467484}" type="slidenum">
              <a:rPr lang="en-SE" smtClean="0"/>
              <a:t>15</a:t>
            </a:fld>
            <a:endParaRPr lang="en-SE"/>
          </a:p>
        </p:txBody>
      </p:sp>
    </p:spTree>
    <p:extLst>
      <p:ext uri="{BB962C8B-B14F-4D97-AF65-F5344CB8AC3E}">
        <p14:creationId xmlns:p14="http://schemas.microsoft.com/office/powerpoint/2010/main" val="2768260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GB" dirty="0"/>
          </a:p>
        </p:txBody>
      </p:sp>
      <p:sp>
        <p:nvSpPr>
          <p:cNvPr id="4" name="Platshållare för bildnummer 3"/>
          <p:cNvSpPr>
            <a:spLocks noGrp="1"/>
          </p:cNvSpPr>
          <p:nvPr>
            <p:ph type="sldNum" sz="quarter" idx="5"/>
          </p:nvPr>
        </p:nvSpPr>
        <p:spPr/>
        <p:txBody>
          <a:bodyPr/>
          <a:lstStyle/>
          <a:p>
            <a:fld id="{DA3BA1A2-6287-9245-9FC9-020813467484}" type="slidenum">
              <a:rPr lang="en-SE" smtClean="0"/>
              <a:t>16</a:t>
            </a:fld>
            <a:endParaRPr lang="en-SE"/>
          </a:p>
        </p:txBody>
      </p:sp>
    </p:spTree>
    <p:extLst>
      <p:ext uri="{BB962C8B-B14F-4D97-AF65-F5344CB8AC3E}">
        <p14:creationId xmlns:p14="http://schemas.microsoft.com/office/powerpoint/2010/main" val="3856096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GB" dirty="0"/>
          </a:p>
        </p:txBody>
      </p:sp>
      <p:sp>
        <p:nvSpPr>
          <p:cNvPr id="4" name="Platshållare för bildnummer 3"/>
          <p:cNvSpPr>
            <a:spLocks noGrp="1"/>
          </p:cNvSpPr>
          <p:nvPr>
            <p:ph type="sldNum" sz="quarter" idx="5"/>
          </p:nvPr>
        </p:nvSpPr>
        <p:spPr/>
        <p:txBody>
          <a:bodyPr/>
          <a:lstStyle/>
          <a:p>
            <a:fld id="{DA3BA1A2-6287-9245-9FC9-020813467484}" type="slidenum">
              <a:rPr lang="en-SE" smtClean="0"/>
              <a:t>17</a:t>
            </a:fld>
            <a:endParaRPr lang="en-SE"/>
          </a:p>
        </p:txBody>
      </p:sp>
    </p:spTree>
    <p:extLst>
      <p:ext uri="{BB962C8B-B14F-4D97-AF65-F5344CB8AC3E}">
        <p14:creationId xmlns:p14="http://schemas.microsoft.com/office/powerpoint/2010/main" val="407044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Infrastrukturens leverand av data och resultat till sina användare</a:t>
            </a:r>
          </a:p>
        </p:txBody>
      </p:sp>
      <p:sp>
        <p:nvSpPr>
          <p:cNvPr id="4" name="Platshållare för bildnummer 3"/>
          <p:cNvSpPr>
            <a:spLocks noGrp="1"/>
          </p:cNvSpPr>
          <p:nvPr>
            <p:ph type="sldNum" sz="quarter" idx="5"/>
          </p:nvPr>
        </p:nvSpPr>
        <p:spPr/>
        <p:txBody>
          <a:bodyPr/>
          <a:lstStyle/>
          <a:p>
            <a:pPr>
              <a:defRPr/>
            </a:pPr>
            <a:fld id="{78D0FD2D-3E45-0940-A23D-63246C15EF6C}" type="slidenum">
              <a:rPr lang="sv-SE" smtClean="0"/>
              <a:t>28</a:t>
            </a:fld>
            <a:endParaRPr lang="sv-SE" dirty="0"/>
          </a:p>
        </p:txBody>
      </p:sp>
    </p:spTree>
    <p:extLst>
      <p:ext uri="{BB962C8B-B14F-4D97-AF65-F5344CB8AC3E}">
        <p14:creationId xmlns:p14="http://schemas.microsoft.com/office/powerpoint/2010/main" val="1185103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1759D1D-D18D-3868-DABF-61FA20503A1E}"/>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71E09E7C-9C61-0E6A-EE63-2A96E21A32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C21903CB-D4D4-A7C1-8B82-D8C59BA06F65}"/>
              </a:ext>
            </a:extLst>
          </p:cNvPr>
          <p:cNvSpPr>
            <a:spLocks noGrp="1"/>
          </p:cNvSpPr>
          <p:nvPr>
            <p:ph type="dt" sz="half" idx="10"/>
          </p:nvPr>
        </p:nvSpPr>
        <p:spPr/>
        <p:txBody>
          <a:bodyPr/>
          <a:lstStyle/>
          <a:p>
            <a:fld id="{A6AA338B-BB38-6D4E-9424-65E8A5E6F40F}" type="datetimeFigureOut">
              <a:rPr lang="sv-SE" smtClean="0"/>
              <a:t>2023-03-15</a:t>
            </a:fld>
            <a:endParaRPr lang="sv-SE"/>
          </a:p>
        </p:txBody>
      </p:sp>
      <p:sp>
        <p:nvSpPr>
          <p:cNvPr id="5" name="Platshållare för sidfot 4">
            <a:extLst>
              <a:ext uri="{FF2B5EF4-FFF2-40B4-BE49-F238E27FC236}">
                <a16:creationId xmlns:a16="http://schemas.microsoft.com/office/drawing/2014/main" id="{9A232913-1253-3EF1-C4FC-4972E16600BE}"/>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CC19AFD9-A913-9337-F3AC-67EA8FE6E02C}"/>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969404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1845879-70B8-00AA-8742-43B640AD4AF7}"/>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5D814439-290E-A1C5-CA25-EBF4AE22D92C}"/>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D272735F-8AFB-54AA-A9D5-488618314239}"/>
              </a:ext>
            </a:extLst>
          </p:cNvPr>
          <p:cNvSpPr>
            <a:spLocks noGrp="1"/>
          </p:cNvSpPr>
          <p:nvPr>
            <p:ph type="dt" sz="half" idx="10"/>
          </p:nvPr>
        </p:nvSpPr>
        <p:spPr/>
        <p:txBody>
          <a:bodyPr/>
          <a:lstStyle/>
          <a:p>
            <a:fld id="{A6AA338B-BB38-6D4E-9424-65E8A5E6F40F}" type="datetimeFigureOut">
              <a:rPr lang="sv-SE" smtClean="0"/>
              <a:t>2023-03-15</a:t>
            </a:fld>
            <a:endParaRPr lang="sv-SE"/>
          </a:p>
        </p:txBody>
      </p:sp>
      <p:sp>
        <p:nvSpPr>
          <p:cNvPr id="5" name="Platshållare för sidfot 4">
            <a:extLst>
              <a:ext uri="{FF2B5EF4-FFF2-40B4-BE49-F238E27FC236}">
                <a16:creationId xmlns:a16="http://schemas.microsoft.com/office/drawing/2014/main" id="{CFCAFE69-A304-59F6-9222-9EF57C9F0249}"/>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6784098B-EAF7-E093-A36B-D32D91869071}"/>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1236223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215B698C-A068-DE0B-C712-02EDCB92E770}"/>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2C7B124C-ACB6-5076-11E8-28D524D0642A}"/>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FE446BE2-EF52-5DBF-483A-CA95E03B73C1}"/>
              </a:ext>
            </a:extLst>
          </p:cNvPr>
          <p:cNvSpPr>
            <a:spLocks noGrp="1"/>
          </p:cNvSpPr>
          <p:nvPr>
            <p:ph type="dt" sz="half" idx="10"/>
          </p:nvPr>
        </p:nvSpPr>
        <p:spPr/>
        <p:txBody>
          <a:bodyPr/>
          <a:lstStyle/>
          <a:p>
            <a:fld id="{A6AA338B-BB38-6D4E-9424-65E8A5E6F40F}" type="datetimeFigureOut">
              <a:rPr lang="sv-SE" smtClean="0"/>
              <a:t>2023-03-15</a:t>
            </a:fld>
            <a:endParaRPr lang="sv-SE"/>
          </a:p>
        </p:txBody>
      </p:sp>
      <p:sp>
        <p:nvSpPr>
          <p:cNvPr id="5" name="Platshållare för sidfot 4">
            <a:extLst>
              <a:ext uri="{FF2B5EF4-FFF2-40B4-BE49-F238E27FC236}">
                <a16:creationId xmlns:a16="http://schemas.microsoft.com/office/drawing/2014/main" id="{8049D39E-9D71-DA91-4663-EC37187FF9D4}"/>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BC3B7D34-8A54-4351-245A-47650339CE8C}"/>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18383402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userDrawn="1">
  <p:cSld name="One column">
    <p:spTree>
      <p:nvGrpSpPr>
        <p:cNvPr id="1" name=""/>
        <p:cNvGrpSpPr/>
        <p:nvPr/>
      </p:nvGrpSpPr>
      <p:grpSpPr bwMode="auto">
        <a:xfrm>
          <a:off x="0" y="0"/>
          <a:ext cx="0" cy="0"/>
          <a:chOff x="0" y="0"/>
          <a:chExt cx="0" cy="0"/>
        </a:xfrm>
      </p:grpSpPr>
      <p:sp>
        <p:nvSpPr>
          <p:cNvPr id="102" name="Body Level One…"/>
          <p:cNvSpPr txBox="1">
            <a:spLocks noGrp="1"/>
          </p:cNvSpPr>
          <p:nvPr>
            <p:ph type="body" idx="1"/>
          </p:nvPr>
        </p:nvSpPr>
        <p:spPr bwMode="auto">
          <a:xfrm>
            <a:off x="838200" y="1486801"/>
            <a:ext cx="10515600" cy="4690163"/>
          </a:xfrm>
          <a:prstGeom prst="rect">
            <a:avLst/>
          </a:prstGeom>
        </p:spPr>
        <p:txBody>
          <a:bodyPr/>
          <a:lstStyle/>
          <a:p>
            <a:pPr>
              <a:defRPr/>
            </a:pPr>
            <a:r>
              <a:t>Body Level One</a:t>
            </a:r>
          </a:p>
          <a:p>
            <a:pPr lvl="1">
              <a:defRPr/>
            </a:pPr>
            <a:r>
              <a:t>Body Level Two</a:t>
            </a:r>
          </a:p>
          <a:p>
            <a:pPr lvl="2">
              <a:defRPr/>
            </a:pPr>
            <a:r>
              <a:t>Body Level Three</a:t>
            </a:r>
          </a:p>
          <a:p>
            <a:pPr lvl="3">
              <a:defRPr/>
            </a:pPr>
            <a:r>
              <a:t>Body Level Four</a:t>
            </a:r>
          </a:p>
          <a:p>
            <a:pPr lvl="4">
              <a:defRPr/>
            </a:pPr>
            <a:r>
              <a:t>Body Level Five</a:t>
            </a:r>
          </a:p>
        </p:txBody>
      </p:sp>
      <p:sp>
        <p:nvSpPr>
          <p:cNvPr id="103" name="Title Text"/>
          <p:cNvSpPr txBox="1">
            <a:spLocks noGrp="1"/>
          </p:cNvSpPr>
          <p:nvPr>
            <p:ph type="title"/>
          </p:nvPr>
        </p:nvSpPr>
        <p:spPr bwMode="auto">
          <a:xfrm>
            <a:off x="838200" y="365125"/>
            <a:ext cx="9538252" cy="830130"/>
          </a:xfrm>
          <a:prstGeom prst="rect">
            <a:avLst/>
          </a:prstGeom>
        </p:spPr>
        <p:txBody>
          <a:bodyPr/>
          <a:lstStyle/>
          <a:p>
            <a:pPr>
              <a:defRPr/>
            </a:pPr>
            <a:r>
              <a:t>Title Text</a:t>
            </a:r>
          </a:p>
        </p:txBody>
      </p:sp>
      <p:pic>
        <p:nvPicPr>
          <p:cNvPr id="104" name="Picture 24" descr="Picture 24"/>
          <p:cNvPicPr>
            <a:picLocks noChangeAspect="1"/>
          </p:cNvPicPr>
          <p:nvPr/>
        </p:nvPicPr>
        <p:blipFill>
          <a:blip r:embed="rId2"/>
          <a:stretch/>
        </p:blipFill>
        <p:spPr bwMode="auto">
          <a:xfrm>
            <a:off x="10914881" y="365125"/>
            <a:ext cx="877837" cy="830129"/>
          </a:xfrm>
          <a:prstGeom prst="rect">
            <a:avLst/>
          </a:prstGeom>
          <a:ln w="12700">
            <a:miter lim="400000"/>
          </a:ln>
        </p:spPr>
      </p:pic>
      <p:sp>
        <p:nvSpPr>
          <p:cNvPr id="105" name="Straight Connector 25"/>
          <p:cNvSpPr/>
          <p:nvPr/>
        </p:nvSpPr>
        <p:spPr bwMode="auto">
          <a:xfrm>
            <a:off x="828260" y="1221757"/>
            <a:ext cx="10515601" cy="1"/>
          </a:xfrm>
          <a:prstGeom prst="line">
            <a:avLst/>
          </a:prstGeom>
          <a:ln w="12700">
            <a:solidFill>
              <a:schemeClr val="accent1"/>
            </a:solidFill>
            <a:miter/>
          </a:ln>
        </p:spPr>
        <p:txBody>
          <a:bodyPr lIns="45719" rIns="45719"/>
          <a:lstStyle/>
          <a:p>
            <a:pPr>
              <a:defRPr/>
            </a:pPr>
            <a:endParaRPr/>
          </a:p>
        </p:txBody>
      </p:sp>
      <p:sp>
        <p:nvSpPr>
          <p:cNvPr id="106" name="Slide Number"/>
          <p:cNvSpPr txBox="1">
            <a:spLocks noGrp="1"/>
          </p:cNvSpPr>
          <p:nvPr>
            <p:ph type="sldNum" sz="quarter" idx="2"/>
          </p:nvPr>
        </p:nvSpPr>
        <p:spPr bwMode="auto">
          <a:prstGeom prst="rect">
            <a:avLst/>
          </a:prstGeom>
        </p:spPr>
        <p:txBody>
          <a:bodyPr/>
          <a:lstStyle/>
          <a:p>
            <a:pPr>
              <a:defRPr/>
            </a:pPr>
            <a:fld id="{86CB4B4D-7CA3-9044-876B-883B54F8677D}" type="slidenum">
              <a:rPr/>
              <a:t>‹#›</a:t>
            </a:fld>
            <a:endParaRPr/>
          </a:p>
        </p:txBody>
      </p:sp>
    </p:spTree>
    <p:extLst>
      <p:ext uri="{BB962C8B-B14F-4D97-AF65-F5344CB8AC3E}">
        <p14:creationId xmlns:p14="http://schemas.microsoft.com/office/powerpoint/2010/main" val="32212430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userDrawn="1">
  <p:cSld name="1_One column_with picture_no bullet points">
    <p:spTree>
      <p:nvGrpSpPr>
        <p:cNvPr id="1" name=""/>
        <p:cNvGrpSpPr/>
        <p:nvPr/>
      </p:nvGrpSpPr>
      <p:grpSpPr bwMode="auto">
        <a:xfrm>
          <a:off x="0" y="0"/>
          <a:ext cx="0" cy="0"/>
          <a:chOff x="0" y="0"/>
          <a:chExt cx="0" cy="0"/>
        </a:xfrm>
      </p:grpSpPr>
      <p:sp>
        <p:nvSpPr>
          <p:cNvPr id="232" name="Body Level One…"/>
          <p:cNvSpPr txBox="1">
            <a:spLocks noGrp="1"/>
          </p:cNvSpPr>
          <p:nvPr>
            <p:ph type="body" sz="half" idx="1"/>
          </p:nvPr>
        </p:nvSpPr>
        <p:spPr bwMode="auto">
          <a:xfrm>
            <a:off x="838200" y="1590263"/>
            <a:ext cx="3803247" cy="4586700"/>
          </a:xfrm>
          <a:prstGeom prst="rect">
            <a:avLst/>
          </a:prstGeom>
        </p:spPr>
        <p:txBody>
          <a:bodyPr/>
          <a:lstStyle>
            <a:lvl1pPr marL="0" indent="0">
              <a:buSzTx/>
              <a:buFontTx/>
              <a:buNone/>
            </a:lvl1pPr>
            <a:lvl2pPr marL="0" indent="0">
              <a:buSzTx/>
              <a:buFontTx/>
              <a:buNone/>
            </a:lvl2pPr>
            <a:lvl3pPr marL="0" indent="0">
              <a:buSzTx/>
              <a:buFontTx/>
              <a:buNone/>
            </a:lvl3pPr>
            <a:lvl4pPr marL="0" indent="0">
              <a:buSzTx/>
              <a:buFontTx/>
              <a:buNone/>
            </a:lvl4pPr>
            <a:lvl5pPr marL="0" indent="0">
              <a:buSzTx/>
              <a:buFontTx/>
              <a:buNone/>
            </a:lvl5pPr>
          </a:lstStyle>
          <a:p>
            <a:pPr>
              <a:defRPr/>
            </a:pPr>
            <a:r>
              <a:t>Body Level One</a:t>
            </a:r>
          </a:p>
          <a:p>
            <a:pPr lvl="1">
              <a:defRPr/>
            </a:pPr>
            <a:r>
              <a:t>Body Level Two</a:t>
            </a:r>
          </a:p>
          <a:p>
            <a:pPr lvl="2">
              <a:defRPr/>
            </a:pPr>
            <a:r>
              <a:t>Body Level Three</a:t>
            </a:r>
          </a:p>
          <a:p>
            <a:pPr lvl="3">
              <a:defRPr/>
            </a:pPr>
            <a:r>
              <a:t>Body Level Four</a:t>
            </a:r>
          </a:p>
          <a:p>
            <a:pPr lvl="4">
              <a:defRPr/>
            </a:pPr>
            <a:r>
              <a:t>Body Level Five</a:t>
            </a:r>
          </a:p>
        </p:txBody>
      </p:sp>
      <p:sp>
        <p:nvSpPr>
          <p:cNvPr id="233" name="Picture Placeholder 2"/>
          <p:cNvSpPr>
            <a:spLocks noGrp="1"/>
          </p:cNvSpPr>
          <p:nvPr>
            <p:ph type="pic" sz="half" idx="21"/>
          </p:nvPr>
        </p:nvSpPr>
        <p:spPr bwMode="auto">
          <a:xfrm>
            <a:off x="4849791" y="1590262"/>
            <a:ext cx="6504010" cy="4586700"/>
          </a:xfrm>
          <a:prstGeom prst="rect">
            <a:avLst/>
          </a:prstGeom>
        </p:spPr>
        <p:txBody>
          <a:bodyPr lIns="91439" rIns="91439">
            <a:noAutofit/>
          </a:bodyPr>
          <a:lstStyle/>
          <a:p>
            <a:pPr>
              <a:defRPr/>
            </a:pPr>
            <a:endParaRPr/>
          </a:p>
        </p:txBody>
      </p:sp>
      <p:sp>
        <p:nvSpPr>
          <p:cNvPr id="234" name="Title Text"/>
          <p:cNvSpPr txBox="1">
            <a:spLocks noGrp="1"/>
          </p:cNvSpPr>
          <p:nvPr>
            <p:ph type="title"/>
          </p:nvPr>
        </p:nvSpPr>
        <p:spPr bwMode="auto">
          <a:xfrm>
            <a:off x="838200" y="365125"/>
            <a:ext cx="9538252" cy="830131"/>
          </a:xfrm>
          <a:prstGeom prst="rect">
            <a:avLst/>
          </a:prstGeom>
        </p:spPr>
        <p:txBody>
          <a:bodyPr/>
          <a:lstStyle/>
          <a:p>
            <a:pPr>
              <a:defRPr/>
            </a:pPr>
            <a:r>
              <a:t>Title Text</a:t>
            </a:r>
          </a:p>
        </p:txBody>
      </p:sp>
      <p:sp>
        <p:nvSpPr>
          <p:cNvPr id="235" name="Straight Connector 18"/>
          <p:cNvSpPr/>
          <p:nvPr/>
        </p:nvSpPr>
        <p:spPr bwMode="auto">
          <a:xfrm>
            <a:off x="828259" y="1221757"/>
            <a:ext cx="10515604" cy="1"/>
          </a:xfrm>
          <a:prstGeom prst="line">
            <a:avLst/>
          </a:prstGeom>
          <a:ln w="12700">
            <a:solidFill>
              <a:schemeClr val="accent1"/>
            </a:solidFill>
            <a:miter/>
          </a:ln>
        </p:spPr>
        <p:txBody>
          <a:bodyPr lIns="45719" rIns="45719"/>
          <a:lstStyle/>
          <a:p>
            <a:pPr>
              <a:defRPr/>
            </a:pPr>
            <a:endParaRPr/>
          </a:p>
        </p:txBody>
      </p:sp>
      <p:pic>
        <p:nvPicPr>
          <p:cNvPr id="236" name="Picture 19" descr="Picture 19"/>
          <p:cNvPicPr>
            <a:picLocks noChangeAspect="1"/>
          </p:cNvPicPr>
          <p:nvPr/>
        </p:nvPicPr>
        <p:blipFill>
          <a:blip r:embed="rId2"/>
          <a:stretch/>
        </p:blipFill>
        <p:spPr bwMode="auto">
          <a:xfrm>
            <a:off x="10914881" y="365125"/>
            <a:ext cx="877838" cy="830129"/>
          </a:xfrm>
          <a:prstGeom prst="rect">
            <a:avLst/>
          </a:prstGeom>
          <a:ln w="12700">
            <a:miter lim="400000"/>
          </a:ln>
        </p:spPr>
      </p:pic>
      <p:sp>
        <p:nvSpPr>
          <p:cNvPr id="237" name="Slide Number"/>
          <p:cNvSpPr txBox="1">
            <a:spLocks noGrp="1"/>
          </p:cNvSpPr>
          <p:nvPr>
            <p:ph type="sldNum" sz="quarter" idx="2"/>
          </p:nvPr>
        </p:nvSpPr>
        <p:spPr bwMode="auto">
          <a:prstGeom prst="rect">
            <a:avLst/>
          </a:prstGeom>
        </p:spPr>
        <p:txBody>
          <a:bodyPr/>
          <a:lstStyle/>
          <a:p>
            <a:pPr>
              <a:defRPr/>
            </a:pPr>
            <a:fld id="{86CB4B4D-7CA3-9044-876B-883B54F8677D}" type="slidenum">
              <a:rPr/>
              <a:t>‹#›</a:t>
            </a:fld>
            <a:endParaRPr/>
          </a:p>
        </p:txBody>
      </p:sp>
    </p:spTree>
    <p:extLst>
      <p:ext uri="{BB962C8B-B14F-4D97-AF65-F5344CB8AC3E}">
        <p14:creationId xmlns:p14="http://schemas.microsoft.com/office/powerpoint/2010/main" val="25869324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userDrawn="1">
  <p:cSld name="Title_lined">
    <p:spTree>
      <p:nvGrpSpPr>
        <p:cNvPr id="1" name=""/>
        <p:cNvGrpSpPr/>
        <p:nvPr/>
      </p:nvGrpSpPr>
      <p:grpSpPr bwMode="auto">
        <a:xfrm>
          <a:off x="0" y="0"/>
          <a:ext cx="0" cy="0"/>
          <a:chOff x="0" y="0"/>
          <a:chExt cx="0" cy="0"/>
        </a:xfrm>
      </p:grpSpPr>
      <p:sp>
        <p:nvSpPr>
          <p:cNvPr id="4" name="Date Placeholder 3"/>
          <p:cNvSpPr>
            <a:spLocks noGrp="1"/>
          </p:cNvSpPr>
          <p:nvPr>
            <p:ph type="dt" sz="half" idx="10"/>
          </p:nvPr>
        </p:nvSpPr>
        <p:spPr bwMode="auto"/>
        <p:txBody>
          <a:bodyPr/>
          <a:lstStyle/>
          <a:p>
            <a:pPr>
              <a:defRPr/>
            </a:pPr>
            <a:fld id="{2DA12E28-72A1-0F4C-8F9C-C47B6568D220}" type="datetimeFigureOut">
              <a:rPr lang="sv-SE"/>
              <a:t>2023-03-15</a:t>
            </a:fld>
            <a:endParaRPr/>
          </a:p>
        </p:txBody>
      </p:sp>
      <p:sp>
        <p:nvSpPr>
          <p:cNvPr id="5" name="Footer Placeholder 4"/>
          <p:cNvSpPr>
            <a:spLocks noGrp="1"/>
          </p:cNvSpPr>
          <p:nvPr>
            <p:ph type="ftr" sz="quarter" idx="11"/>
          </p:nvPr>
        </p:nvSpPr>
        <p:spPr bwMode="auto"/>
        <p:txBody>
          <a:bodyPr/>
          <a:lstStyle/>
          <a:p>
            <a:pPr>
              <a:defRPr/>
            </a:pPr>
            <a:endParaRPr/>
          </a:p>
        </p:txBody>
      </p:sp>
      <p:sp>
        <p:nvSpPr>
          <p:cNvPr id="6" name="Slide Number Placeholder 5"/>
          <p:cNvSpPr>
            <a:spLocks noGrp="1"/>
          </p:cNvSpPr>
          <p:nvPr>
            <p:ph type="sldNum" sz="quarter" idx="12"/>
          </p:nvPr>
        </p:nvSpPr>
        <p:spPr bwMode="auto"/>
        <p:txBody>
          <a:bodyPr/>
          <a:lstStyle/>
          <a:p>
            <a:pPr>
              <a:defRPr/>
            </a:pPr>
            <a:fld id="{35221EB6-9A4B-514E-B577-5DABAA360181}" type="slidenum">
              <a:rPr/>
              <a:t>‹#›</a:t>
            </a:fld>
            <a:endParaRPr/>
          </a:p>
        </p:txBody>
      </p:sp>
      <p:sp>
        <p:nvSpPr>
          <p:cNvPr id="13" name="Title 1"/>
          <p:cNvSpPr>
            <a:spLocks noGrp="1"/>
          </p:cNvSpPr>
          <p:nvPr>
            <p:ph type="title"/>
          </p:nvPr>
        </p:nvSpPr>
        <p:spPr bwMode="auto">
          <a:xfrm>
            <a:off x="828261" y="1663451"/>
            <a:ext cx="10515600" cy="871406"/>
          </a:xfrm>
        </p:spPr>
        <p:txBody>
          <a:bodyPr anchor="b">
            <a:noAutofit/>
          </a:bodyPr>
          <a:lstStyle>
            <a:lvl1pPr>
              <a:defRPr sz="3800"/>
            </a:lvl1pPr>
          </a:lstStyle>
          <a:p>
            <a:pPr>
              <a:defRPr/>
            </a:pPr>
            <a:r>
              <a:rPr lang="en-GB"/>
              <a:t>Click to edit Master title style</a:t>
            </a:r>
            <a:endParaRPr/>
          </a:p>
        </p:txBody>
      </p:sp>
      <p:sp>
        <p:nvSpPr>
          <p:cNvPr id="14" name="Text Placeholder 3"/>
          <p:cNvSpPr>
            <a:spLocks noGrp="1"/>
          </p:cNvSpPr>
          <p:nvPr>
            <p:ph type="body" sz="half" idx="2"/>
          </p:nvPr>
        </p:nvSpPr>
        <p:spPr bwMode="auto">
          <a:xfrm>
            <a:off x="828259" y="2583004"/>
            <a:ext cx="10515599" cy="495859"/>
          </a:xfrm>
        </p:spPr>
        <p:txBody>
          <a:bodyPr>
            <a:normAutofit/>
          </a:bodyPr>
          <a:lstStyle>
            <a:lvl1pPr marL="0" indent="0">
              <a:buFont typeface="Arial"/>
              <a:buNone/>
              <a:defRPr sz="2400">
                <a:solidFill>
                  <a:schemeClr val="accent6">
                    <a:lumMod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GB"/>
              <a:t>Click to edit Master text styles</a:t>
            </a:r>
            <a:endParaRPr/>
          </a:p>
        </p:txBody>
      </p:sp>
      <p:pic>
        <p:nvPicPr>
          <p:cNvPr id="16" name="Picture 15" descr="A close up of a logo&#10;&#10;Description automatically generated"/>
          <p:cNvPicPr>
            <a:picLocks noChangeAspect="1"/>
          </p:cNvPicPr>
          <p:nvPr userDrawn="1"/>
        </p:nvPicPr>
        <p:blipFill>
          <a:blip r:embed="rId2"/>
          <a:stretch/>
        </p:blipFill>
        <p:spPr bwMode="auto">
          <a:xfrm>
            <a:off x="778709" y="486408"/>
            <a:ext cx="3605531" cy="783426"/>
          </a:xfrm>
          <a:prstGeom prst="rect">
            <a:avLst/>
          </a:prstGeom>
        </p:spPr>
      </p:pic>
      <p:cxnSp>
        <p:nvCxnSpPr>
          <p:cNvPr id="17" name="Straight Connector 16"/>
          <p:cNvCxnSpPr>
            <a:cxnSpLocks/>
          </p:cNvCxnSpPr>
          <p:nvPr userDrawn="1"/>
        </p:nvCxnSpPr>
        <p:spPr bwMode="auto">
          <a:xfrm flipH="1">
            <a:off x="0" y="6811702"/>
            <a:ext cx="12192000" cy="0"/>
          </a:xfrm>
          <a:prstGeom prst="line">
            <a:avLst/>
          </a:prstGeom>
          <a:ln w="101600"/>
        </p:spPr>
        <p:style>
          <a:lnRef idx="1">
            <a:schemeClr val="accent1"/>
          </a:lnRef>
          <a:fillRef idx="0">
            <a:schemeClr val="accent1"/>
          </a:fillRef>
          <a:effectRef idx="0">
            <a:schemeClr val="accent1"/>
          </a:effectRef>
          <a:fontRef idx="minor">
            <a:schemeClr val="tx1"/>
          </a:fontRef>
        </p:style>
      </p:cxnSp>
      <p:cxnSp>
        <p:nvCxnSpPr>
          <p:cNvPr id="18" name="Straight Connector 17"/>
          <p:cNvCxnSpPr>
            <a:cxnSpLocks/>
          </p:cNvCxnSpPr>
          <p:nvPr userDrawn="1"/>
        </p:nvCxnSpPr>
        <p:spPr bwMode="auto">
          <a:xfrm>
            <a:off x="778709" y="1476403"/>
            <a:ext cx="105156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5603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3AB916D-F93F-3AFD-3A49-E4F1983E4815}"/>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76FF92BF-B9F2-B6DB-F653-7C94B70E8906}"/>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F0D7AF91-F76F-B77C-E971-DA6305821BB4}"/>
              </a:ext>
            </a:extLst>
          </p:cNvPr>
          <p:cNvSpPr>
            <a:spLocks noGrp="1"/>
          </p:cNvSpPr>
          <p:nvPr>
            <p:ph type="dt" sz="half" idx="10"/>
          </p:nvPr>
        </p:nvSpPr>
        <p:spPr/>
        <p:txBody>
          <a:bodyPr/>
          <a:lstStyle/>
          <a:p>
            <a:fld id="{A6AA338B-BB38-6D4E-9424-65E8A5E6F40F}" type="datetimeFigureOut">
              <a:rPr lang="sv-SE" smtClean="0"/>
              <a:t>2023-03-15</a:t>
            </a:fld>
            <a:endParaRPr lang="sv-SE"/>
          </a:p>
        </p:txBody>
      </p:sp>
      <p:sp>
        <p:nvSpPr>
          <p:cNvPr id="5" name="Platshållare för sidfot 4">
            <a:extLst>
              <a:ext uri="{FF2B5EF4-FFF2-40B4-BE49-F238E27FC236}">
                <a16:creationId xmlns:a16="http://schemas.microsoft.com/office/drawing/2014/main" id="{4C3CBEAC-DC4D-C72A-F272-A8088083E9C2}"/>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7427DC7B-3C09-3EF9-EB9C-6995DF802F55}"/>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442821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83AF547-E448-5813-4F4D-E0F085368BB1}"/>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CF126513-9634-2182-F87E-5DC4C5A8332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D994625B-000D-CE61-14EB-146FB62503CC}"/>
              </a:ext>
            </a:extLst>
          </p:cNvPr>
          <p:cNvSpPr>
            <a:spLocks noGrp="1"/>
          </p:cNvSpPr>
          <p:nvPr>
            <p:ph type="dt" sz="half" idx="10"/>
          </p:nvPr>
        </p:nvSpPr>
        <p:spPr/>
        <p:txBody>
          <a:bodyPr/>
          <a:lstStyle/>
          <a:p>
            <a:fld id="{A6AA338B-BB38-6D4E-9424-65E8A5E6F40F}" type="datetimeFigureOut">
              <a:rPr lang="sv-SE" smtClean="0"/>
              <a:t>2023-03-15</a:t>
            </a:fld>
            <a:endParaRPr lang="sv-SE"/>
          </a:p>
        </p:txBody>
      </p:sp>
      <p:sp>
        <p:nvSpPr>
          <p:cNvPr id="5" name="Platshållare för sidfot 4">
            <a:extLst>
              <a:ext uri="{FF2B5EF4-FFF2-40B4-BE49-F238E27FC236}">
                <a16:creationId xmlns:a16="http://schemas.microsoft.com/office/drawing/2014/main" id="{5CB10BF2-9447-155E-64AE-F858B30630EA}"/>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B5F6B2CC-C7F7-82FC-447E-B3B3EB475F78}"/>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3980687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FFE9053-16C5-8376-29C6-DD8CCCDE73A3}"/>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816D74A2-BCB0-45E7-7BF7-13244066D967}"/>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CC4A1A3B-48E6-2143-8B39-FE6920195BFF}"/>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DD8BDB9E-53E1-ED09-A9F5-BF580704F759}"/>
              </a:ext>
            </a:extLst>
          </p:cNvPr>
          <p:cNvSpPr>
            <a:spLocks noGrp="1"/>
          </p:cNvSpPr>
          <p:nvPr>
            <p:ph type="dt" sz="half" idx="10"/>
          </p:nvPr>
        </p:nvSpPr>
        <p:spPr/>
        <p:txBody>
          <a:bodyPr/>
          <a:lstStyle/>
          <a:p>
            <a:fld id="{A6AA338B-BB38-6D4E-9424-65E8A5E6F40F}" type="datetimeFigureOut">
              <a:rPr lang="sv-SE" smtClean="0"/>
              <a:t>2023-03-15</a:t>
            </a:fld>
            <a:endParaRPr lang="sv-SE"/>
          </a:p>
        </p:txBody>
      </p:sp>
      <p:sp>
        <p:nvSpPr>
          <p:cNvPr id="6" name="Platshållare för sidfot 5">
            <a:extLst>
              <a:ext uri="{FF2B5EF4-FFF2-40B4-BE49-F238E27FC236}">
                <a16:creationId xmlns:a16="http://schemas.microsoft.com/office/drawing/2014/main" id="{38215026-27B6-5CF0-18C7-B4DB683DF89C}"/>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1AE0FCBC-EBC0-E5BA-76F8-2EDACE4379A1}"/>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715905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6FFED13-5A72-C0E9-EE49-C4897BF7A9E6}"/>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C61C379D-D99C-A278-087C-0930A0CF8C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3AE7E448-978E-49BB-AB50-09D3023CC243}"/>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11F6654D-0DE8-5FD1-1AFF-426FC93FBD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FC4ED6C2-3CA0-BDC6-73CD-C3DD0A87D4DA}"/>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7BEFB89E-2F8D-64BB-F328-963F41ACD5B1}"/>
              </a:ext>
            </a:extLst>
          </p:cNvPr>
          <p:cNvSpPr>
            <a:spLocks noGrp="1"/>
          </p:cNvSpPr>
          <p:nvPr>
            <p:ph type="dt" sz="half" idx="10"/>
          </p:nvPr>
        </p:nvSpPr>
        <p:spPr/>
        <p:txBody>
          <a:bodyPr/>
          <a:lstStyle/>
          <a:p>
            <a:fld id="{A6AA338B-BB38-6D4E-9424-65E8A5E6F40F}" type="datetimeFigureOut">
              <a:rPr lang="sv-SE" smtClean="0"/>
              <a:t>2023-03-15</a:t>
            </a:fld>
            <a:endParaRPr lang="sv-SE"/>
          </a:p>
        </p:txBody>
      </p:sp>
      <p:sp>
        <p:nvSpPr>
          <p:cNvPr id="8" name="Platshållare för sidfot 7">
            <a:extLst>
              <a:ext uri="{FF2B5EF4-FFF2-40B4-BE49-F238E27FC236}">
                <a16:creationId xmlns:a16="http://schemas.microsoft.com/office/drawing/2014/main" id="{6B9E4D45-5801-01F2-83AD-E9D346C1A34F}"/>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09D7678D-D1A2-BEB1-6A19-C1DECD158E9F}"/>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2103624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460C118-D0D3-E2D6-5A7B-771E3A0700CE}"/>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7607A9DF-19B7-0CC7-13B8-79A704E55330}"/>
              </a:ext>
            </a:extLst>
          </p:cNvPr>
          <p:cNvSpPr>
            <a:spLocks noGrp="1"/>
          </p:cNvSpPr>
          <p:nvPr>
            <p:ph type="dt" sz="half" idx="10"/>
          </p:nvPr>
        </p:nvSpPr>
        <p:spPr/>
        <p:txBody>
          <a:bodyPr/>
          <a:lstStyle/>
          <a:p>
            <a:fld id="{A6AA338B-BB38-6D4E-9424-65E8A5E6F40F}" type="datetimeFigureOut">
              <a:rPr lang="sv-SE" smtClean="0"/>
              <a:t>2023-03-15</a:t>
            </a:fld>
            <a:endParaRPr lang="sv-SE"/>
          </a:p>
        </p:txBody>
      </p:sp>
      <p:sp>
        <p:nvSpPr>
          <p:cNvPr id="4" name="Platshållare för sidfot 3">
            <a:extLst>
              <a:ext uri="{FF2B5EF4-FFF2-40B4-BE49-F238E27FC236}">
                <a16:creationId xmlns:a16="http://schemas.microsoft.com/office/drawing/2014/main" id="{E963A954-2E2A-8E6A-EC42-869D2013A860}"/>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14AC3E09-243E-E852-AF82-FA470451EA5C}"/>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2836919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8A33604E-983C-DEDA-68B8-8E55A0A424C0}"/>
              </a:ext>
            </a:extLst>
          </p:cNvPr>
          <p:cNvSpPr>
            <a:spLocks noGrp="1"/>
          </p:cNvSpPr>
          <p:nvPr>
            <p:ph type="dt" sz="half" idx="10"/>
          </p:nvPr>
        </p:nvSpPr>
        <p:spPr/>
        <p:txBody>
          <a:bodyPr/>
          <a:lstStyle/>
          <a:p>
            <a:fld id="{A6AA338B-BB38-6D4E-9424-65E8A5E6F40F}" type="datetimeFigureOut">
              <a:rPr lang="sv-SE" smtClean="0"/>
              <a:t>2023-03-15</a:t>
            </a:fld>
            <a:endParaRPr lang="sv-SE"/>
          </a:p>
        </p:txBody>
      </p:sp>
      <p:sp>
        <p:nvSpPr>
          <p:cNvPr id="3" name="Platshållare för sidfot 2">
            <a:extLst>
              <a:ext uri="{FF2B5EF4-FFF2-40B4-BE49-F238E27FC236}">
                <a16:creationId xmlns:a16="http://schemas.microsoft.com/office/drawing/2014/main" id="{B79CC888-89B4-A769-CDA4-422222ACA3EF}"/>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3DC21001-F357-52BE-86C5-97BEE12CDDBE}"/>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1604086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9F55C63-918A-CCCD-A440-A4E0A99459C5}"/>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4DEFCC1D-798A-901D-0271-2362E49CD0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D8E6F23B-DD6D-EC1E-30F3-61E77EB7E8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88E1E2F2-0F92-62F3-0372-1213DE8A3584}"/>
              </a:ext>
            </a:extLst>
          </p:cNvPr>
          <p:cNvSpPr>
            <a:spLocks noGrp="1"/>
          </p:cNvSpPr>
          <p:nvPr>
            <p:ph type="dt" sz="half" idx="10"/>
          </p:nvPr>
        </p:nvSpPr>
        <p:spPr/>
        <p:txBody>
          <a:bodyPr/>
          <a:lstStyle/>
          <a:p>
            <a:fld id="{A6AA338B-BB38-6D4E-9424-65E8A5E6F40F}" type="datetimeFigureOut">
              <a:rPr lang="sv-SE" smtClean="0"/>
              <a:t>2023-03-15</a:t>
            </a:fld>
            <a:endParaRPr lang="sv-SE"/>
          </a:p>
        </p:txBody>
      </p:sp>
      <p:sp>
        <p:nvSpPr>
          <p:cNvPr id="6" name="Platshållare för sidfot 5">
            <a:extLst>
              <a:ext uri="{FF2B5EF4-FFF2-40B4-BE49-F238E27FC236}">
                <a16:creationId xmlns:a16="http://schemas.microsoft.com/office/drawing/2014/main" id="{5351D6B3-A1A9-8010-7672-58355B35FA66}"/>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62F36B3D-949B-F070-E45F-88676AB7BFC5}"/>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810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698A6FE-E4C6-93AE-D117-C582CD7BF59D}"/>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BF9F495F-FF6F-4FE5-B72B-E7F932E2D5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563393C3-6639-4A95-262B-72B31F60C7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BCC56487-C86C-3D0C-88BA-9A782ECDB864}"/>
              </a:ext>
            </a:extLst>
          </p:cNvPr>
          <p:cNvSpPr>
            <a:spLocks noGrp="1"/>
          </p:cNvSpPr>
          <p:nvPr>
            <p:ph type="dt" sz="half" idx="10"/>
          </p:nvPr>
        </p:nvSpPr>
        <p:spPr/>
        <p:txBody>
          <a:bodyPr/>
          <a:lstStyle/>
          <a:p>
            <a:fld id="{A6AA338B-BB38-6D4E-9424-65E8A5E6F40F}" type="datetimeFigureOut">
              <a:rPr lang="sv-SE" smtClean="0"/>
              <a:t>2023-03-15</a:t>
            </a:fld>
            <a:endParaRPr lang="sv-SE"/>
          </a:p>
        </p:txBody>
      </p:sp>
      <p:sp>
        <p:nvSpPr>
          <p:cNvPr id="6" name="Platshållare för sidfot 5">
            <a:extLst>
              <a:ext uri="{FF2B5EF4-FFF2-40B4-BE49-F238E27FC236}">
                <a16:creationId xmlns:a16="http://schemas.microsoft.com/office/drawing/2014/main" id="{83E3ECC3-E4C2-CCA2-A6F1-80C2EBEEA02E}"/>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A6D89091-E743-210F-EAB2-3F57EAB6F72F}"/>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3936941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76C72B27-1D51-234D-D6F5-8223A9D43A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8A79F847-4B53-0A4F-8108-18002CE9D4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0F657DB0-77DC-6FC9-1E67-1AB4453DA1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AA338B-BB38-6D4E-9424-65E8A5E6F40F}" type="datetimeFigureOut">
              <a:rPr lang="sv-SE" smtClean="0"/>
              <a:t>2023-03-15</a:t>
            </a:fld>
            <a:endParaRPr lang="sv-SE"/>
          </a:p>
        </p:txBody>
      </p:sp>
      <p:sp>
        <p:nvSpPr>
          <p:cNvPr id="5" name="Platshållare för sidfot 4">
            <a:extLst>
              <a:ext uri="{FF2B5EF4-FFF2-40B4-BE49-F238E27FC236}">
                <a16:creationId xmlns:a16="http://schemas.microsoft.com/office/drawing/2014/main" id="{9996C6F9-8390-B0D4-3532-1D8F6BDA68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516C1EDF-69BF-34C8-9366-4719824A8D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243878-53D8-DD4E-B5CA-29B3D49DA6E2}" type="slidenum">
              <a:rPr lang="sv-SE" smtClean="0"/>
              <a:t>‹#›</a:t>
            </a:fld>
            <a:endParaRPr lang="sv-SE"/>
          </a:p>
        </p:txBody>
      </p:sp>
    </p:spTree>
    <p:extLst>
      <p:ext uri="{BB962C8B-B14F-4D97-AF65-F5344CB8AC3E}">
        <p14:creationId xmlns:p14="http://schemas.microsoft.com/office/powerpoint/2010/main" val="3614048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data.scilifelab.se" TargetMode="Externa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hyperlink" Target="https://figshare.com/" TargetMode="External"/><Relationship Id="rId2" Type="http://schemas.openxmlformats.org/officeDocument/2006/relationships/hyperlink" Target="https://scilifelab.figshare.com/" TargetMode="Externa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hyperlink" Target="https://www.scilifelab.se/data/repository/submission/" TargetMode="Externa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hyperlink" Target="https://www.scilifelab.se/data/repository/" TargetMode="External"/><Relationship Id="rId2" Type="http://schemas.openxmlformats.org/officeDocument/2006/relationships/hyperlink" Target="mailto:datacentre@scilifelab.se" TargetMode="External"/><Relationship Id="rId1" Type="http://schemas.openxmlformats.org/officeDocument/2006/relationships/slideLayout" Target="../slideLayouts/slideLayout12.xml"/><Relationship Id="rId5" Type="http://schemas.openxmlformats.org/officeDocument/2006/relationships/hyperlink" Target="https://scilifelab.figshare.com/" TargetMode="External"/><Relationship Id="rId4" Type="http://schemas.openxmlformats.org/officeDocument/2006/relationships/hyperlink" Target="https://www.scilifelab.se/data/repository/submissio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s://data-guidelines.scilifelab.se/" TargetMode="External"/><Relationship Id="rId2" Type="http://schemas.openxmlformats.org/officeDocument/2006/relationships/image" Target="../media/image21.png"/><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hyperlink" Target="mailto:data-management@scilifelab.se"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data-guidelines.scilifelab.se/" TargetMode="External"/><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hyperlink" Target="https://dsw.scilifelab.se/" TargetMode="External"/><Relationship Id="rId2" Type="http://schemas.openxmlformats.org/officeDocument/2006/relationships/image" Target="../media/image24.png"/><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hyperlink" Target="https://dsw.scilifelab.se/" TargetMode="External"/><Relationship Id="rId5" Type="http://schemas.openxmlformats.org/officeDocument/2006/relationships/image" Target="../media/image28.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hyperlink" Target="https://youtu.be/HDfwz60FXjw" TargetMode="External"/><Relationship Id="rId2" Type="http://schemas.openxmlformats.org/officeDocument/2006/relationships/hyperlink" Target="https://youtu.be/DvmsmcQ2QiM" TargetMode="External"/><Relationship Id="rId1"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hyperlink" Target="https://youtu.be/HY2DVnNGkAs" TargetMode="Externa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hyperlink" Target="https://delivery.scilifelab.se/"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hyperlink" Target="https://covid19dataportal.se/about/editorial_committee/" TargetMode="External"/><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www.nature.com/articles/sdata201618" TargetMode="External"/><Relationship Id="rId2" Type="http://schemas.openxmlformats.org/officeDocument/2006/relationships/hyperlink" Target="https://www.force11.org/group/fairgroup/fairprinciples" TargetMode="Externa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hyperlink" Target="https://www.scilifelab.se/event/meet-a-data-steward/" TargetMode="Externa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hyperlink" Target="https://www.fairpoints.org/" TargetMode="External"/><Relationship Id="rId2" Type="http://schemas.openxmlformats.org/officeDocument/2006/relationships/image" Target="../media/image47.png"/><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hyperlink" Target="https://twitter.com/FAIR_Points" TargetMode="External"/><Relationship Id="rId4" Type="http://schemas.openxmlformats.org/officeDocument/2006/relationships/hyperlink" Target="mailto:fairpoints@protonmail.com"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image" Target="../media/image49.png"/><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hyperlink" Target="mailto:datacentre@scilifelab.se" TargetMode="External"/><Relationship Id="rId4" Type="http://schemas.openxmlformats.org/officeDocument/2006/relationships/image" Target="../media/image51.png"/></Relationships>
</file>

<file path=ppt/slides/_rels/slide43.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5.png"/><Relationship Id="rId7" Type="http://schemas.openxmlformats.org/officeDocument/2006/relationships/image" Target="../media/image52.png"/><Relationship Id="rId2" Type="http://schemas.openxmlformats.org/officeDocument/2006/relationships/image" Target="../media/image54.png"/><Relationship Id="rId1" Type="http://schemas.openxmlformats.org/officeDocument/2006/relationships/slideLayout" Target="../slideLayouts/slideLayout12.xml"/><Relationship Id="rId6" Type="http://schemas.openxmlformats.org/officeDocument/2006/relationships/image" Target="../media/image58.png"/><Relationship Id="rId11" Type="http://schemas.openxmlformats.org/officeDocument/2006/relationships/image" Target="../media/image36.png"/><Relationship Id="rId5" Type="http://schemas.openxmlformats.org/officeDocument/2006/relationships/image" Target="../media/image57.png"/><Relationship Id="rId10" Type="http://schemas.openxmlformats.org/officeDocument/2006/relationships/image" Target="../media/image51.png"/><Relationship Id="rId4" Type="http://schemas.openxmlformats.org/officeDocument/2006/relationships/image" Target="../media/image56.png"/><Relationship Id="rId9" Type="http://schemas.openxmlformats.org/officeDocument/2006/relationships/image" Target="../media/image50.png"/></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a:normAutofit/>
          </a:bodyPr>
          <a:lstStyle/>
          <a:p>
            <a:pPr>
              <a:defRPr/>
            </a:pPr>
            <a:r>
              <a:rPr lang="sv-SE" b="1" dirty="0"/>
              <a:t>SciLifeLab Data Centre </a:t>
            </a:r>
            <a:r>
              <a:rPr lang="sv-SE" b="1" dirty="0" err="1"/>
              <a:t>philisophy</a:t>
            </a:r>
            <a:endParaRPr b="1"/>
          </a:p>
        </p:txBody>
      </p:sp>
      <p:pic>
        <p:nvPicPr>
          <p:cNvPr id="5122" name="Picture 2" descr="Free Free Wedding Clipart, Download Free Free Wedding Clipart png images,  Free ClipArts on Clipart Library"/>
          <p:cNvPicPr>
            <a:picLocks noChangeAspect="1" noChangeArrowheads="1"/>
          </p:cNvPicPr>
          <p:nvPr/>
        </p:nvPicPr>
        <p:blipFill>
          <a:blip r:embed="rId2"/>
          <a:stretch/>
        </p:blipFill>
        <p:spPr bwMode="auto">
          <a:xfrm>
            <a:off x="3016468" y="1927505"/>
            <a:ext cx="5224546" cy="3813537"/>
          </a:xfrm>
          <a:prstGeom prst="rect">
            <a:avLst/>
          </a:prstGeom>
          <a:noFill/>
        </p:spPr>
      </p:pic>
      <p:sp>
        <p:nvSpPr>
          <p:cNvPr id="4" name="TextBox 3"/>
          <p:cNvSpPr txBox="1"/>
          <p:nvPr/>
        </p:nvSpPr>
        <p:spPr bwMode="auto">
          <a:xfrm>
            <a:off x="760014" y="2200509"/>
            <a:ext cx="3826089" cy="1200329"/>
          </a:xfrm>
          <a:prstGeom prst="rect">
            <a:avLst/>
          </a:prstGeom>
          <a:noFill/>
        </p:spPr>
        <p:txBody>
          <a:bodyPr wrap="square" rtlCol="0">
            <a:spAutoFit/>
          </a:bodyPr>
          <a:lstStyle/>
          <a:p>
            <a:pPr marL="0" marR="0" lvl="0" indent="0" algn="l" defTabSz="914400">
              <a:lnSpc>
                <a:spcPct val="100000"/>
              </a:lnSpc>
              <a:spcBef>
                <a:spcPts val="0"/>
              </a:spcBef>
              <a:spcAft>
                <a:spcPts val="0"/>
              </a:spcAft>
              <a:buClrTx/>
              <a:buSzTx/>
              <a:buFontTx/>
              <a:buNone/>
              <a:defRPr/>
            </a:pPr>
            <a:r>
              <a:rPr lang="sv-SE" sz="1800" b="1" i="0" u="none" strike="noStrike" cap="none" spc="0">
                <a:ln>
                  <a:noFill/>
                </a:ln>
                <a:solidFill>
                  <a:srgbClr val="002060"/>
                </a:solidFill>
                <a:latin typeface="Calibri"/>
                <a:ea typeface="Arial"/>
                <a:cs typeface="Arial"/>
              </a:rPr>
              <a:t>Research Data Management </a:t>
            </a:r>
            <a:r>
              <a:rPr lang="sv-SE" sz="1800" b="1" i="0" u="none" strike="noStrike" cap="none" spc="0" err="1">
                <a:ln>
                  <a:noFill/>
                </a:ln>
                <a:solidFill>
                  <a:srgbClr val="002060"/>
                </a:solidFill>
                <a:latin typeface="Calibri"/>
                <a:ea typeface="Arial"/>
                <a:cs typeface="Arial"/>
              </a:rPr>
              <a:t>based</a:t>
            </a:r>
            <a:r>
              <a:rPr lang="sv-SE" sz="1800" b="1" i="0" u="none" strike="noStrike" cap="none" spc="0">
                <a:ln>
                  <a:noFill/>
                </a:ln>
                <a:solidFill>
                  <a:srgbClr val="002060"/>
                </a:solidFill>
                <a:latin typeface="Calibri"/>
                <a:ea typeface="Arial"/>
                <a:cs typeface="Arial"/>
              </a:rPr>
              <a:t> on the </a:t>
            </a:r>
            <a:r>
              <a:rPr sz="1800" b="1" i="0" u="none" strike="noStrike" cap="none" spc="0">
                <a:ln>
                  <a:noFill/>
                </a:ln>
                <a:solidFill>
                  <a:srgbClr val="002060"/>
                </a:solidFill>
                <a:latin typeface="Calibri"/>
                <a:ea typeface="Arial"/>
                <a:cs typeface="Arial"/>
              </a:rPr>
              <a:t>FAIR-</a:t>
            </a:r>
            <a:r>
              <a:rPr sz="1800" b="1" i="0" u="none" strike="noStrike" cap="none" spc="0" err="1">
                <a:ln>
                  <a:noFill/>
                </a:ln>
                <a:solidFill>
                  <a:srgbClr val="002060"/>
                </a:solidFill>
                <a:latin typeface="Calibri"/>
                <a:ea typeface="Arial"/>
                <a:cs typeface="Arial"/>
              </a:rPr>
              <a:t>princip</a:t>
            </a:r>
            <a:r>
              <a:rPr lang="sv-SE" sz="1800" b="1" i="0" u="none" strike="noStrike" cap="none" spc="0">
                <a:ln>
                  <a:noFill/>
                </a:ln>
                <a:solidFill>
                  <a:srgbClr val="002060"/>
                </a:solidFill>
                <a:latin typeface="Calibri"/>
                <a:ea typeface="Arial"/>
                <a:cs typeface="Arial"/>
              </a:rPr>
              <a:t>les</a:t>
            </a:r>
            <a:r>
              <a:rPr sz="1800" b="1" i="0" u="none" strike="noStrike" cap="none" spc="0">
                <a:ln>
                  <a:noFill/>
                </a:ln>
                <a:solidFill>
                  <a:srgbClr val="002060"/>
                </a:solidFill>
                <a:latin typeface="Calibri"/>
                <a:ea typeface="Arial"/>
                <a:cs typeface="Arial"/>
              </a:rPr>
              <a:t>, </a:t>
            </a:r>
            <a:r>
              <a:rPr lang="sv-SE" sz="1800" b="1" i="0" u="none" strike="noStrike" cap="none" spc="0" err="1">
                <a:ln>
                  <a:noFill/>
                </a:ln>
                <a:solidFill>
                  <a:srgbClr val="002060"/>
                </a:solidFill>
                <a:latin typeface="Calibri"/>
                <a:ea typeface="Arial"/>
                <a:cs typeface="Arial"/>
              </a:rPr>
              <a:t>Open</a:t>
            </a:r>
            <a:r>
              <a:rPr lang="sv-SE" sz="1800" b="1" i="0" u="none" strike="noStrike" cap="none" spc="0">
                <a:ln>
                  <a:noFill/>
                </a:ln>
                <a:solidFill>
                  <a:srgbClr val="002060"/>
                </a:solidFill>
                <a:latin typeface="Calibri"/>
                <a:ea typeface="Arial"/>
                <a:cs typeface="Arial"/>
              </a:rPr>
              <a:t> Science and engagement with the research community</a:t>
            </a:r>
            <a:endParaRPr/>
          </a:p>
        </p:txBody>
      </p:sp>
      <p:sp>
        <p:nvSpPr>
          <p:cNvPr id="6" name="TextBox 5"/>
          <p:cNvSpPr txBox="1"/>
          <p:nvPr/>
        </p:nvSpPr>
        <p:spPr bwMode="auto">
          <a:xfrm>
            <a:off x="7279832" y="2579109"/>
            <a:ext cx="3820221" cy="365795"/>
          </a:xfrm>
          <a:prstGeom prst="rect">
            <a:avLst/>
          </a:prstGeom>
          <a:noFill/>
        </p:spPr>
        <p:txBody>
          <a:bodyPr wrap="square" rtlCol="0">
            <a:spAutoFit/>
          </a:bodyPr>
          <a:lstStyle/>
          <a:p>
            <a:pPr marL="0" marR="0" lvl="0" indent="0" algn="l" defTabSz="914400">
              <a:lnSpc>
                <a:spcPct val="100000"/>
              </a:lnSpc>
              <a:spcBef>
                <a:spcPts val="0"/>
              </a:spcBef>
              <a:spcAft>
                <a:spcPts val="0"/>
              </a:spcAft>
              <a:buClrTx/>
              <a:buSzTx/>
              <a:buFontTx/>
              <a:buNone/>
              <a:defRPr/>
            </a:pPr>
            <a:r>
              <a:rPr lang="sv-SE" sz="1800" b="1" i="0" u="none" strike="noStrike" cap="none" spc="0">
                <a:ln>
                  <a:noFill/>
                </a:ln>
                <a:solidFill>
                  <a:srgbClr val="002060"/>
                </a:solidFill>
                <a:latin typeface="Calibri"/>
                <a:ea typeface="Arial"/>
                <a:cs typeface="Arial"/>
              </a:rPr>
              <a:t>Strong</a:t>
            </a:r>
            <a:r>
              <a:rPr sz="1800" b="1" i="0" u="none" strike="noStrike" cap="none" spc="0">
                <a:ln>
                  <a:noFill/>
                </a:ln>
                <a:solidFill>
                  <a:srgbClr val="002060"/>
                </a:solidFill>
                <a:latin typeface="Calibri"/>
                <a:ea typeface="Arial"/>
                <a:cs typeface="Arial"/>
              </a:rPr>
              <a:t> IT </a:t>
            </a:r>
            <a:r>
              <a:rPr lang="sv-SE" sz="1800" b="1" i="0" u="none" strike="noStrike" cap="none" spc="0">
                <a:ln>
                  <a:noFill/>
                </a:ln>
                <a:solidFill>
                  <a:srgbClr val="002060"/>
                </a:solidFill>
                <a:latin typeface="Calibri"/>
                <a:ea typeface="Arial"/>
                <a:cs typeface="Arial"/>
              </a:rPr>
              <a:t>and </a:t>
            </a:r>
            <a:r>
              <a:rPr sz="1800" b="1" i="0" u="none" strike="noStrike" cap="none" spc="0">
                <a:ln>
                  <a:noFill/>
                </a:ln>
                <a:solidFill>
                  <a:srgbClr val="002060"/>
                </a:solidFill>
                <a:latin typeface="Calibri"/>
                <a:ea typeface="Arial"/>
                <a:cs typeface="Arial"/>
              </a:rPr>
              <a:t> e-</a:t>
            </a:r>
            <a:r>
              <a:rPr sz="1800" b="1" i="0" u="none" strike="noStrike" cap="none" spc="0" err="1">
                <a:ln>
                  <a:noFill/>
                </a:ln>
                <a:solidFill>
                  <a:srgbClr val="002060"/>
                </a:solidFill>
                <a:latin typeface="Calibri"/>
                <a:ea typeface="Arial"/>
                <a:cs typeface="Arial"/>
              </a:rPr>
              <a:t>infrastru</a:t>
            </a:r>
            <a:r>
              <a:rPr lang="sv-SE" sz="1800" b="1" i="0" u="none" strike="noStrike" cap="none" spc="0">
                <a:ln>
                  <a:noFill/>
                </a:ln>
                <a:solidFill>
                  <a:srgbClr val="002060"/>
                </a:solidFill>
                <a:latin typeface="Calibri"/>
                <a:ea typeface="Arial"/>
                <a:cs typeface="Arial"/>
              </a:rPr>
              <a:t>c</a:t>
            </a:r>
            <a:r>
              <a:rPr sz="1800" b="1" i="0" u="none" strike="noStrike" cap="none" spc="0">
                <a:ln>
                  <a:noFill/>
                </a:ln>
                <a:solidFill>
                  <a:srgbClr val="002060"/>
                </a:solidFill>
                <a:latin typeface="Calibri"/>
                <a:ea typeface="Arial"/>
                <a:cs typeface="Arial"/>
              </a:rPr>
              <a:t>tur</a:t>
            </a:r>
            <a:r>
              <a:rPr lang="sv-SE" sz="1800" b="1" i="0" u="none" strike="noStrike" cap="none" spc="0">
                <a:ln>
                  <a:noFill/>
                </a:ln>
                <a:solidFill>
                  <a:srgbClr val="002060"/>
                </a:solidFill>
                <a:latin typeface="Calibri"/>
                <a:ea typeface="Arial"/>
                <a:cs typeface="Arial"/>
              </a:rPr>
              <a:t>e</a:t>
            </a:r>
            <a:endParaRPr/>
          </a:p>
        </p:txBody>
      </p:sp>
      <p:cxnSp>
        <p:nvCxnSpPr>
          <p:cNvPr id="7" name="Straight Arrow Connector 6"/>
          <p:cNvCxnSpPr>
            <a:cxnSpLocks/>
          </p:cNvCxnSpPr>
          <p:nvPr/>
        </p:nvCxnSpPr>
        <p:spPr bwMode="auto">
          <a:xfrm>
            <a:off x="3547825" y="3158171"/>
            <a:ext cx="1364343" cy="802766"/>
          </a:xfrm>
          <a:prstGeom prst="straightConnector1">
            <a:avLst/>
          </a:prstGeom>
          <a:ln w="38100">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cxnSpLocks/>
          </p:cNvCxnSpPr>
          <p:nvPr/>
        </p:nvCxnSpPr>
        <p:spPr bwMode="auto">
          <a:xfrm flipV="1">
            <a:off x="7146104" y="3158171"/>
            <a:ext cx="1094910" cy="702654"/>
          </a:xfrm>
          <a:prstGeom prst="straightConnector1">
            <a:avLst/>
          </a:prstGeom>
          <a:ln w="38100">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0" name="Bildobjekt 9">
            <a:extLst>
              <a:ext uri="{FF2B5EF4-FFF2-40B4-BE49-F238E27FC236}">
                <a16:creationId xmlns:a16="http://schemas.microsoft.com/office/drawing/2014/main" id="{A6B22F10-E827-6A7F-D429-BBF00C0C45F8}"/>
              </a:ext>
            </a:extLst>
          </p:cNvPr>
          <p:cNvPicPr>
            <a:picLocks noChangeAspect="1"/>
          </p:cNvPicPr>
          <p:nvPr/>
        </p:nvPicPr>
        <p:blipFill>
          <a:blip r:embed="rId3"/>
          <a:stretch>
            <a:fillRect/>
          </a:stretch>
        </p:blipFill>
        <p:spPr>
          <a:xfrm>
            <a:off x="-1617102" y="0"/>
            <a:ext cx="12122626" cy="6858000"/>
          </a:xfrm>
          <a:prstGeom prst="rect">
            <a:avLst/>
          </a:prstGeom>
        </p:spPr>
      </p:pic>
      <p:sp>
        <p:nvSpPr>
          <p:cNvPr id="12" name="Rubrik 1">
            <a:extLst>
              <a:ext uri="{FF2B5EF4-FFF2-40B4-BE49-F238E27FC236}">
                <a16:creationId xmlns:a16="http://schemas.microsoft.com/office/drawing/2014/main" id="{D32BB5B0-AABA-A992-D3A0-A7488827E030}"/>
              </a:ext>
            </a:extLst>
          </p:cNvPr>
          <p:cNvSpPr txBox="1">
            <a:spLocks/>
          </p:cNvSpPr>
          <p:nvPr/>
        </p:nvSpPr>
        <p:spPr bwMode="auto">
          <a:xfrm>
            <a:off x="934743" y="3929536"/>
            <a:ext cx="7290197" cy="1876329"/>
          </a:xfrm>
          <a:prstGeom prst="rect">
            <a:avLst/>
          </a:prstGeom>
          <a:noFill/>
          <a:effectLst>
            <a:outerShdw blurRad="50800" dist="50800" dir="5400000" algn="ctr" rotWithShape="0">
              <a:srgbClr val="000000">
                <a:alpha val="71000"/>
              </a:srgb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a:solidFill>
                  <a:schemeClr val="bg1"/>
                </a:solidFill>
                <a:latin typeface="Arial" panose="020B0604020202020204" pitchFamily="34" charset="0"/>
                <a:ea typeface="Calibri" panose="020F0502020204030204" pitchFamily="34" charset="0"/>
                <a:cs typeface="Arial" panose="020B0604020202020204" pitchFamily="34" charset="0"/>
              </a:rPr>
              <a:t>SciLifeLab Data Centre- </a:t>
            </a:r>
            <a:br>
              <a:rPr lang="en-US" b="1">
                <a:solidFill>
                  <a:schemeClr val="bg1"/>
                </a:solidFill>
                <a:latin typeface="Arial" panose="020B0604020202020204" pitchFamily="34" charset="0"/>
                <a:ea typeface="Calibri" panose="020F0502020204030204" pitchFamily="34" charset="0"/>
                <a:cs typeface="Arial" panose="020B0604020202020204" pitchFamily="34" charset="0"/>
              </a:rPr>
            </a:br>
            <a:r>
              <a:rPr lang="en-US" b="1">
                <a:solidFill>
                  <a:schemeClr val="bg1"/>
                </a:solidFill>
                <a:latin typeface="Arial" panose="020B0604020202020204" pitchFamily="34" charset="0"/>
                <a:ea typeface="Calibri" panose="020F0502020204030204" pitchFamily="34" charset="0"/>
                <a:cs typeface="Arial" panose="020B0604020202020204" pitchFamily="34" charset="0"/>
              </a:rPr>
              <a:t>in data-driven future</a:t>
            </a:r>
            <a:br>
              <a:rPr lang="sv-SE">
                <a:solidFill>
                  <a:schemeClr val="bg1"/>
                </a:solidFill>
                <a:latin typeface="Arial" panose="020B0604020202020204" pitchFamily="34" charset="0"/>
                <a:ea typeface="Calibri" panose="020F0502020204030204" pitchFamily="34" charset="0"/>
                <a:cs typeface="Arial" panose="020B0604020202020204" pitchFamily="34" charset="0"/>
              </a:rPr>
            </a:br>
            <a:endParaRPr lang="sv-SE">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13" name="Underrubrik 7">
            <a:extLst>
              <a:ext uri="{FF2B5EF4-FFF2-40B4-BE49-F238E27FC236}">
                <a16:creationId xmlns:a16="http://schemas.microsoft.com/office/drawing/2014/main" id="{6D79A2EB-1C85-9A0D-73E1-DB9420F7D47A}"/>
              </a:ext>
            </a:extLst>
          </p:cNvPr>
          <p:cNvSpPr txBox="1">
            <a:spLocks/>
          </p:cNvSpPr>
          <p:nvPr/>
        </p:nvSpPr>
        <p:spPr>
          <a:xfrm>
            <a:off x="403362" y="5329345"/>
            <a:ext cx="7290197" cy="1301204"/>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i="1">
                <a:latin typeface="Arial" panose="020B0604020202020204" pitchFamily="34" charset="0"/>
                <a:ea typeface="Calibri" panose="020F0502020204030204" pitchFamily="34" charset="0"/>
                <a:cs typeface="Arial" panose="020B0604020202020204" pitchFamily="34" charset="0"/>
              </a:rPr>
              <a:t>An </a:t>
            </a:r>
            <a:r>
              <a:rPr lang="en-US" i="1">
                <a:solidFill>
                  <a:schemeClr val="bg1"/>
                </a:solidFill>
                <a:latin typeface="Arial" panose="020B0604020202020204" pitchFamily="34" charset="0"/>
                <a:ea typeface="Calibri" panose="020F0502020204030204" pitchFamily="34" charset="0"/>
                <a:cs typeface="Arial" panose="020B0604020202020204" pitchFamily="34" charset="0"/>
              </a:rPr>
              <a:t>An overview of services and tools offered to the research community</a:t>
            </a:r>
          </a:p>
          <a:p>
            <a:endParaRPr lang="en-US" i="1">
              <a:solidFill>
                <a:schemeClr val="bg1"/>
              </a:solidFill>
              <a:latin typeface="Arial" panose="020B0604020202020204" pitchFamily="34" charset="0"/>
              <a:ea typeface="Calibri" panose="020F0502020204030204" pitchFamily="34" charset="0"/>
              <a:cs typeface="Arial" panose="020B0604020202020204" pitchFamily="34" charset="0"/>
            </a:endParaRPr>
          </a:p>
          <a:p>
            <a:br>
              <a:rPr lang="sv-SE">
                <a:latin typeface="Arial" panose="020B0604020202020204" pitchFamily="34" charset="0"/>
                <a:ea typeface="Calibri" panose="020F0502020204030204" pitchFamily="34" charset="0"/>
                <a:cs typeface="Arial" panose="020B0604020202020204" pitchFamily="34" charset="0"/>
              </a:rPr>
            </a:br>
            <a:r>
              <a:rPr lang="en-US">
                <a:latin typeface="Arial" panose="020B0604020202020204" pitchFamily="34" charset="0"/>
                <a:ea typeface="Calibri" panose="020F0502020204030204" pitchFamily="34" charset="0"/>
                <a:cs typeface="Arial" panose="020B0604020202020204" pitchFamily="34" charset="0"/>
              </a:rPr>
              <a:t> </a:t>
            </a:r>
            <a:endParaRPr lang="sv-SE"/>
          </a:p>
        </p:txBody>
      </p:sp>
      <p:sp>
        <p:nvSpPr>
          <p:cNvPr id="14" name="textruta 13">
            <a:extLst>
              <a:ext uri="{FF2B5EF4-FFF2-40B4-BE49-F238E27FC236}">
                <a16:creationId xmlns:a16="http://schemas.microsoft.com/office/drawing/2014/main" id="{E1E33D3D-090B-6692-95BE-02EC69DA0D34}"/>
              </a:ext>
            </a:extLst>
          </p:cNvPr>
          <p:cNvSpPr txBox="1"/>
          <p:nvPr/>
        </p:nvSpPr>
        <p:spPr>
          <a:xfrm>
            <a:off x="7537675" y="5774911"/>
            <a:ext cx="2707729" cy="923330"/>
          </a:xfrm>
          <a:prstGeom prst="rect">
            <a:avLst/>
          </a:prstGeom>
          <a:noFill/>
        </p:spPr>
        <p:txBody>
          <a:bodyPr wrap="none" rtlCol="0">
            <a:spAutoFit/>
          </a:bodyPr>
          <a:lstStyle/>
          <a:p>
            <a:r>
              <a:rPr lang="sv-SE">
                <a:solidFill>
                  <a:schemeClr val="bg1"/>
                </a:solidFill>
              </a:rPr>
              <a:t>Katarina Öjefors Stark, PhD</a:t>
            </a:r>
          </a:p>
          <a:p>
            <a:r>
              <a:rPr lang="sv-SE">
                <a:solidFill>
                  <a:schemeClr val="bg1"/>
                </a:solidFill>
              </a:rPr>
              <a:t>Data steward</a:t>
            </a:r>
          </a:p>
          <a:p>
            <a:r>
              <a:rPr lang="sv-SE">
                <a:solidFill>
                  <a:schemeClr val="bg1"/>
                </a:solidFill>
              </a:rPr>
              <a:t>SciLifeLab Data Centre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53" name="Content Placeholder 1"/>
          <p:cNvSpPr txBox="1">
            <a:spLocks noGrp="1"/>
          </p:cNvSpPr>
          <p:nvPr>
            <p:ph type="body" idx="1"/>
          </p:nvPr>
        </p:nvSpPr>
        <p:spPr bwMode="auto">
          <a:xfrm>
            <a:off x="8040414" y="1618684"/>
            <a:ext cx="3742777" cy="4829007"/>
          </a:xfrm>
          <a:prstGeom prst="rect">
            <a:avLst/>
          </a:prstGeom>
        </p:spPr>
        <p:txBody>
          <a:bodyPr vertOverflow="overflow" horzOverflow="overflow" vert="horz" wrap="square" lIns="45718" tIns="45720" rIns="45718" bIns="45720" numCol="1" spcCol="0" rtlCol="0" fromWordArt="0" anchor="t" anchorCtr="0" forceAA="0" compatLnSpc="0">
            <a:normAutofit fontScale="92500"/>
          </a:bodyPr>
          <a:lstStyle/>
          <a:p>
            <a:pPr>
              <a:defRPr sz="2400" b="1"/>
            </a:pPr>
            <a:r>
              <a:rPr sz="2200" b="0" dirty="0"/>
              <a:t>Makes available multiple</a:t>
            </a:r>
            <a:r>
              <a:rPr lang="sv-SE" sz="2200" b="0" dirty="0"/>
              <a:t> data-centered services and </a:t>
            </a:r>
            <a:r>
              <a:rPr sz="2200" b="0" dirty="0"/>
              <a:t>resources</a:t>
            </a:r>
            <a:r>
              <a:rPr lang="sv-SE" sz="2200" b="0" dirty="0"/>
              <a:t> </a:t>
            </a:r>
            <a:r>
              <a:rPr sz="2200" b="0" dirty="0"/>
              <a:t>related to data-driven life-scienc</a:t>
            </a:r>
            <a:r>
              <a:rPr lang="sv-SE" sz="2200" b="0" dirty="0"/>
              <a:t>e. </a:t>
            </a:r>
          </a:p>
          <a:p>
            <a:pPr>
              <a:defRPr sz="2400" b="1"/>
            </a:pPr>
            <a:r>
              <a:rPr lang="sv-SE" sz="2200" b="0" dirty="0"/>
              <a:t>Hub for all Swedish researchers</a:t>
            </a:r>
            <a:endParaRPr sz="2200" b="0" dirty="0"/>
          </a:p>
          <a:p>
            <a:pPr>
              <a:defRPr sz="2400" b="1"/>
            </a:pPr>
            <a:r>
              <a:rPr sz="2200" b="0" dirty="0"/>
              <a:t>Highlights research that shares data</a:t>
            </a:r>
            <a:r>
              <a:rPr lang="sv-SE" sz="2200" b="0" dirty="0"/>
              <a:t>, code, apps or services etc.</a:t>
            </a:r>
            <a:endParaRPr sz="2200" b="0" dirty="0"/>
          </a:p>
          <a:p>
            <a:pPr>
              <a:defRPr sz="2400" b="1"/>
            </a:pPr>
            <a:r>
              <a:rPr sz="2200" b="0" dirty="0"/>
              <a:t>Provides direct links to data, apps, and machine learning models.</a:t>
            </a:r>
            <a:endParaRPr lang="sv-SE" sz="2200" b="0" dirty="0"/>
          </a:p>
          <a:p>
            <a:pPr>
              <a:defRPr sz="2400" b="1"/>
            </a:pPr>
            <a:r>
              <a:rPr lang="sv-SE" sz="2200" b="0" dirty="0"/>
              <a:t>Community engagement by jobs, events, and training. </a:t>
            </a:r>
          </a:p>
          <a:p>
            <a:pPr>
              <a:defRPr sz="2400" b="1"/>
            </a:pPr>
            <a:r>
              <a:rPr lang="sv-SE" sz="2200" b="0" dirty="0" err="1"/>
              <a:t>Website</a:t>
            </a:r>
            <a:r>
              <a:rPr lang="sv-SE" sz="2200" dirty="0"/>
              <a:t>: </a:t>
            </a:r>
            <a:r>
              <a:rPr lang="sv-SE" sz="2200" b="0" i="0" u="sng" strike="noStrike" cap="none" spc="0" dirty="0">
                <a:ln>
                  <a:noFill/>
                </a:ln>
                <a:solidFill>
                  <a:srgbClr val="000000"/>
                </a:solidFill>
                <a:latin typeface="Calibri"/>
                <a:ea typeface="Arial"/>
                <a:cs typeface="Arial"/>
                <a:hlinkClick r:id="rId2" tooltip="https://data.scilifelab.se"/>
              </a:rPr>
              <a:t>https://data.scilifelab.se</a:t>
            </a:r>
            <a:r>
              <a:rPr lang="sv-SE" sz="2200" b="0" i="0" u="none" strike="noStrike" cap="none" spc="0" dirty="0">
                <a:ln>
                  <a:noFill/>
                </a:ln>
                <a:solidFill>
                  <a:srgbClr val="000000"/>
                </a:solidFill>
                <a:latin typeface="Calibri"/>
                <a:ea typeface="Arial"/>
                <a:cs typeface="Arial"/>
              </a:rPr>
              <a:t> </a:t>
            </a:r>
            <a:endParaRPr lang="sv-SE" sz="2200" dirty="0"/>
          </a:p>
          <a:p>
            <a:pPr>
              <a:defRPr sz="2400" b="1"/>
            </a:pPr>
            <a:endParaRPr lang="sv-SE" b="0" dirty="0"/>
          </a:p>
        </p:txBody>
      </p:sp>
      <p:sp>
        <p:nvSpPr>
          <p:cNvPr id="254" name="Title 2"/>
          <p:cNvSpPr txBox="1">
            <a:spLocks noGrp="1"/>
          </p:cNvSpPr>
          <p:nvPr>
            <p:ph type="title"/>
          </p:nvPr>
        </p:nvSpPr>
        <p:spPr bwMode="auto">
          <a:prstGeom prst="rect">
            <a:avLst/>
          </a:prstGeom>
        </p:spPr>
        <p:txBody>
          <a:bodyPr/>
          <a:lstStyle/>
          <a:p>
            <a:pPr>
              <a:defRPr/>
            </a:pPr>
            <a:r>
              <a:rPr b="1" dirty="0">
                <a:latin typeface="Arial" panose="020B0604020202020204" pitchFamily="34" charset="0"/>
                <a:cs typeface="Arial" panose="020B0604020202020204" pitchFamily="34" charset="0"/>
              </a:rPr>
              <a:t>SciLifeLab Data Platform</a:t>
            </a:r>
          </a:p>
        </p:txBody>
      </p:sp>
      <p:pic>
        <p:nvPicPr>
          <p:cNvPr id="3" name="Bildobjekt 2">
            <a:extLst>
              <a:ext uri="{FF2B5EF4-FFF2-40B4-BE49-F238E27FC236}">
                <a16:creationId xmlns:a16="http://schemas.microsoft.com/office/drawing/2014/main" id="{099CE400-1F7F-99A1-0F2B-1DDEE905B1EE}"/>
              </a:ext>
            </a:extLst>
          </p:cNvPr>
          <p:cNvPicPr>
            <a:picLocks noChangeAspect="1"/>
          </p:cNvPicPr>
          <p:nvPr/>
        </p:nvPicPr>
        <p:blipFill rotWithShape="1">
          <a:blip r:embed="rId3"/>
          <a:srcRect l="5680" t="7573" r="8452" b="5233"/>
          <a:stretch/>
        </p:blipFill>
        <p:spPr>
          <a:xfrm>
            <a:off x="651642" y="1432947"/>
            <a:ext cx="7388772" cy="4689252"/>
          </a:xfrm>
          <a:prstGeom prst="rect">
            <a:avLst/>
          </a:prstGeom>
          <a:ln>
            <a:solidFill>
              <a:schemeClr val="tx1"/>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vertOverflow="overflow" horzOverflow="overflow" vert="horz" wrap="square" lIns="91440" tIns="45720" rIns="91440" bIns="45720" numCol="1" spcCol="0" rtlCol="0" fromWordArt="0" anchor="ctr" anchorCtr="0" forceAA="0" compatLnSpc="0">
            <a:normAutofit fontScale="90000"/>
          </a:bodyPr>
          <a:lstStyle/>
          <a:p>
            <a:pPr>
              <a:defRPr/>
            </a:pPr>
            <a:r>
              <a:rPr lang="sv-SE" b="1" dirty="0">
                <a:latin typeface="Arial" panose="020B0604020202020204" pitchFamily="34" charset="0"/>
                <a:cs typeface="Arial" panose="020B0604020202020204" pitchFamily="34" charset="0"/>
              </a:rPr>
              <a:t>Tools and </a:t>
            </a:r>
            <a:r>
              <a:rPr lang="sv-SE" b="1" dirty="0" err="1">
                <a:latin typeface="Arial" panose="020B0604020202020204" pitchFamily="34" charset="0"/>
                <a:cs typeface="Arial" panose="020B0604020202020204" pitchFamily="34" charset="0"/>
              </a:rPr>
              <a:t>databases</a:t>
            </a:r>
            <a:r>
              <a:rPr lang="sv-SE" b="1" dirty="0">
                <a:latin typeface="Arial" panose="020B0604020202020204" pitchFamily="34" charset="0"/>
                <a:cs typeface="Arial" panose="020B0604020202020204" pitchFamily="34" charset="0"/>
              </a:rPr>
              <a:t> </a:t>
            </a:r>
            <a:r>
              <a:rPr lang="sv-SE" b="1" dirty="0" err="1">
                <a:latin typeface="Arial" panose="020B0604020202020204" pitchFamily="34" charset="0"/>
                <a:cs typeface="Arial" panose="020B0604020202020204" pitchFamily="34" charset="0"/>
              </a:rPr>
              <a:t>are</a:t>
            </a:r>
            <a:r>
              <a:rPr lang="sv-SE" b="1" dirty="0">
                <a:latin typeface="Arial" panose="020B0604020202020204" pitchFamily="34" charset="0"/>
                <a:cs typeface="Arial" panose="020B0604020202020204" pitchFamily="34" charset="0"/>
              </a:rPr>
              <a:t> </a:t>
            </a:r>
            <a:r>
              <a:rPr lang="sv-SE" b="1" dirty="0" err="1">
                <a:latin typeface="Arial" panose="020B0604020202020204" pitchFamily="34" charset="0"/>
                <a:cs typeface="Arial" panose="020B0604020202020204" pitchFamily="34" charset="0"/>
              </a:rPr>
              <a:t>highlighted</a:t>
            </a:r>
            <a:endParaRPr b="1" dirty="0">
              <a:latin typeface="Arial" panose="020B0604020202020204" pitchFamily="34" charset="0"/>
              <a:cs typeface="Arial" panose="020B0604020202020204" pitchFamily="34" charset="0"/>
            </a:endParaRPr>
          </a:p>
        </p:txBody>
      </p:sp>
      <p:sp>
        <p:nvSpPr>
          <p:cNvPr id="4" name="TextBox 3"/>
          <p:cNvSpPr txBox="1"/>
          <p:nvPr/>
        </p:nvSpPr>
        <p:spPr bwMode="auto">
          <a:xfrm>
            <a:off x="8760296" y="6488668"/>
            <a:ext cx="2454903" cy="369332"/>
          </a:xfrm>
          <a:prstGeom prst="rect">
            <a:avLst/>
          </a:prstGeom>
          <a:noFill/>
        </p:spPr>
        <p:txBody>
          <a:bodyPr wrap="none" rtlCol="0">
            <a:spAutoFit/>
          </a:bodyPr>
          <a:lstStyle/>
          <a:p>
            <a:pPr>
              <a:defRPr/>
            </a:pPr>
            <a:r>
              <a:t>https://data.scilifelab.se</a:t>
            </a:r>
          </a:p>
        </p:txBody>
      </p:sp>
      <p:pic>
        <p:nvPicPr>
          <p:cNvPr id="6" name="Bildobjekt 5">
            <a:extLst>
              <a:ext uri="{FF2B5EF4-FFF2-40B4-BE49-F238E27FC236}">
                <a16:creationId xmlns:a16="http://schemas.microsoft.com/office/drawing/2014/main" id="{C8D6D244-D64A-2D09-5595-59C052586D15}"/>
              </a:ext>
            </a:extLst>
          </p:cNvPr>
          <p:cNvPicPr>
            <a:picLocks noChangeAspect="1"/>
          </p:cNvPicPr>
          <p:nvPr/>
        </p:nvPicPr>
        <p:blipFill rotWithShape="1">
          <a:blip r:embed="rId2"/>
          <a:srcRect l="34266" t="14088" r="39999" b="38793"/>
          <a:stretch/>
        </p:blipFill>
        <p:spPr>
          <a:xfrm>
            <a:off x="1055415" y="1585801"/>
            <a:ext cx="4133850" cy="4730345"/>
          </a:xfrm>
          <a:prstGeom prst="rect">
            <a:avLst/>
          </a:prstGeom>
          <a:ln>
            <a:solidFill>
              <a:schemeClr val="tx1"/>
            </a:solidFill>
          </a:ln>
        </p:spPr>
      </p:pic>
      <p:pic>
        <p:nvPicPr>
          <p:cNvPr id="7" name="Bildobjekt 6">
            <a:extLst>
              <a:ext uri="{FF2B5EF4-FFF2-40B4-BE49-F238E27FC236}">
                <a16:creationId xmlns:a16="http://schemas.microsoft.com/office/drawing/2014/main" id="{4AEA1B0D-0AA4-2AC7-1E31-DB59597C2955}"/>
              </a:ext>
            </a:extLst>
          </p:cNvPr>
          <p:cNvPicPr>
            <a:picLocks noChangeAspect="1"/>
          </p:cNvPicPr>
          <p:nvPr/>
        </p:nvPicPr>
        <p:blipFill rotWithShape="1">
          <a:blip r:embed="rId2"/>
          <a:srcRect l="34266" t="61499" r="39999" b="24296"/>
          <a:stretch/>
        </p:blipFill>
        <p:spPr bwMode="auto">
          <a:xfrm>
            <a:off x="5817915" y="1585801"/>
            <a:ext cx="5040585" cy="1738936"/>
          </a:xfrm>
          <a:prstGeom prst="rect">
            <a:avLst/>
          </a:prstGeom>
          <a:ln>
            <a:solidFill>
              <a:schemeClr val="tx1"/>
            </a:solidFill>
          </a:ln>
        </p:spPr>
      </p:pic>
      <p:sp>
        <p:nvSpPr>
          <p:cNvPr id="9" name="textruta 8">
            <a:extLst>
              <a:ext uri="{FF2B5EF4-FFF2-40B4-BE49-F238E27FC236}">
                <a16:creationId xmlns:a16="http://schemas.microsoft.com/office/drawing/2014/main" id="{FB290914-9D2C-4E06-1829-5775A6B231F2}"/>
              </a:ext>
            </a:extLst>
          </p:cNvPr>
          <p:cNvSpPr txBox="1"/>
          <p:nvPr/>
        </p:nvSpPr>
        <p:spPr>
          <a:xfrm>
            <a:off x="5709915" y="3644205"/>
            <a:ext cx="5148585" cy="2246769"/>
          </a:xfrm>
          <a:prstGeom prst="rect">
            <a:avLst/>
          </a:prstGeom>
          <a:solidFill>
            <a:schemeClr val="bg1"/>
          </a:solidFill>
          <a:ln>
            <a:solidFill>
              <a:schemeClr val="bg1"/>
            </a:solidFill>
          </a:ln>
        </p:spPr>
        <p:txBody>
          <a:bodyPr wrap="square">
            <a:spAutoFit/>
          </a:bodyPr>
          <a:lstStyle/>
          <a:p>
            <a:pPr algn="l"/>
            <a:r>
              <a:rPr lang="sv-SE" sz="2000" b="0" i="0" dirty="0">
                <a:effectLst/>
                <a:latin typeface="Lato" panose="020F0502020204030203" pitchFamily="34" charset="0"/>
              </a:rPr>
              <a:t>Services for researchers</a:t>
            </a:r>
          </a:p>
          <a:p>
            <a:pPr algn="l"/>
            <a:endParaRPr lang="sv-SE" sz="2000" b="0" i="0" dirty="0">
              <a:effectLst/>
              <a:latin typeface="Lato" panose="020F0502020204030203" pitchFamily="34" charset="0"/>
            </a:endParaRPr>
          </a:p>
          <a:p>
            <a:pPr algn="l"/>
            <a:r>
              <a:rPr lang="sv-SE" sz="2000" b="0" i="0" dirty="0">
                <a:effectLst/>
                <a:latin typeface="Lato" panose="020F0502020204030203" pitchFamily="34" charset="0"/>
              </a:rPr>
              <a:t>These services are available free of charge to all life science researchers and communities in Sweden</a:t>
            </a:r>
            <a:endParaRPr lang="sv-SE" sz="2000" dirty="0">
              <a:latin typeface="Lato" panose="020F0502020204030203" pitchFamily="34" charset="0"/>
            </a:endParaRPr>
          </a:p>
          <a:p>
            <a:pPr algn="l"/>
            <a:endParaRPr lang="sv-SE" sz="2000" b="0" i="0" dirty="0">
              <a:effectLst/>
              <a:latin typeface="Lato" panose="020F0502020204030203" pitchFamily="34" charset="0"/>
            </a:endParaRPr>
          </a:p>
          <a:p>
            <a:pPr algn="l"/>
            <a:endParaRPr lang="sv-SE" sz="2000" b="0" i="0" dirty="0">
              <a:effectLst/>
              <a:latin typeface="Lato" panose="020F0502020204030203"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Rubrik 2"/>
          <p:cNvSpPr>
            <a:spLocks noGrp="1"/>
          </p:cNvSpPr>
          <p:nvPr>
            <p:ph type="title"/>
          </p:nvPr>
        </p:nvSpPr>
        <p:spPr bwMode="auto"/>
        <p:txBody>
          <a:bodyPr/>
          <a:lstStyle/>
          <a:p>
            <a:pPr>
              <a:defRPr/>
            </a:pPr>
            <a:r>
              <a:rPr lang="sv-SE" b="1" dirty="0">
                <a:latin typeface="Arial" panose="020B0604020202020204" pitchFamily="34" charset="0"/>
                <a:cs typeface="Arial" panose="020B0604020202020204" pitchFamily="34" charset="0"/>
              </a:rPr>
              <a:t>SciLifeLab Data Platform services</a:t>
            </a:r>
            <a:endParaRPr b="1" dirty="0">
              <a:latin typeface="Arial" panose="020B0604020202020204" pitchFamily="34" charset="0"/>
              <a:cs typeface="Arial" panose="020B0604020202020204" pitchFamily="34" charset="0"/>
            </a:endParaRPr>
          </a:p>
        </p:txBody>
      </p:sp>
      <p:pic>
        <p:nvPicPr>
          <p:cNvPr id="7" name="Bildobjekt 6"/>
          <p:cNvPicPr>
            <a:picLocks noChangeAspect="1"/>
          </p:cNvPicPr>
          <p:nvPr/>
        </p:nvPicPr>
        <p:blipFill>
          <a:blip r:embed="rId2"/>
          <a:srcRect l="26868" t="11626" r="22176" b="10245"/>
          <a:stretch/>
        </p:blipFill>
        <p:spPr bwMode="auto">
          <a:xfrm>
            <a:off x="6744641" y="1443228"/>
            <a:ext cx="4893305" cy="4689252"/>
          </a:xfrm>
          <a:prstGeom prst="rect">
            <a:avLst/>
          </a:prstGeom>
          <a:ln>
            <a:solidFill>
              <a:schemeClr val="tx1"/>
            </a:solidFill>
          </a:ln>
        </p:spPr>
      </p:pic>
      <p:sp>
        <p:nvSpPr>
          <p:cNvPr id="9" name="textruta 8">
            <a:extLst>
              <a:ext uri="{FF2B5EF4-FFF2-40B4-BE49-F238E27FC236}">
                <a16:creationId xmlns:a16="http://schemas.microsoft.com/office/drawing/2014/main" id="{9AB06687-61D4-9723-4989-329FBF95EAAF}"/>
              </a:ext>
            </a:extLst>
          </p:cNvPr>
          <p:cNvSpPr txBox="1"/>
          <p:nvPr/>
        </p:nvSpPr>
        <p:spPr>
          <a:xfrm>
            <a:off x="7450143" y="6299127"/>
            <a:ext cx="3482300" cy="369332"/>
          </a:xfrm>
          <a:prstGeom prst="rect">
            <a:avLst/>
          </a:prstGeom>
          <a:noFill/>
        </p:spPr>
        <p:txBody>
          <a:bodyPr wrap="none" rtlCol="0">
            <a:spAutoFit/>
          </a:bodyPr>
          <a:lstStyle/>
          <a:p>
            <a:r>
              <a:rPr lang="sv-SE" b="1" dirty="0"/>
              <a:t>Services from research community</a:t>
            </a:r>
          </a:p>
        </p:txBody>
      </p:sp>
      <p:sp>
        <p:nvSpPr>
          <p:cNvPr id="10" name="textruta 9">
            <a:extLst>
              <a:ext uri="{FF2B5EF4-FFF2-40B4-BE49-F238E27FC236}">
                <a16:creationId xmlns:a16="http://schemas.microsoft.com/office/drawing/2014/main" id="{90FEDF2E-3E62-2C84-97D0-733466BBF45A}"/>
              </a:ext>
            </a:extLst>
          </p:cNvPr>
          <p:cNvSpPr txBox="1"/>
          <p:nvPr/>
        </p:nvSpPr>
        <p:spPr bwMode="auto">
          <a:xfrm>
            <a:off x="1188882" y="6307637"/>
            <a:ext cx="4292137" cy="369332"/>
          </a:xfrm>
          <a:prstGeom prst="rect">
            <a:avLst/>
          </a:prstGeom>
          <a:noFill/>
        </p:spPr>
        <p:txBody>
          <a:bodyPr wrap="none" rtlCol="0">
            <a:spAutoFit/>
          </a:bodyPr>
          <a:lstStyle/>
          <a:p>
            <a:r>
              <a:rPr lang="sv-SE" b="1" dirty="0"/>
              <a:t>Services set up from SciLifeLab Data Centre</a:t>
            </a:r>
          </a:p>
        </p:txBody>
      </p:sp>
      <p:pic>
        <p:nvPicPr>
          <p:cNvPr id="12" name="Bildobjekt 11">
            <a:extLst>
              <a:ext uri="{FF2B5EF4-FFF2-40B4-BE49-F238E27FC236}">
                <a16:creationId xmlns:a16="http://schemas.microsoft.com/office/drawing/2014/main" id="{FF293305-DFEF-3676-C475-BC7D13C0BABC}"/>
              </a:ext>
            </a:extLst>
          </p:cNvPr>
          <p:cNvPicPr>
            <a:picLocks noChangeAspect="1"/>
          </p:cNvPicPr>
          <p:nvPr/>
        </p:nvPicPr>
        <p:blipFill rotWithShape="1">
          <a:blip r:embed="rId3"/>
          <a:srcRect l="4065" t="4573" r="5086" b="9121"/>
          <a:stretch/>
        </p:blipFill>
        <p:spPr>
          <a:xfrm>
            <a:off x="299486" y="2196242"/>
            <a:ext cx="6070931" cy="3927301"/>
          </a:xfrm>
          <a:prstGeom prst="rect">
            <a:avLst/>
          </a:prstGeom>
          <a:ln>
            <a:solidFill>
              <a:schemeClr val="tx1"/>
            </a:solidFill>
          </a:ln>
        </p:spPr>
      </p:pic>
      <p:sp>
        <p:nvSpPr>
          <p:cNvPr id="13" name="textruta 12">
            <a:extLst>
              <a:ext uri="{FF2B5EF4-FFF2-40B4-BE49-F238E27FC236}">
                <a16:creationId xmlns:a16="http://schemas.microsoft.com/office/drawing/2014/main" id="{3EB0F472-86D4-F09D-47C0-F196681997AC}"/>
              </a:ext>
            </a:extLst>
          </p:cNvPr>
          <p:cNvSpPr txBox="1"/>
          <p:nvPr/>
        </p:nvSpPr>
        <p:spPr>
          <a:xfrm>
            <a:off x="299486" y="1642244"/>
            <a:ext cx="6504281" cy="369332"/>
          </a:xfrm>
          <a:prstGeom prst="rect">
            <a:avLst/>
          </a:prstGeom>
          <a:noFill/>
        </p:spPr>
        <p:txBody>
          <a:bodyPr wrap="none" rtlCol="0">
            <a:spAutoFit/>
          </a:bodyPr>
          <a:lstStyle/>
          <a:p>
            <a:r>
              <a:rPr lang="sv-SE" dirty="0"/>
              <a:t>SciLifeLab Data Stewardship Wizard.                   SubCellBarCode -&gt;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TextBox 3"/>
          <p:cNvSpPr/>
          <p:nvPr/>
        </p:nvSpPr>
        <p:spPr bwMode="auto">
          <a:xfrm>
            <a:off x="8862512" y="6123542"/>
            <a:ext cx="3027880" cy="369332"/>
          </a:xfrm>
          <a:prstGeom prst="rect">
            <a:avLst/>
          </a:prstGeom>
          <a:noFill/>
        </p:spPr>
        <p:txBody>
          <a:bodyPr wrap="none" rtlCol="0">
            <a:spAutoFit/>
          </a:bodyPr>
          <a:lstStyle/>
          <a:p>
            <a:pPr marL="0" marR="0" lvl="0" indent="0" algn="l" defTabSz="914400">
              <a:lnSpc>
                <a:spcPct val="100000"/>
              </a:lnSpc>
              <a:spcBef>
                <a:spcPts val="0"/>
              </a:spcBef>
              <a:spcAft>
                <a:spcPts val="0"/>
              </a:spcAft>
              <a:buClrTx/>
              <a:buSzTx/>
              <a:buFontTx/>
              <a:buNone/>
              <a:defRPr/>
            </a:pPr>
            <a:r>
              <a:rPr sz="1800" b="0" i="0" u="sng" strike="noStrike" cap="none" spc="0" dirty="0">
                <a:ln>
                  <a:noFill/>
                </a:ln>
                <a:solidFill>
                  <a:srgbClr val="000000"/>
                </a:solidFill>
                <a:latin typeface="Calibri"/>
                <a:ea typeface="Arial"/>
                <a:cs typeface="Arial"/>
                <a:hlinkClick r:id="rId2" tooltip="https://scilifelab.figshare.com/"/>
              </a:rPr>
              <a:t>https://scilifelab.figshare.com</a:t>
            </a:r>
            <a:r>
              <a:rPr sz="1800" b="0" i="0" u="none" strike="noStrike" cap="none" spc="0" dirty="0">
                <a:ln>
                  <a:noFill/>
                </a:ln>
                <a:solidFill>
                  <a:srgbClr val="000000"/>
                </a:solidFill>
                <a:latin typeface="Calibri"/>
                <a:ea typeface="Arial"/>
                <a:cs typeface="Arial"/>
              </a:rPr>
              <a:t> </a:t>
            </a:r>
            <a:endParaRPr dirty="0"/>
          </a:p>
        </p:txBody>
      </p:sp>
      <p:sp>
        <p:nvSpPr>
          <p:cNvPr id="7" name="TextBox 5"/>
          <p:cNvSpPr/>
          <p:nvPr/>
        </p:nvSpPr>
        <p:spPr bwMode="auto">
          <a:xfrm>
            <a:off x="6300788" y="1914526"/>
            <a:ext cx="5783563" cy="4093428"/>
          </a:xfrm>
          <a:prstGeom prst="rect">
            <a:avLst/>
          </a:prstGeom>
          <a:solidFill>
            <a:schemeClr val="bg1"/>
          </a:solidFill>
          <a:ln>
            <a:solidFill>
              <a:schemeClr val="bg1"/>
            </a:solidFill>
          </a:ln>
        </p:spPr>
        <p:txBody>
          <a:bodyPr wrap="square" rtlCol="0">
            <a:spAutoFit/>
          </a:bodyPr>
          <a:lstStyle/>
          <a:p>
            <a:pPr marL="305908" lvl="0" indent="-305908" algn="l" defTabSz="914400">
              <a:lnSpc>
                <a:spcPct val="100000"/>
              </a:lnSpc>
              <a:spcBef>
                <a:spcPts val="0"/>
              </a:spcBef>
              <a:spcAft>
                <a:spcPts val="0"/>
              </a:spcAft>
              <a:buFont typeface="Arial"/>
              <a:buChar char="•"/>
              <a:defRPr/>
            </a:pPr>
            <a:r>
              <a:rPr lang="en-US" sz="2000" dirty="0">
                <a:solidFill>
                  <a:srgbClr val="000000"/>
                </a:solidFill>
                <a:latin typeface="Arial"/>
                <a:ea typeface="Arial"/>
                <a:cs typeface="Arial"/>
              </a:rPr>
              <a:t>Institutional instance of </a:t>
            </a:r>
            <a:r>
              <a:rPr lang="en-US" sz="2000" u="sng" dirty="0">
                <a:solidFill>
                  <a:srgbClr val="000000"/>
                </a:solidFill>
                <a:latin typeface="Arial"/>
                <a:ea typeface="Arial"/>
                <a:cs typeface="Arial"/>
                <a:hlinkClick r:id="rId3" tooltip="https://figshare.com/"/>
              </a:rPr>
              <a:t>FigShare</a:t>
            </a:r>
            <a:r>
              <a:rPr lang="en-US" sz="2000" dirty="0">
                <a:solidFill>
                  <a:srgbClr val="000000"/>
                </a:solidFill>
                <a:latin typeface="Arial"/>
                <a:ea typeface="Arial"/>
                <a:cs typeface="Arial"/>
              </a:rPr>
              <a:t> </a:t>
            </a:r>
            <a:endParaRPr dirty="0"/>
          </a:p>
          <a:p>
            <a:pPr lvl="0" algn="l" defTabSz="914400">
              <a:lnSpc>
                <a:spcPct val="100000"/>
              </a:lnSpc>
              <a:spcBef>
                <a:spcPts val="0"/>
              </a:spcBef>
              <a:spcAft>
                <a:spcPts val="0"/>
              </a:spcAft>
              <a:defRPr/>
            </a:pPr>
            <a:endParaRPr lang="en-US" sz="2000" dirty="0">
              <a:solidFill>
                <a:srgbClr val="000000"/>
              </a:solidFill>
              <a:latin typeface="Arial"/>
              <a:ea typeface="Arial"/>
              <a:cs typeface="Arial"/>
            </a:endParaRPr>
          </a:p>
          <a:p>
            <a:pPr marL="305908" lvl="0" indent="-305908" algn="l" defTabSz="914400">
              <a:lnSpc>
                <a:spcPct val="100000"/>
              </a:lnSpc>
              <a:spcBef>
                <a:spcPts val="0"/>
              </a:spcBef>
              <a:spcAft>
                <a:spcPts val="0"/>
              </a:spcAft>
              <a:buFont typeface="Arial"/>
              <a:buChar char="•"/>
              <a:defRPr/>
            </a:pPr>
            <a:r>
              <a:rPr lang="sv-SE" sz="2000" dirty="0">
                <a:latin typeface="Arial"/>
                <a:ea typeface="Arial"/>
                <a:cs typeface="Arial"/>
              </a:rPr>
              <a:t>Publish general research data without costs for Swedish researchers</a:t>
            </a:r>
            <a:endParaRPr dirty="0"/>
          </a:p>
          <a:p>
            <a:pPr lvl="0" algn="l" defTabSz="914400">
              <a:lnSpc>
                <a:spcPct val="100000"/>
              </a:lnSpc>
              <a:spcBef>
                <a:spcPts val="0"/>
              </a:spcBef>
              <a:spcAft>
                <a:spcPts val="0"/>
              </a:spcAft>
              <a:defRPr/>
            </a:pPr>
            <a:endParaRPr sz="2000" dirty="0">
              <a:latin typeface="Arial"/>
              <a:ea typeface="Arial"/>
              <a:cs typeface="Arial"/>
            </a:endParaRPr>
          </a:p>
          <a:p>
            <a:pPr marL="283879" lvl="0" indent="-283879" algn="l" defTabSz="914400">
              <a:lnSpc>
                <a:spcPct val="100000"/>
              </a:lnSpc>
              <a:spcBef>
                <a:spcPts val="0"/>
              </a:spcBef>
              <a:spcAft>
                <a:spcPts val="0"/>
              </a:spcAft>
              <a:buFont typeface="Arial"/>
              <a:buChar char="•"/>
              <a:defRPr/>
            </a:pPr>
            <a:r>
              <a:rPr lang="sv-SE" sz="2000" b="0" i="0" u="none" strike="noStrike" cap="none" spc="0" dirty="0">
                <a:ln>
                  <a:noFill/>
                </a:ln>
                <a:solidFill>
                  <a:srgbClr val="000000"/>
                </a:solidFill>
                <a:latin typeface="Arial"/>
                <a:ea typeface="Arial"/>
                <a:cs typeface="Arial"/>
              </a:rPr>
              <a:t>Available for researchers affiliated to all Swedish universities and institutes working within SciLifeLabs´ research areas.</a:t>
            </a:r>
            <a:endParaRPr dirty="0"/>
          </a:p>
          <a:p>
            <a:pPr marL="283879" lvl="0" indent="-283879" algn="l" defTabSz="914400">
              <a:lnSpc>
                <a:spcPct val="100000"/>
              </a:lnSpc>
              <a:spcBef>
                <a:spcPts val="0"/>
              </a:spcBef>
              <a:spcAft>
                <a:spcPts val="0"/>
              </a:spcAft>
              <a:buFont typeface="Arial"/>
              <a:buChar char="•"/>
              <a:defRPr/>
            </a:pPr>
            <a:endParaRPr lang="sv-SE" sz="2000" dirty="0">
              <a:solidFill>
                <a:srgbClr val="000000"/>
              </a:solidFill>
              <a:latin typeface="Arial"/>
              <a:ea typeface="Arial"/>
              <a:cs typeface="Arial"/>
            </a:endParaRPr>
          </a:p>
          <a:p>
            <a:pPr marL="283879" lvl="0" indent="-283879" algn="l" defTabSz="914400">
              <a:lnSpc>
                <a:spcPct val="100000"/>
              </a:lnSpc>
              <a:spcBef>
                <a:spcPts val="0"/>
              </a:spcBef>
              <a:spcAft>
                <a:spcPts val="0"/>
              </a:spcAft>
              <a:buFont typeface="Arial"/>
              <a:buChar char="•"/>
              <a:defRPr/>
            </a:pPr>
            <a:r>
              <a:rPr lang="sv-SE" sz="2000" b="0" i="0" u="none" strike="noStrike" cap="none" spc="0" dirty="0">
                <a:ln>
                  <a:noFill/>
                </a:ln>
                <a:solidFill>
                  <a:srgbClr val="000000"/>
                </a:solidFill>
                <a:latin typeface="Arial"/>
                <a:ea typeface="Arial"/>
                <a:cs typeface="Arial"/>
              </a:rPr>
              <a:t>General data repository. </a:t>
            </a:r>
            <a:endParaRPr dirty="0"/>
          </a:p>
          <a:p>
            <a:pPr lvl="0" algn="l" defTabSz="914400">
              <a:lnSpc>
                <a:spcPct val="100000"/>
              </a:lnSpc>
              <a:spcBef>
                <a:spcPts val="0"/>
              </a:spcBef>
              <a:spcAft>
                <a:spcPts val="0"/>
              </a:spcAft>
              <a:defRPr/>
            </a:pPr>
            <a:endParaRPr sz="2000" b="0" i="0" u="none" strike="noStrike" cap="none" spc="0" dirty="0">
              <a:ln>
                <a:noFill/>
              </a:ln>
              <a:solidFill>
                <a:srgbClr val="000000"/>
              </a:solidFill>
              <a:latin typeface="Arial"/>
              <a:ea typeface="Arial"/>
              <a:cs typeface="Arial"/>
            </a:endParaRPr>
          </a:p>
          <a:p>
            <a:pPr marL="283879" lvl="0" indent="-283879" algn="l" defTabSz="914400">
              <a:lnSpc>
                <a:spcPct val="100000"/>
              </a:lnSpc>
              <a:spcBef>
                <a:spcPts val="0"/>
              </a:spcBef>
              <a:spcAft>
                <a:spcPts val="0"/>
              </a:spcAft>
              <a:buFont typeface="Arial"/>
              <a:buChar char="•"/>
              <a:defRPr/>
            </a:pPr>
            <a:r>
              <a:rPr lang="sv-SE" sz="2000" b="0" i="0" u="none" strike="noStrike" cap="none" spc="0" dirty="0">
                <a:ln>
                  <a:noFill/>
                </a:ln>
                <a:solidFill>
                  <a:srgbClr val="000000"/>
                </a:solidFill>
                <a:latin typeface="Arial"/>
                <a:ea typeface="Arial"/>
                <a:cs typeface="Arial"/>
              </a:rPr>
              <a:t>Possible to apply for a </a:t>
            </a:r>
            <a:r>
              <a:rPr sz="2000" b="0" i="0" u="none" strike="noStrike" cap="none" spc="0" dirty="0">
                <a:ln>
                  <a:noFill/>
                </a:ln>
                <a:solidFill>
                  <a:srgbClr val="000000"/>
                </a:solidFill>
                <a:latin typeface="Arial"/>
                <a:ea typeface="Arial"/>
                <a:cs typeface="Arial"/>
              </a:rPr>
              <a:t>li</a:t>
            </a:r>
            <a:r>
              <a:rPr lang="sv-SE" sz="2000" dirty="0">
                <a:solidFill>
                  <a:srgbClr val="000000"/>
                </a:solidFill>
                <a:latin typeface="Arial"/>
                <a:ea typeface="Arial"/>
                <a:cs typeface="Arial"/>
              </a:rPr>
              <a:t>cense</a:t>
            </a:r>
            <a:r>
              <a:rPr sz="2000" b="0" i="0" u="none" strike="noStrike" cap="none" spc="0" dirty="0">
                <a:ln>
                  <a:noFill/>
                </a:ln>
                <a:solidFill>
                  <a:srgbClr val="000000"/>
                </a:solidFill>
                <a:latin typeface="Arial"/>
                <a:ea typeface="Arial"/>
                <a:cs typeface="Arial"/>
              </a:rPr>
              <a:t> </a:t>
            </a:r>
            <a:r>
              <a:rPr lang="sv-SE" sz="2000" dirty="0">
                <a:solidFill>
                  <a:srgbClr val="000000"/>
                </a:solidFill>
                <a:latin typeface="Arial"/>
                <a:ea typeface="Arial"/>
                <a:cs typeface="Arial"/>
              </a:rPr>
              <a:t>or </a:t>
            </a:r>
            <a:r>
              <a:rPr lang="sv-SE" sz="2000" b="0" i="0" u="none" strike="noStrike" cap="none" spc="0" dirty="0">
                <a:ln>
                  <a:noFill/>
                </a:ln>
                <a:solidFill>
                  <a:srgbClr val="000000"/>
                </a:solidFill>
                <a:latin typeface="Arial"/>
                <a:ea typeface="Arial"/>
                <a:cs typeface="Arial"/>
              </a:rPr>
              <a:t>embargo and set up</a:t>
            </a:r>
            <a:r>
              <a:rPr lang="sv-SE" sz="2000" dirty="0">
                <a:solidFill>
                  <a:srgbClr val="000000"/>
                </a:solidFill>
                <a:latin typeface="Arial"/>
                <a:ea typeface="Arial"/>
                <a:cs typeface="Arial"/>
              </a:rPr>
              <a:t> a </a:t>
            </a:r>
            <a:r>
              <a:rPr lang="sv-SE" sz="2000" b="0" i="0" u="none" strike="noStrike" cap="none" spc="0" dirty="0">
                <a:ln>
                  <a:noFill/>
                </a:ln>
                <a:solidFill>
                  <a:srgbClr val="000000"/>
                </a:solidFill>
                <a:latin typeface="Arial"/>
                <a:ea typeface="Arial"/>
                <a:cs typeface="Arial"/>
              </a:rPr>
              <a:t>metadata record-only.</a:t>
            </a:r>
            <a:endParaRPr sz="2000" b="0" i="0" u="none" strike="noStrike" cap="none" spc="0" dirty="0">
              <a:ln>
                <a:noFill/>
              </a:ln>
              <a:solidFill>
                <a:srgbClr val="000000"/>
              </a:solidFill>
              <a:latin typeface="Arial"/>
              <a:ea typeface="Arial"/>
              <a:cs typeface="Arial"/>
            </a:endParaRPr>
          </a:p>
        </p:txBody>
      </p:sp>
      <p:sp>
        <p:nvSpPr>
          <p:cNvPr id="1420310625" name=" 1420310624"/>
          <p:cNvSpPr/>
          <p:nvPr/>
        </p:nvSpPr>
        <p:spPr bwMode="auto">
          <a:xfrm>
            <a:off x="1631021" y="4962378"/>
            <a:ext cx="254916" cy="365795"/>
          </a:xfrm>
        </p:spPr>
        <p:txBody>
          <a:bodyPr rot="0" spcFirstLastPara="0" vertOverflow="overflow" horzOverflow="clip" vert="horz" wrap="square" lIns="91440" tIns="45720" rIns="91440" bIns="45720" numCol="1" spcCol="0" rtlCol="0" fromWordArt="0" anchor="t" anchorCtr="0" forceAA="0" compatLnSpc="1">
            <a:prstTxWarp prst="textNoShape">
              <a:avLst/>
            </a:prstTxWarp>
            <a:spAutoFit/>
          </a:bodyPr>
          <a:lstStyle/>
          <a:p>
            <a:pPr>
              <a:defRPr/>
            </a:pPr>
            <a:endParaRPr dirty="0"/>
          </a:p>
        </p:txBody>
      </p:sp>
      <p:pic>
        <p:nvPicPr>
          <p:cNvPr id="268161275" name="Bildobjekt 268161274"/>
          <p:cNvPicPr>
            <a:picLocks noChangeAspect="1"/>
          </p:cNvPicPr>
          <p:nvPr/>
        </p:nvPicPr>
        <p:blipFill rotWithShape="1">
          <a:blip r:embed="rId4">
            <a:alphaModFix/>
          </a:blip>
          <a:srcRect r="19404"/>
          <a:stretch/>
        </p:blipFill>
        <p:spPr bwMode="auto">
          <a:xfrm>
            <a:off x="-4054504" y="0"/>
            <a:ext cx="10355292" cy="7203566"/>
          </a:xfrm>
          <a:prstGeom prst="rect">
            <a:avLst/>
          </a:prstGeom>
          <a:noFill/>
          <a:effectLst>
            <a:outerShdw blurRad="50800" dist="50800" dir="5400000" algn="ctr" rotWithShape="0">
              <a:srgbClr val="000000">
                <a:alpha val="79903"/>
              </a:srgbClr>
            </a:outerShdw>
          </a:effectLst>
        </p:spPr>
      </p:pic>
      <p:sp>
        <p:nvSpPr>
          <p:cNvPr id="2" name="Title 2">
            <a:extLst>
              <a:ext uri="{FF2B5EF4-FFF2-40B4-BE49-F238E27FC236}">
                <a16:creationId xmlns:a16="http://schemas.microsoft.com/office/drawing/2014/main" id="{47E4D03D-1782-5C75-DF07-F838FEF1D7EC}"/>
              </a:ext>
            </a:extLst>
          </p:cNvPr>
          <p:cNvSpPr txBox="1">
            <a:spLocks/>
          </p:cNvSpPr>
          <p:nvPr/>
        </p:nvSpPr>
        <p:spPr bwMode="auto">
          <a:xfrm>
            <a:off x="6591874" y="303849"/>
            <a:ext cx="9538252" cy="8301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sv-SE" sz="3200" b="1" dirty="0">
                <a:latin typeface="Arial" panose="020B0604020202020204" pitchFamily="34" charset="0"/>
                <a:cs typeface="Arial" panose="020B0604020202020204" pitchFamily="34" charset="0"/>
              </a:rPr>
              <a:t>SciLifeLab </a:t>
            </a:r>
          </a:p>
          <a:p>
            <a:pPr>
              <a:defRPr/>
            </a:pPr>
            <a:r>
              <a:rPr lang="sv-SE" sz="3200" b="1" dirty="0">
                <a:latin typeface="Arial" panose="020B0604020202020204" pitchFamily="34" charset="0"/>
                <a:cs typeface="Arial" panose="020B0604020202020204" pitchFamily="34" charset="0"/>
              </a:rPr>
              <a:t>Data Repository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54E4A7-C1FE-7741-89CF-A526E0F2F258}"/>
              </a:ext>
            </a:extLst>
          </p:cNvPr>
          <p:cNvSpPr>
            <a:spLocks noGrp="1"/>
          </p:cNvSpPr>
          <p:nvPr>
            <p:ph type="title"/>
          </p:nvPr>
        </p:nvSpPr>
        <p:spPr/>
        <p:txBody>
          <a:bodyPr/>
          <a:lstStyle/>
          <a:p>
            <a:r>
              <a:rPr lang="en-SE" b="1">
                <a:latin typeface="Arial" panose="020B0604020202020204" pitchFamily="34" charset="0"/>
                <a:cs typeface="Arial" panose="020B0604020202020204" pitchFamily="34" charset="0"/>
              </a:rPr>
              <a:t>SciLifeLab Data Repository</a:t>
            </a:r>
          </a:p>
        </p:txBody>
      </p:sp>
      <p:pic>
        <p:nvPicPr>
          <p:cNvPr id="8" name="Bildobjekt 7">
            <a:extLst>
              <a:ext uri="{FF2B5EF4-FFF2-40B4-BE49-F238E27FC236}">
                <a16:creationId xmlns:a16="http://schemas.microsoft.com/office/drawing/2014/main" id="{668341E6-D804-FA36-D603-2B9908178B39}"/>
              </a:ext>
            </a:extLst>
          </p:cNvPr>
          <p:cNvPicPr>
            <a:picLocks noChangeAspect="1"/>
          </p:cNvPicPr>
          <p:nvPr/>
        </p:nvPicPr>
        <p:blipFill rotWithShape="1">
          <a:blip r:embed="rId3"/>
          <a:srcRect r="19404"/>
          <a:stretch/>
        </p:blipFill>
        <p:spPr bwMode="auto">
          <a:xfrm>
            <a:off x="5092880" y="1771650"/>
            <a:ext cx="6044675" cy="4204924"/>
          </a:xfrm>
          <a:prstGeom prst="rect">
            <a:avLst/>
          </a:prstGeom>
        </p:spPr>
      </p:pic>
      <p:sp>
        <p:nvSpPr>
          <p:cNvPr id="10" name="TextBox 5">
            <a:extLst>
              <a:ext uri="{FF2B5EF4-FFF2-40B4-BE49-F238E27FC236}">
                <a16:creationId xmlns:a16="http://schemas.microsoft.com/office/drawing/2014/main" id="{C11C5FA4-8748-A2CA-6EB6-B28F7F704867}"/>
              </a:ext>
            </a:extLst>
          </p:cNvPr>
          <p:cNvSpPr txBox="1"/>
          <p:nvPr/>
        </p:nvSpPr>
        <p:spPr>
          <a:xfrm>
            <a:off x="838201" y="1771651"/>
            <a:ext cx="5391150" cy="4247317"/>
          </a:xfrm>
          <a:prstGeom prst="rect">
            <a:avLst/>
          </a:prstGeom>
          <a:solidFill>
            <a:schemeClr val="accent6">
              <a:lumMod val="40000"/>
              <a:lumOff val="60000"/>
              <a:alpha val="82000"/>
            </a:schemeClr>
          </a:solidFill>
          <a:ln>
            <a:solidFill>
              <a:schemeClr val="bg1"/>
            </a:solidFill>
          </a:ln>
        </p:spPr>
        <p:txBody>
          <a:bodyPr wrap="square" rtlCol="0">
            <a:spAutoFit/>
          </a:bodyPr>
          <a:lstStyle/>
          <a:p>
            <a:r>
              <a:rPr lang="en-SE" sz="2400" i="1">
                <a:latin typeface="Lato" panose="020F0502020204030203" pitchFamily="34" charset="77"/>
              </a:rPr>
              <a:t>What is it?</a:t>
            </a:r>
          </a:p>
          <a:p>
            <a:endParaRPr lang="en-SE">
              <a:latin typeface="Lato" panose="020F0502020204030203" pitchFamily="34" charset="77"/>
            </a:endParaRPr>
          </a:p>
          <a:p>
            <a:pPr marL="285750" indent="-285750">
              <a:buFontTx/>
              <a:buChar char="-"/>
            </a:pPr>
            <a:r>
              <a:rPr lang="en-SE">
                <a:latin typeface="Lato" panose="020F0502020204030203" pitchFamily="34" charset="77"/>
              </a:rPr>
              <a:t>Web based system to publish data</a:t>
            </a:r>
            <a:r>
              <a:rPr lang="sv-SE" dirty="0">
                <a:latin typeface="Lato" panose="020F0502020204030203" pitchFamily="34" charset="77"/>
              </a:rPr>
              <a:t>, </a:t>
            </a:r>
            <a:r>
              <a:rPr lang="en-GB" dirty="0">
                <a:latin typeface="Lato" panose="020F0502020204030203" pitchFamily="34" charset="77"/>
              </a:rPr>
              <a:t>i</a:t>
            </a:r>
            <a:r>
              <a:rPr lang="en-GB" sz="1800" dirty="0">
                <a:latin typeface="Lato" panose="020F0502020204030203" pitchFamily="34" charset="77"/>
              </a:rPr>
              <a:t>nstitutional Figshare instance. </a:t>
            </a:r>
          </a:p>
          <a:p>
            <a:endParaRPr lang="en-SE">
              <a:latin typeface="Lato" panose="020F0502020204030203" pitchFamily="34" charset="77"/>
            </a:endParaRPr>
          </a:p>
          <a:p>
            <a:r>
              <a:rPr lang="en-SE" sz="2400" i="1">
                <a:latin typeface="Lato" panose="020F0502020204030203" pitchFamily="34" charset="77"/>
              </a:rPr>
              <a:t>What is it not?</a:t>
            </a:r>
          </a:p>
          <a:p>
            <a:endParaRPr lang="en-SE">
              <a:latin typeface="Lato" panose="020F0502020204030203" pitchFamily="34" charset="77"/>
            </a:endParaRPr>
          </a:p>
          <a:p>
            <a:pPr marL="285750" indent="-285750">
              <a:buFontTx/>
              <a:buChar char="-"/>
            </a:pPr>
            <a:r>
              <a:rPr lang="en-SE">
                <a:latin typeface="Lato" panose="020F0502020204030203" pitchFamily="34" charset="77"/>
              </a:rPr>
              <a:t>Storage.</a:t>
            </a:r>
          </a:p>
          <a:p>
            <a:endParaRPr lang="sv-SE" dirty="0">
              <a:latin typeface="Lato" panose="020F0502020204030203" pitchFamily="34" charset="77"/>
            </a:endParaRPr>
          </a:p>
          <a:p>
            <a:r>
              <a:rPr lang="en-SE" sz="2400" i="1">
                <a:latin typeface="Lato" panose="020F0502020204030203" pitchFamily="34" charset="77"/>
              </a:rPr>
              <a:t>Who can use it?</a:t>
            </a:r>
          </a:p>
          <a:p>
            <a:endParaRPr lang="en-SE">
              <a:latin typeface="Lato" panose="020F0502020204030203" pitchFamily="34" charset="77"/>
            </a:endParaRPr>
          </a:p>
          <a:p>
            <a:pPr marL="285750" indent="-285750">
              <a:buFontTx/>
              <a:buChar char="-"/>
            </a:pPr>
            <a:r>
              <a:rPr lang="en-SE">
                <a:latin typeface="Lato" panose="020F0502020204030203" pitchFamily="34" charset="77"/>
              </a:rPr>
              <a:t>Researchers at Swedish academic institutions working in SciLifeLab’s areas of activity.</a:t>
            </a:r>
          </a:p>
          <a:p>
            <a:pPr marL="285750" indent="-285750">
              <a:buFontTx/>
              <a:buChar char="-"/>
            </a:pPr>
            <a:endParaRPr lang="en-SE">
              <a:latin typeface="Lato" panose="020F0502020204030203" pitchFamily="34" charset="77"/>
            </a:endParaRPr>
          </a:p>
        </p:txBody>
      </p:sp>
    </p:spTree>
    <p:extLst>
      <p:ext uri="{BB962C8B-B14F-4D97-AF65-F5344CB8AC3E}">
        <p14:creationId xmlns:p14="http://schemas.microsoft.com/office/powerpoint/2010/main" val="41841289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CE69BF-7F19-8D48-BA4A-493EFC83F36E}"/>
              </a:ext>
            </a:extLst>
          </p:cNvPr>
          <p:cNvSpPr>
            <a:spLocks noGrp="1"/>
          </p:cNvSpPr>
          <p:nvPr>
            <p:ph type="title"/>
          </p:nvPr>
        </p:nvSpPr>
        <p:spPr/>
        <p:txBody>
          <a:bodyPr/>
          <a:lstStyle/>
          <a:p>
            <a:r>
              <a:rPr lang="en-SE" b="1">
                <a:latin typeface="Arial" panose="020B0604020202020204" pitchFamily="34" charset="0"/>
                <a:cs typeface="Arial" panose="020B0604020202020204" pitchFamily="34" charset="0"/>
              </a:rPr>
              <a:t>SciLifeLab Data Repository</a:t>
            </a:r>
          </a:p>
        </p:txBody>
      </p:sp>
      <p:pic>
        <p:nvPicPr>
          <p:cNvPr id="5" name="Bildobjekt 4">
            <a:extLst>
              <a:ext uri="{FF2B5EF4-FFF2-40B4-BE49-F238E27FC236}">
                <a16:creationId xmlns:a16="http://schemas.microsoft.com/office/drawing/2014/main" id="{20ED65EA-CF02-13F5-7C04-26548BA05325}"/>
              </a:ext>
            </a:extLst>
          </p:cNvPr>
          <p:cNvPicPr>
            <a:picLocks noChangeAspect="1"/>
          </p:cNvPicPr>
          <p:nvPr/>
        </p:nvPicPr>
        <p:blipFill rotWithShape="1">
          <a:blip r:embed="rId3"/>
          <a:srcRect r="19404"/>
          <a:stretch/>
        </p:blipFill>
        <p:spPr bwMode="auto">
          <a:xfrm>
            <a:off x="5250044" y="1800225"/>
            <a:ext cx="5897582" cy="4102600"/>
          </a:xfrm>
          <a:prstGeom prst="rect">
            <a:avLst/>
          </a:prstGeom>
        </p:spPr>
      </p:pic>
      <p:sp>
        <p:nvSpPr>
          <p:cNvPr id="7" name="TextBox 3">
            <a:extLst>
              <a:ext uri="{FF2B5EF4-FFF2-40B4-BE49-F238E27FC236}">
                <a16:creationId xmlns:a16="http://schemas.microsoft.com/office/drawing/2014/main" id="{0A41DF6A-CD15-DFDF-E7BB-2DA70139ECF1}"/>
              </a:ext>
            </a:extLst>
          </p:cNvPr>
          <p:cNvSpPr txBox="1"/>
          <p:nvPr/>
        </p:nvSpPr>
        <p:spPr>
          <a:xfrm>
            <a:off x="509588" y="1800225"/>
            <a:ext cx="6219826" cy="4102600"/>
          </a:xfrm>
          <a:prstGeom prst="rect">
            <a:avLst/>
          </a:prstGeom>
          <a:solidFill>
            <a:schemeClr val="accent6">
              <a:lumMod val="40000"/>
              <a:lumOff val="60000"/>
              <a:alpha val="72911"/>
            </a:schemeClr>
          </a:solidFill>
        </p:spPr>
        <p:txBody>
          <a:bodyPr wrap="square" rtlCol="0">
            <a:spAutoFit/>
          </a:bodyPr>
          <a:lstStyle/>
          <a:p>
            <a:r>
              <a:rPr lang="en-GB" sz="2400" i="1" dirty="0">
                <a:latin typeface="Lato" panose="020F0502020204030203" pitchFamily="34" charset="77"/>
              </a:rPr>
              <a:t>What kind of repository is it? </a:t>
            </a:r>
          </a:p>
          <a:p>
            <a:pPr marL="285750" indent="-285750">
              <a:buFont typeface="Systemtypsnitt normalt"/>
              <a:buChar char="-"/>
            </a:pPr>
            <a:endParaRPr lang="en-GB" dirty="0">
              <a:latin typeface="Lato" panose="020F0502020204030203" pitchFamily="34" charset="77"/>
            </a:endParaRPr>
          </a:p>
          <a:p>
            <a:pPr marL="285750" indent="-285750">
              <a:buFont typeface="Systemtypsnitt normalt"/>
              <a:buChar char="-"/>
            </a:pPr>
            <a:r>
              <a:rPr lang="en-GB" dirty="0">
                <a:latin typeface="Lato" panose="020F0502020204030203" pitchFamily="34" charset="77"/>
              </a:rPr>
              <a:t>Institutional → SciLifeLab </a:t>
            </a:r>
          </a:p>
          <a:p>
            <a:endParaRPr lang="sv-SE" i="1" dirty="0">
              <a:latin typeface="Lato" panose="020F0502020204030203" pitchFamily="34" charset="77"/>
            </a:endParaRPr>
          </a:p>
          <a:p>
            <a:r>
              <a:rPr lang="en-SE" sz="2400" i="1">
                <a:latin typeface="Lato" panose="020F0502020204030203" pitchFamily="34" charset="77"/>
              </a:rPr>
              <a:t>Should I always publish there?</a:t>
            </a:r>
            <a:endParaRPr lang="sv-SE" sz="2400" i="1" dirty="0">
              <a:latin typeface="Lato" panose="020F0502020204030203" pitchFamily="34" charset="77"/>
            </a:endParaRPr>
          </a:p>
          <a:p>
            <a:endParaRPr lang="en-SE">
              <a:latin typeface="Lato" panose="020F0502020204030203" pitchFamily="34" charset="77"/>
            </a:endParaRPr>
          </a:p>
          <a:p>
            <a:pPr marL="285750" indent="-285750">
              <a:buFontTx/>
              <a:buChar char="-"/>
            </a:pPr>
            <a:r>
              <a:rPr lang="en-SE">
                <a:latin typeface="Lato" panose="020F0502020204030203" pitchFamily="34" charset="77"/>
              </a:rPr>
              <a:t>No. Data that can be deposited in an established data-type specific repository should go there.</a:t>
            </a:r>
            <a:endParaRPr lang="sv-SE" sz="2400" i="1" dirty="0">
              <a:latin typeface="Lato" panose="020F0502020204030203" pitchFamily="34" charset="77"/>
            </a:endParaRPr>
          </a:p>
          <a:p>
            <a:r>
              <a:rPr lang="en-SE" sz="2400" i="1">
                <a:latin typeface="Lato" panose="020F0502020204030203" pitchFamily="34" charset="77"/>
              </a:rPr>
              <a:t>Can I publish ANYTHING?</a:t>
            </a:r>
          </a:p>
          <a:p>
            <a:endParaRPr lang="en-SE">
              <a:latin typeface="Lato" panose="020F0502020204030203" pitchFamily="34" charset="77"/>
            </a:endParaRPr>
          </a:p>
          <a:p>
            <a:pPr marL="285750" indent="-285750">
              <a:buFontTx/>
              <a:buChar char="-"/>
            </a:pPr>
            <a:r>
              <a:rPr lang="en-SE">
                <a:latin typeface="Lato" panose="020F0502020204030203" pitchFamily="34" charset="77"/>
              </a:rPr>
              <a:t>No. You can only publish what you have the right to publish. Metadata for sensitive data can be published, but not sensitive data itself.</a:t>
            </a:r>
            <a:endParaRPr lang="sv-SE" dirty="0">
              <a:latin typeface="Lato" panose="020F0502020204030203" pitchFamily="34" charset="77"/>
            </a:endParaRPr>
          </a:p>
        </p:txBody>
      </p:sp>
    </p:spTree>
    <p:extLst>
      <p:ext uri="{BB962C8B-B14F-4D97-AF65-F5344CB8AC3E}">
        <p14:creationId xmlns:p14="http://schemas.microsoft.com/office/powerpoint/2010/main" val="328654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CE69BF-7F19-8D48-BA4A-493EFC83F36E}"/>
              </a:ext>
            </a:extLst>
          </p:cNvPr>
          <p:cNvSpPr>
            <a:spLocks noGrp="1"/>
          </p:cNvSpPr>
          <p:nvPr>
            <p:ph type="title"/>
          </p:nvPr>
        </p:nvSpPr>
        <p:spPr/>
        <p:txBody>
          <a:bodyPr/>
          <a:lstStyle/>
          <a:p>
            <a:r>
              <a:rPr lang="sv-SE" dirty="0">
                <a:latin typeface="Arial" panose="020B0604020202020204" pitchFamily="34" charset="0"/>
                <a:cs typeface="Arial" panose="020B0604020202020204" pitchFamily="34" charset="0"/>
              </a:rPr>
              <a:t>Submission</a:t>
            </a:r>
            <a:endParaRPr lang="en-SE">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C48862C0-2EC4-A548-85CB-DC8B88437398}"/>
              </a:ext>
            </a:extLst>
          </p:cNvPr>
          <p:cNvSpPr txBox="1"/>
          <p:nvPr/>
        </p:nvSpPr>
        <p:spPr>
          <a:xfrm>
            <a:off x="838200" y="1670445"/>
            <a:ext cx="4688115" cy="3785652"/>
          </a:xfrm>
          <a:prstGeom prst="rect">
            <a:avLst/>
          </a:prstGeom>
          <a:solidFill>
            <a:schemeClr val="accent6">
              <a:lumMod val="40000"/>
              <a:lumOff val="60000"/>
            </a:schemeClr>
          </a:solidFill>
        </p:spPr>
        <p:txBody>
          <a:bodyPr wrap="square" rtlCol="0">
            <a:spAutoFit/>
          </a:bodyPr>
          <a:lstStyle/>
          <a:p>
            <a:r>
              <a:rPr lang="en-SE" sz="2400" i="1">
                <a:latin typeface="Lato" panose="020F0502020204030203" pitchFamily="34" charset="77"/>
              </a:rPr>
              <a:t>How do I log in?</a:t>
            </a:r>
          </a:p>
          <a:p>
            <a:endParaRPr lang="en-SE" sz="2400">
              <a:latin typeface="Lato" panose="020F0502020204030203" pitchFamily="34" charset="77"/>
            </a:endParaRPr>
          </a:p>
          <a:p>
            <a:pPr marL="285750" indent="-285750">
              <a:buFontTx/>
              <a:buChar char="-"/>
            </a:pPr>
            <a:r>
              <a:rPr lang="en-SE">
                <a:latin typeface="Lato" panose="020F0502020204030203" pitchFamily="34" charset="77"/>
              </a:rPr>
              <a:t>Click “log in” and use your normal university authentication</a:t>
            </a:r>
            <a:r>
              <a:rPr lang="sv-SE" dirty="0">
                <a:latin typeface="Lato" panose="020F0502020204030203" pitchFamily="34" charset="77"/>
              </a:rPr>
              <a:t>.</a:t>
            </a:r>
          </a:p>
          <a:p>
            <a:pPr marL="285750" indent="-285750">
              <a:buFontTx/>
              <a:buChar char="-"/>
            </a:pPr>
            <a:endParaRPr lang="sv-SE" sz="2400" i="1" dirty="0">
              <a:latin typeface="Lato" panose="020F0502020204030203" pitchFamily="34" charset="77"/>
            </a:endParaRPr>
          </a:p>
          <a:p>
            <a:r>
              <a:rPr lang="en-SE" sz="2400" i="1">
                <a:latin typeface="Lato" panose="020F0502020204030203" pitchFamily="34" charset="77"/>
              </a:rPr>
              <a:t>How do I submit something?</a:t>
            </a:r>
          </a:p>
          <a:p>
            <a:endParaRPr lang="en-SE">
              <a:latin typeface="Lato" panose="020F0502020204030203" pitchFamily="34" charset="77"/>
            </a:endParaRPr>
          </a:p>
          <a:p>
            <a:pPr marL="285750" indent="-285750">
              <a:buFontTx/>
              <a:buChar char="-"/>
            </a:pPr>
            <a:r>
              <a:rPr lang="en-SE">
                <a:latin typeface="Lato" panose="020F0502020204030203" pitchFamily="34" charset="77"/>
              </a:rPr>
              <a:t>Check out submission guidelines and follow this workflow. </a:t>
            </a:r>
            <a:r>
              <a:rPr lang="sv-SE" dirty="0">
                <a:latin typeface="Lato" panose="020F0502020204030203" pitchFamily="34" charset="77"/>
              </a:rPr>
              <a:t>Items</a:t>
            </a:r>
            <a:r>
              <a:rPr lang="en-SE">
                <a:latin typeface="Lato" panose="020F0502020204030203" pitchFamily="34" charset="77"/>
              </a:rPr>
              <a:t> will go through review and curation support.</a:t>
            </a:r>
          </a:p>
          <a:p>
            <a:endParaRPr lang="en-SE">
              <a:latin typeface="Lato" panose="020F0502020204030203" pitchFamily="34" charset="77"/>
            </a:endParaRPr>
          </a:p>
          <a:p>
            <a:pPr marL="285750" indent="-285750">
              <a:buFontTx/>
              <a:buChar char="-"/>
            </a:pPr>
            <a:endParaRPr lang="en-SE">
              <a:latin typeface="Lato" panose="020F0502020204030203" pitchFamily="34" charset="77"/>
            </a:endParaRPr>
          </a:p>
        </p:txBody>
      </p:sp>
      <p:pic>
        <p:nvPicPr>
          <p:cNvPr id="4098" name="Picture 2">
            <a:extLst>
              <a:ext uri="{FF2B5EF4-FFF2-40B4-BE49-F238E27FC236}">
                <a16:creationId xmlns:a16="http://schemas.microsoft.com/office/drawing/2014/main" id="{4721B764-64CC-C643-A9D6-3A260B9B84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1705" y="1670445"/>
            <a:ext cx="6291489" cy="4352856"/>
          </a:xfrm>
          <a:prstGeom prst="rect">
            <a:avLst/>
          </a:prstGeom>
          <a:solidFill>
            <a:schemeClr val="accent6">
              <a:lumMod val="60000"/>
              <a:lumOff val="40000"/>
            </a:schemeClr>
          </a:solidFill>
          <a:ln>
            <a:solidFill>
              <a:schemeClr val="tx1"/>
            </a:solidFill>
          </a:ln>
        </p:spPr>
      </p:pic>
      <p:sp>
        <p:nvSpPr>
          <p:cNvPr id="2" name="textruta 1">
            <a:extLst>
              <a:ext uri="{FF2B5EF4-FFF2-40B4-BE49-F238E27FC236}">
                <a16:creationId xmlns:a16="http://schemas.microsoft.com/office/drawing/2014/main" id="{DD649E1C-AF4D-653F-5EB0-841B34C3707B}"/>
              </a:ext>
            </a:extLst>
          </p:cNvPr>
          <p:cNvSpPr txBox="1"/>
          <p:nvPr/>
        </p:nvSpPr>
        <p:spPr>
          <a:xfrm>
            <a:off x="978568" y="6133205"/>
            <a:ext cx="5807243" cy="369332"/>
          </a:xfrm>
          <a:prstGeom prst="rect">
            <a:avLst/>
          </a:prstGeom>
          <a:noFill/>
        </p:spPr>
        <p:txBody>
          <a:bodyPr wrap="square" rtlCol="0">
            <a:spAutoFit/>
          </a:bodyPr>
          <a:lstStyle/>
          <a:p>
            <a:r>
              <a:rPr lang="sv-SE" sz="1800" dirty="0">
                <a:latin typeface="Lato" panose="020F0502020204030203" pitchFamily="34" charset="77"/>
                <a:hlinkClick r:id="rId4"/>
              </a:rPr>
              <a:t>https</a:t>
            </a:r>
            <a:r>
              <a:rPr lang="sv-SE" sz="1800">
                <a:latin typeface="Lato" panose="020F0502020204030203" pitchFamily="34" charset="77"/>
                <a:hlinkClick r:id="rId4"/>
              </a:rPr>
              <a:t>://www.scilifelab.se/data/repository/submission/</a:t>
            </a:r>
            <a:endParaRPr lang="sv-SE" sz="1800">
              <a:latin typeface="Lato" panose="020F0502020204030203" pitchFamily="34" charset="77"/>
            </a:endParaRPr>
          </a:p>
        </p:txBody>
      </p:sp>
    </p:spTree>
    <p:extLst>
      <p:ext uri="{BB962C8B-B14F-4D97-AF65-F5344CB8AC3E}">
        <p14:creationId xmlns:p14="http://schemas.microsoft.com/office/powerpoint/2010/main" val="1609157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CE69BF-7F19-8D48-BA4A-493EFC83F36E}"/>
              </a:ext>
            </a:extLst>
          </p:cNvPr>
          <p:cNvSpPr>
            <a:spLocks noGrp="1"/>
          </p:cNvSpPr>
          <p:nvPr>
            <p:ph type="title"/>
          </p:nvPr>
        </p:nvSpPr>
        <p:spPr/>
        <p:txBody>
          <a:bodyPr/>
          <a:lstStyle/>
          <a:p>
            <a:r>
              <a:rPr lang="sv-SE" dirty="0">
                <a:latin typeface="Lato" panose="020F0502020204030203" pitchFamily="34" charset="77"/>
              </a:rPr>
              <a:t>Submission</a:t>
            </a:r>
            <a:endParaRPr lang="en-SE">
              <a:latin typeface="Lato" panose="020F0502020204030203" pitchFamily="34" charset="77"/>
            </a:endParaRPr>
          </a:p>
        </p:txBody>
      </p:sp>
      <p:sp>
        <p:nvSpPr>
          <p:cNvPr id="4" name="TextBox 3">
            <a:extLst>
              <a:ext uri="{FF2B5EF4-FFF2-40B4-BE49-F238E27FC236}">
                <a16:creationId xmlns:a16="http://schemas.microsoft.com/office/drawing/2014/main" id="{C48862C0-2EC4-A548-85CB-DC8B88437398}"/>
              </a:ext>
            </a:extLst>
          </p:cNvPr>
          <p:cNvSpPr txBox="1"/>
          <p:nvPr/>
        </p:nvSpPr>
        <p:spPr>
          <a:xfrm>
            <a:off x="838200" y="1524001"/>
            <a:ext cx="3557337" cy="4062651"/>
          </a:xfrm>
          <a:prstGeom prst="rect">
            <a:avLst/>
          </a:prstGeom>
          <a:solidFill>
            <a:schemeClr val="accent6">
              <a:lumMod val="40000"/>
              <a:lumOff val="60000"/>
            </a:schemeClr>
          </a:solidFill>
        </p:spPr>
        <p:txBody>
          <a:bodyPr wrap="square" rtlCol="0">
            <a:spAutoFit/>
          </a:bodyPr>
          <a:lstStyle/>
          <a:p>
            <a:pPr algn="l" fontAlgn="base"/>
            <a:r>
              <a:rPr lang="sv-SE" sz="2400" b="0" i="1" u="none" strike="noStrike" dirty="0">
                <a:effectLst/>
                <a:latin typeface="Lato" panose="020F0502020204030203" pitchFamily="34" charset="77"/>
              </a:rPr>
              <a:t>What can I publish? </a:t>
            </a:r>
            <a:endParaRPr lang="sv-SE" b="1" i="0" u="none" strike="noStrike" dirty="0">
              <a:solidFill>
                <a:srgbClr val="282828"/>
              </a:solidFill>
              <a:effectLst/>
              <a:latin typeface="Lato" panose="020F0502020204030203" pitchFamily="34" charset="77"/>
            </a:endParaRPr>
          </a:p>
          <a:p>
            <a:pPr marL="285750" indent="-285750" algn="l" fontAlgn="base">
              <a:buFontTx/>
              <a:buChar char="-"/>
            </a:pPr>
            <a:endParaRPr lang="sv-SE" dirty="0">
              <a:solidFill>
                <a:srgbClr val="282828"/>
              </a:solidFill>
              <a:latin typeface="Lato" panose="020F0502020204030203" pitchFamily="34" charset="77"/>
            </a:endParaRPr>
          </a:p>
          <a:p>
            <a:pPr marL="285750" indent="-285750" algn="l" fontAlgn="base">
              <a:buFontTx/>
              <a:buChar char="-"/>
            </a:pPr>
            <a:r>
              <a:rPr lang="sv-SE" dirty="0">
                <a:solidFill>
                  <a:srgbClr val="282828"/>
                </a:solidFill>
                <a:latin typeface="Lato" panose="020F0502020204030203" pitchFamily="34" charset="77"/>
              </a:rPr>
              <a:t>Severeal different item types can be published.</a:t>
            </a:r>
          </a:p>
          <a:p>
            <a:pPr marL="285750" indent="-285750" algn="l" fontAlgn="base">
              <a:buFontTx/>
              <a:buChar char="-"/>
            </a:pPr>
            <a:endParaRPr lang="sv-SE" dirty="0">
              <a:solidFill>
                <a:srgbClr val="282828"/>
              </a:solidFill>
              <a:latin typeface="Lato" panose="020F0502020204030203" pitchFamily="34" charset="77"/>
            </a:endParaRPr>
          </a:p>
          <a:p>
            <a:pPr marL="285750" indent="-285750" algn="l" fontAlgn="base">
              <a:buFontTx/>
              <a:buChar char="-"/>
            </a:pPr>
            <a:endParaRPr lang="sv-SE" dirty="0">
              <a:solidFill>
                <a:srgbClr val="282828"/>
              </a:solidFill>
              <a:latin typeface="Lato" panose="020F0502020204030203" pitchFamily="34" charset="77"/>
            </a:endParaRPr>
          </a:p>
          <a:p>
            <a:pPr algn="l" fontAlgn="base"/>
            <a:r>
              <a:rPr lang="sv-SE" sz="2400" b="0" i="1" dirty="0">
                <a:solidFill>
                  <a:srgbClr val="1D1C1D"/>
                </a:solidFill>
                <a:effectLst/>
                <a:latin typeface="Lato" panose="020F0502020204030203" pitchFamily="34" charset="77"/>
              </a:rPr>
              <a:t>Can I share my item with reviewers</a:t>
            </a:r>
            <a:r>
              <a:rPr lang="sv-SE" sz="2400" i="1" dirty="0">
                <a:solidFill>
                  <a:srgbClr val="1D1C1D"/>
                </a:solidFill>
                <a:latin typeface="Lato" panose="020F0502020204030203" pitchFamily="34" charset="77"/>
              </a:rPr>
              <a:t>, before it is published? </a:t>
            </a:r>
          </a:p>
          <a:p>
            <a:pPr algn="l" fontAlgn="base"/>
            <a:endParaRPr lang="sv-SE" dirty="0">
              <a:solidFill>
                <a:srgbClr val="1D1C1D"/>
              </a:solidFill>
              <a:latin typeface="Lato" panose="020F0502020204030203" pitchFamily="34" charset="77"/>
            </a:endParaRPr>
          </a:p>
          <a:p>
            <a:pPr marL="285750" indent="-285750" fontAlgn="base">
              <a:buFont typeface="Systemtypsnitt normalt"/>
              <a:buChar char="-"/>
            </a:pPr>
            <a:r>
              <a:rPr lang="sv-SE" b="0" u="none" strike="noStrike" dirty="0">
                <a:solidFill>
                  <a:srgbClr val="282828"/>
                </a:solidFill>
                <a:effectLst/>
                <a:latin typeface="Lato" panose="020F0502020204030203" pitchFamily="34" charset="77"/>
              </a:rPr>
              <a:t>Yes, you can generate a private link for the item.</a:t>
            </a:r>
            <a:endParaRPr lang="sv-SE" i="0" u="none" strike="noStrike" dirty="0">
              <a:solidFill>
                <a:srgbClr val="282828"/>
              </a:solidFill>
              <a:effectLst/>
              <a:latin typeface="Lato" panose="020F0502020204030203" pitchFamily="34" charset="77"/>
            </a:endParaRPr>
          </a:p>
          <a:p>
            <a:pPr algn="l" fontAlgn="base"/>
            <a:endParaRPr lang="en-SE">
              <a:latin typeface="Lato" panose="020F0502020204030203" pitchFamily="34" charset="77"/>
            </a:endParaRPr>
          </a:p>
        </p:txBody>
      </p:sp>
      <p:graphicFrame>
        <p:nvGraphicFramePr>
          <p:cNvPr id="5" name="Diagram 4">
            <a:extLst>
              <a:ext uri="{FF2B5EF4-FFF2-40B4-BE49-F238E27FC236}">
                <a16:creationId xmlns:a16="http://schemas.microsoft.com/office/drawing/2014/main" id="{EBF9770D-E18E-5E4C-BCB4-1262DDB2E790}"/>
              </a:ext>
            </a:extLst>
          </p:cNvPr>
          <p:cNvGraphicFramePr/>
          <p:nvPr>
            <p:extLst>
              <p:ext uri="{D42A27DB-BD31-4B8C-83A1-F6EECF244321}">
                <p14:modId xmlns:p14="http://schemas.microsoft.com/office/powerpoint/2010/main" val="479213669"/>
              </p:ext>
            </p:extLst>
          </p:nvPr>
        </p:nvGraphicFramePr>
        <p:xfrm>
          <a:off x="4981073" y="1540044"/>
          <a:ext cx="6689558" cy="4620125"/>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ruta 5">
            <a:extLst>
              <a:ext uri="{FF2B5EF4-FFF2-40B4-BE49-F238E27FC236}">
                <a16:creationId xmlns:a16="http://schemas.microsoft.com/office/drawing/2014/main" id="{CCF09DF1-3CEF-3EFE-4FCE-4D717ED545B6}"/>
              </a:ext>
            </a:extLst>
          </p:cNvPr>
          <p:cNvSpPr txBox="1"/>
          <p:nvPr/>
        </p:nvSpPr>
        <p:spPr>
          <a:xfrm>
            <a:off x="8325852" y="6308208"/>
            <a:ext cx="4940969" cy="369332"/>
          </a:xfrm>
          <a:prstGeom prst="rect">
            <a:avLst/>
          </a:prstGeom>
          <a:noFill/>
        </p:spPr>
        <p:txBody>
          <a:bodyPr wrap="square" rtlCol="0">
            <a:spAutoFit/>
          </a:bodyPr>
          <a:lstStyle/>
          <a:p>
            <a:r>
              <a:rPr lang="en-GB" dirty="0">
                <a:latin typeface="Lato" panose="020F0502020204030203" pitchFamily="34" charset="77"/>
              </a:rPr>
              <a:t>Numbers from December 2</a:t>
            </a:r>
            <a:r>
              <a:rPr lang="en-GB" baseline="30000" dirty="0">
                <a:latin typeface="Lato" panose="020F0502020204030203" pitchFamily="34" charset="77"/>
              </a:rPr>
              <a:t>nd</a:t>
            </a:r>
            <a:r>
              <a:rPr lang="en-GB" dirty="0">
                <a:latin typeface="Lato" panose="020F0502020204030203" pitchFamily="34" charset="77"/>
              </a:rPr>
              <a:t> 2022</a:t>
            </a:r>
          </a:p>
        </p:txBody>
      </p:sp>
    </p:spTree>
    <p:extLst>
      <p:ext uri="{BB962C8B-B14F-4D97-AF65-F5344CB8AC3E}">
        <p14:creationId xmlns:p14="http://schemas.microsoft.com/office/powerpoint/2010/main" val="3468521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5" name="Platshållare för innehåll 4"/>
          <p:cNvPicPr>
            <a:picLocks noGrp="1" noChangeAspect="1"/>
          </p:cNvPicPr>
          <p:nvPr>
            <p:ph idx="1"/>
          </p:nvPr>
        </p:nvPicPr>
        <p:blipFill>
          <a:blip r:embed="rId2"/>
          <a:srcRect l="19290" t="18427" r="22168" b="17081"/>
          <a:stretch/>
        </p:blipFill>
        <p:spPr bwMode="auto">
          <a:xfrm>
            <a:off x="838200" y="1455638"/>
            <a:ext cx="6696744" cy="4610873"/>
          </a:xfrm>
          <a:prstGeom prst="rect">
            <a:avLst/>
          </a:prstGeom>
          <a:ln>
            <a:solidFill>
              <a:schemeClr val="tx1"/>
            </a:solidFill>
          </a:ln>
        </p:spPr>
      </p:pic>
      <p:sp>
        <p:nvSpPr>
          <p:cNvPr id="3" name="Rubrik 2"/>
          <p:cNvSpPr>
            <a:spLocks noGrp="1"/>
          </p:cNvSpPr>
          <p:nvPr>
            <p:ph type="title"/>
          </p:nvPr>
        </p:nvSpPr>
        <p:spPr bwMode="auto">
          <a:xfrm>
            <a:off x="838200" y="365125"/>
            <a:ext cx="10013414" cy="830130"/>
          </a:xfrm>
        </p:spPr>
        <p:txBody>
          <a:bodyPr>
            <a:normAutofit fontScale="90000"/>
          </a:bodyPr>
          <a:lstStyle/>
          <a:p>
            <a:pPr>
              <a:defRPr/>
            </a:pPr>
            <a:r>
              <a:rPr lang="sv-SE" b="1" dirty="0">
                <a:latin typeface="Arial" panose="020B0604020202020204" pitchFamily="34" charset="0"/>
                <a:cs typeface="Arial" panose="020B0604020202020204" pitchFamily="34" charset="0"/>
              </a:rPr>
              <a:t>SciLifeLab Data Repository in numbers</a:t>
            </a:r>
            <a:endParaRPr b="1" dirty="0">
              <a:latin typeface="Arial" panose="020B0604020202020204" pitchFamily="34" charset="0"/>
              <a:cs typeface="Arial" panose="020B0604020202020204" pitchFamily="34" charset="0"/>
            </a:endParaRPr>
          </a:p>
        </p:txBody>
      </p:sp>
      <p:sp>
        <p:nvSpPr>
          <p:cNvPr id="11" name="textruta 10"/>
          <p:cNvSpPr txBox="1"/>
          <p:nvPr/>
        </p:nvSpPr>
        <p:spPr bwMode="auto">
          <a:xfrm>
            <a:off x="8184231" y="1797783"/>
            <a:ext cx="3241764" cy="3322355"/>
          </a:xfrm>
          <a:prstGeom prst="rect">
            <a:avLst/>
          </a:prstGeom>
          <a:noFill/>
          <a:ln>
            <a:solidFill>
              <a:schemeClr val="tx1"/>
            </a:solidFill>
          </a:ln>
        </p:spPr>
        <p:txBody>
          <a:bodyPr wrap="square" rtlCol="0">
            <a:spAutoFit/>
          </a:bodyPr>
          <a:lstStyle/>
          <a:p>
            <a:pPr>
              <a:defRPr/>
            </a:pPr>
            <a:r>
              <a:rPr lang="sv-SE" sz="4000" dirty="0">
                <a:solidFill>
                  <a:srgbClr val="FF2F92"/>
                </a:solidFill>
              </a:rPr>
              <a:t>59 000+ </a:t>
            </a:r>
            <a:endParaRPr dirty="0">
              <a:solidFill>
                <a:srgbClr val="FF2F92"/>
              </a:solidFill>
            </a:endParaRPr>
          </a:p>
          <a:p>
            <a:pPr>
              <a:defRPr/>
            </a:pPr>
            <a:r>
              <a:rPr lang="sv-SE" sz="2000" dirty="0" err="1"/>
              <a:t>Visitors</a:t>
            </a:r>
            <a:r>
              <a:rPr lang="sv-SE" sz="2000" dirty="0"/>
              <a:t> </a:t>
            </a:r>
            <a:r>
              <a:rPr lang="sv-SE" sz="2000" dirty="0" err="1"/>
              <a:t>since</a:t>
            </a:r>
            <a:r>
              <a:rPr lang="sv-SE" sz="2000" dirty="0"/>
              <a:t> start</a:t>
            </a:r>
            <a:endParaRPr dirty="0"/>
          </a:p>
          <a:p>
            <a:pPr>
              <a:defRPr/>
            </a:pPr>
            <a:endParaRPr lang="sv-SE" dirty="0"/>
          </a:p>
          <a:p>
            <a:pPr>
              <a:defRPr/>
            </a:pPr>
            <a:endParaRPr lang="sv-SE" dirty="0"/>
          </a:p>
          <a:p>
            <a:pPr>
              <a:defRPr/>
            </a:pPr>
            <a:r>
              <a:rPr lang="sv-SE" sz="4000" dirty="0">
                <a:solidFill>
                  <a:srgbClr val="FF2F92"/>
                </a:solidFill>
              </a:rPr>
              <a:t>39 000+ </a:t>
            </a:r>
            <a:endParaRPr dirty="0">
              <a:solidFill>
                <a:srgbClr val="FF2F92"/>
              </a:solidFill>
            </a:endParaRPr>
          </a:p>
          <a:p>
            <a:pPr>
              <a:defRPr/>
            </a:pPr>
            <a:r>
              <a:rPr lang="sv-SE" sz="2000" dirty="0" err="1"/>
              <a:t>Downloads</a:t>
            </a:r>
            <a:r>
              <a:rPr lang="sv-SE" sz="2000" dirty="0"/>
              <a:t> of datasets</a:t>
            </a:r>
          </a:p>
          <a:p>
            <a:pPr>
              <a:defRPr/>
            </a:pPr>
            <a:endParaRPr lang="sv-SE" sz="2000" dirty="0"/>
          </a:p>
          <a:p>
            <a:pPr>
              <a:defRPr/>
            </a:pPr>
            <a:endParaRPr lang="sv-SE" dirty="0"/>
          </a:p>
          <a:p>
            <a:pPr>
              <a:defRPr/>
            </a:pPr>
            <a:endParaRPr lang="sv-SE"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FB805B33-F49F-7241-B54B-CB3C259D29EB}"/>
              </a:ext>
            </a:extLst>
          </p:cNvPr>
          <p:cNvSpPr/>
          <p:nvPr/>
        </p:nvSpPr>
        <p:spPr>
          <a:xfrm>
            <a:off x="762497" y="510361"/>
            <a:ext cx="10916156" cy="646331"/>
          </a:xfrm>
          <a:prstGeom prst="rect">
            <a:avLst/>
          </a:prstGeom>
        </p:spPr>
        <p:txBody>
          <a:bodyPr wrap="square">
            <a:spAutoFit/>
          </a:bodyPr>
          <a:lstStyle/>
          <a:p>
            <a:r>
              <a:rPr lang="en-GB" sz="3600" b="1" dirty="0">
                <a:latin typeface="Lato" panose="020F0502020204030203" pitchFamily="34" charset="77"/>
              </a:rPr>
              <a:t>Learn more about the SciLifeLab Data Repository </a:t>
            </a:r>
            <a:endParaRPr lang="sv-SE" sz="3600" b="1" dirty="0"/>
          </a:p>
        </p:txBody>
      </p:sp>
      <p:sp>
        <p:nvSpPr>
          <p:cNvPr id="9" name="textruta 8">
            <a:extLst>
              <a:ext uri="{FF2B5EF4-FFF2-40B4-BE49-F238E27FC236}">
                <a16:creationId xmlns:a16="http://schemas.microsoft.com/office/drawing/2014/main" id="{5F52E814-42B1-D648-9007-557319C540BE}"/>
              </a:ext>
            </a:extLst>
          </p:cNvPr>
          <p:cNvSpPr txBox="1"/>
          <p:nvPr/>
        </p:nvSpPr>
        <p:spPr>
          <a:xfrm>
            <a:off x="1020800" y="2257484"/>
            <a:ext cx="10657853" cy="3046988"/>
          </a:xfrm>
          <a:prstGeom prst="rect">
            <a:avLst/>
          </a:prstGeom>
          <a:noFill/>
        </p:spPr>
        <p:txBody>
          <a:bodyPr wrap="square" rtlCol="0">
            <a:spAutoFit/>
          </a:bodyPr>
          <a:lstStyle/>
          <a:p>
            <a:r>
              <a:rPr lang="sv-SE" sz="2400" dirty="0">
                <a:latin typeface="Lato" panose="020F0502020204030203" pitchFamily="34" charset="77"/>
              </a:rPr>
              <a:t>Contact Data Centre:  </a:t>
            </a:r>
            <a:r>
              <a:rPr lang="en-SE" sz="2400">
                <a:solidFill>
                  <a:srgbClr val="000000"/>
                </a:solidFill>
                <a:latin typeface="Lato" panose="020F0502020204030203" pitchFamily="34" charset="77"/>
                <a:hlinkClick r:id="rId2"/>
              </a:rPr>
              <a:t>datacentre@scilifelab.se</a:t>
            </a:r>
            <a:endParaRPr lang="sv-SE" sz="2400" dirty="0">
              <a:solidFill>
                <a:srgbClr val="000000"/>
              </a:solidFill>
              <a:latin typeface="Lato" panose="020F0502020204030203" pitchFamily="34" charset="77"/>
            </a:endParaRPr>
          </a:p>
          <a:p>
            <a:endParaRPr lang="sv-SE" sz="2400" dirty="0">
              <a:solidFill>
                <a:srgbClr val="000000"/>
              </a:solidFill>
              <a:latin typeface="Lato" panose="020F0502020204030203" pitchFamily="34" charset="77"/>
            </a:endParaRPr>
          </a:p>
          <a:p>
            <a:r>
              <a:rPr lang="en-GB" sz="2400" dirty="0">
                <a:latin typeface="Lato" panose="020F0502020204030203" pitchFamily="34" charset="77"/>
              </a:rPr>
              <a:t>Repository information:</a:t>
            </a:r>
            <a:r>
              <a:rPr lang="sv-SE" sz="2400" dirty="0">
                <a:latin typeface="Lato" panose="020F0502020204030203" pitchFamily="34" charset="77"/>
              </a:rPr>
              <a:t> </a:t>
            </a:r>
            <a:r>
              <a:rPr lang="sv-SE" sz="2400" dirty="0">
                <a:solidFill>
                  <a:schemeClr val="bg1"/>
                </a:solidFill>
                <a:latin typeface="Lato" panose="020F0502020204030203" pitchFamily="34" charset="77"/>
                <a:hlinkClick r:id="rId3"/>
              </a:rPr>
              <a:t>https://www.scilifelab.se/data/repository/</a:t>
            </a:r>
            <a:endParaRPr lang="en-GB" sz="2400" dirty="0">
              <a:solidFill>
                <a:schemeClr val="bg1"/>
              </a:solidFill>
              <a:latin typeface="Lato" panose="020F0502020204030203" pitchFamily="34" charset="77"/>
            </a:endParaRPr>
          </a:p>
          <a:p>
            <a:endParaRPr lang="sv-SE" sz="2400" dirty="0">
              <a:solidFill>
                <a:schemeClr val="bg1"/>
              </a:solidFill>
              <a:latin typeface="Lato" panose="020F0502020204030203" pitchFamily="34" charset="77"/>
            </a:endParaRPr>
          </a:p>
          <a:p>
            <a:r>
              <a:rPr lang="en-GB" sz="2400" dirty="0">
                <a:latin typeface="Lato" panose="020F0502020204030203" pitchFamily="34" charset="77"/>
              </a:rPr>
              <a:t>Submission guidelines: </a:t>
            </a:r>
            <a:r>
              <a:rPr lang="en-GB" sz="2400" dirty="0">
                <a:solidFill>
                  <a:schemeClr val="bg1"/>
                </a:solidFill>
                <a:latin typeface="Lato" panose="020F0502020204030203" pitchFamily="34" charset="77"/>
                <a:hlinkClick r:id="rId4"/>
              </a:rPr>
              <a:t>https://www.scilifelab.se/data/repository/submission/</a:t>
            </a:r>
            <a:endParaRPr lang="en-GB" sz="2400" dirty="0">
              <a:solidFill>
                <a:schemeClr val="bg1"/>
              </a:solidFill>
              <a:latin typeface="Lato" panose="020F0502020204030203" pitchFamily="34" charset="77"/>
            </a:endParaRPr>
          </a:p>
          <a:p>
            <a:endParaRPr lang="sv-SE" sz="2400" dirty="0">
              <a:solidFill>
                <a:schemeClr val="bg1"/>
              </a:solidFill>
              <a:latin typeface="Lato" panose="020F0502020204030203" pitchFamily="34" charset="77"/>
            </a:endParaRPr>
          </a:p>
          <a:p>
            <a:r>
              <a:rPr lang="en-SE" sz="2400">
                <a:latin typeface="Lato" panose="020F0502020204030203" pitchFamily="34" charset="77"/>
              </a:rPr>
              <a:t>Repository URL:</a:t>
            </a:r>
            <a:r>
              <a:rPr lang="sv-SE" sz="2400" dirty="0">
                <a:latin typeface="Lato" panose="020F0502020204030203" pitchFamily="34" charset="77"/>
              </a:rPr>
              <a:t> </a:t>
            </a:r>
            <a:r>
              <a:rPr lang="sv-SE" sz="2400" dirty="0">
                <a:solidFill>
                  <a:schemeClr val="bg1"/>
                </a:solidFill>
                <a:latin typeface="Lato" panose="020F0502020204030203" pitchFamily="34" charset="77"/>
                <a:hlinkClick r:id="rId5"/>
              </a:rPr>
              <a:t>https://scilifelab.figshare.com</a:t>
            </a:r>
            <a:endParaRPr lang="sv-SE" sz="2400" dirty="0">
              <a:solidFill>
                <a:schemeClr val="bg1"/>
              </a:solidFill>
              <a:latin typeface="Lato" panose="020F0502020204030203" pitchFamily="34" charset="77"/>
            </a:endParaRPr>
          </a:p>
          <a:p>
            <a:endParaRPr lang="sv-SE" sz="2400" dirty="0">
              <a:solidFill>
                <a:srgbClr val="000000"/>
              </a:solidFill>
              <a:latin typeface="Lato" panose="020F0502020204030203" pitchFamily="34" charset="77"/>
            </a:endParaRPr>
          </a:p>
        </p:txBody>
      </p:sp>
    </p:spTree>
    <p:extLst>
      <p:ext uri="{BB962C8B-B14F-4D97-AF65-F5344CB8AC3E}">
        <p14:creationId xmlns:p14="http://schemas.microsoft.com/office/powerpoint/2010/main" val="3994661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49" name="Content Placeholder 1"/>
          <p:cNvSpPr txBox="1">
            <a:spLocks noGrp="1"/>
          </p:cNvSpPr>
          <p:nvPr>
            <p:ph type="body" idx="1"/>
          </p:nvPr>
        </p:nvSpPr>
        <p:spPr bwMode="auto">
          <a:xfrm>
            <a:off x="449703" y="1510309"/>
            <a:ext cx="5437884" cy="5157190"/>
          </a:xfrm>
          <a:prstGeom prst="rect">
            <a:avLst/>
          </a:prstGeom>
        </p:spPr>
        <p:txBody>
          <a:bodyPr vertOverflow="overflow" horzOverflow="overflow" vert="horz" wrap="square" lIns="45718" tIns="45720" rIns="45718" bIns="45720" numCol="1" spcCol="0" rtlCol="0" fromWordArt="0" anchor="t" anchorCtr="0" forceAA="0" compatLnSpc="0">
            <a:normAutofit/>
          </a:bodyPr>
          <a:lstStyle/>
          <a:p>
            <a:pPr>
              <a:lnSpc>
                <a:spcPct val="89100"/>
              </a:lnSpc>
              <a:defRPr sz="2300"/>
            </a:pPr>
            <a:r>
              <a:rPr lang="sv-SE" sz="2000">
                <a:latin typeface="Arial" panose="020B0604020202020204" pitchFamily="34" charset="0"/>
                <a:ea typeface="+mj-ea"/>
                <a:cs typeface="Arial" panose="020B0604020202020204" pitchFamily="34" charset="0"/>
              </a:rPr>
              <a:t>SciLifeLab Data Centre is a central unit within SciLifeLab established in 2016, with the responsibility for IT- and data management issues. </a:t>
            </a:r>
          </a:p>
          <a:p>
            <a:pPr>
              <a:lnSpc>
                <a:spcPct val="89100"/>
              </a:lnSpc>
              <a:defRPr sz="2300"/>
            </a:pPr>
            <a:r>
              <a:rPr lang="sv-SE" sz="2000">
                <a:latin typeface="Arial" panose="020B0604020202020204" pitchFamily="34" charset="0"/>
                <a:ea typeface="+mj-ea"/>
                <a:cs typeface="Arial" panose="020B0604020202020204" pitchFamily="34" charset="0"/>
              </a:rPr>
              <a:t>Serving SciLifeLab and the Data Driven Life Science (DDLS) research program.’</a:t>
            </a:r>
          </a:p>
          <a:p>
            <a:pPr>
              <a:lnSpc>
                <a:spcPct val="89100"/>
              </a:lnSpc>
              <a:defRPr sz="2300"/>
            </a:pPr>
            <a:r>
              <a:rPr lang="sv-SE" sz="2000">
                <a:latin typeface="Arial" panose="020B0604020202020204" pitchFamily="34" charset="0"/>
                <a:ea typeface="+mj-ea"/>
                <a:cs typeface="Arial" panose="020B0604020202020204" pitchFamily="34" charset="0"/>
              </a:rPr>
              <a:t>Promoting FAIR, Open Science, good data practices throughout the data </a:t>
            </a:r>
            <a:r>
              <a:rPr lang="sv-SE" sz="2000" err="1">
                <a:latin typeface="Arial" panose="020B0604020202020204" pitchFamily="34" charset="0"/>
                <a:ea typeface="+mj-ea"/>
                <a:cs typeface="Arial" panose="020B0604020202020204" pitchFamily="34" charset="0"/>
              </a:rPr>
              <a:t>life</a:t>
            </a:r>
            <a:r>
              <a:rPr lang="sv-SE" sz="2000">
                <a:latin typeface="Arial" panose="020B0604020202020204" pitchFamily="34" charset="0"/>
                <a:ea typeface="+mj-ea"/>
                <a:cs typeface="Arial" panose="020B0604020202020204" pitchFamily="34" charset="0"/>
              </a:rPr>
              <a:t> </a:t>
            </a:r>
            <a:r>
              <a:rPr lang="sv-SE" sz="2000" err="1">
                <a:latin typeface="Arial" panose="020B0604020202020204" pitchFamily="34" charset="0"/>
                <a:ea typeface="+mj-ea"/>
                <a:cs typeface="Arial" panose="020B0604020202020204" pitchFamily="34" charset="0"/>
              </a:rPr>
              <a:t>cycle</a:t>
            </a:r>
            <a:r>
              <a:rPr lang="sv-SE" sz="2000">
                <a:latin typeface="Arial" panose="020B0604020202020204" pitchFamily="34" charset="0"/>
                <a:ea typeface="+mj-ea"/>
                <a:cs typeface="Arial" panose="020B0604020202020204" pitchFamily="34" charset="0"/>
              </a:rPr>
              <a:t>.</a:t>
            </a:r>
          </a:p>
          <a:p>
            <a:pPr>
              <a:lnSpc>
                <a:spcPct val="89100"/>
              </a:lnSpc>
              <a:defRPr sz="2300"/>
            </a:pPr>
            <a:r>
              <a:rPr lang="sv-SE" sz="2000">
                <a:latin typeface="Arial" panose="020B0604020202020204" pitchFamily="34" charset="0"/>
                <a:ea typeface="+mj-ea"/>
                <a:cs typeface="Arial" panose="020B0604020202020204" pitchFamily="34" charset="0"/>
              </a:rPr>
              <a:t>Operates the Swedish COVID-19 &amp; Pandemic Preparedness Data Portal, a part of the SciLifeLab Pandemic Laboratory Preparedness programme (PLP). </a:t>
            </a:r>
          </a:p>
          <a:p>
            <a:pPr>
              <a:lnSpc>
                <a:spcPct val="89100"/>
              </a:lnSpc>
              <a:defRPr sz="2300"/>
            </a:pPr>
            <a:r>
              <a:rPr lang="sv-SE" sz="2000">
                <a:latin typeface="Arial" panose="020B0604020202020204" pitchFamily="34" charset="0"/>
                <a:ea typeface="+mj-ea"/>
                <a:cs typeface="Arial" panose="020B0604020202020204" pitchFamily="34" charset="0"/>
              </a:rPr>
              <a:t>The SciLifeLab PLP is funded by the earmarked </a:t>
            </a:r>
            <a:r>
              <a:rPr lang="sv-SE" sz="2000">
                <a:latin typeface="Arial" panose="020B0604020202020204" pitchFamily="34" charset="0"/>
                <a:cs typeface="Arial" panose="020B0604020202020204" pitchFamily="34" charset="0"/>
              </a:rPr>
              <a:t>governmental funding to SciLifeLab</a:t>
            </a:r>
            <a:r>
              <a:rPr lang="sv-SE" sz="2000"/>
              <a:t>.</a:t>
            </a:r>
          </a:p>
          <a:p>
            <a:pPr>
              <a:lnSpc>
                <a:spcPct val="89100"/>
              </a:lnSpc>
              <a:defRPr sz="2300"/>
            </a:pPr>
            <a:endParaRPr lang="sv-SE" sz="2000"/>
          </a:p>
          <a:p>
            <a:pPr marL="685800" lvl="1" indent="-228600">
              <a:lnSpc>
                <a:spcPct val="89100"/>
              </a:lnSpc>
              <a:spcBef>
                <a:spcPts val="500"/>
              </a:spcBef>
              <a:defRPr sz="2300"/>
            </a:pPr>
            <a:endParaRPr lang="sv-SE" sz="2000"/>
          </a:p>
          <a:p>
            <a:pPr marL="285750" lvl="0" indent="-228600">
              <a:lnSpc>
                <a:spcPct val="89100"/>
              </a:lnSpc>
              <a:spcBef>
                <a:spcPts val="499"/>
              </a:spcBef>
              <a:defRPr sz="2300"/>
            </a:pPr>
            <a:endParaRPr/>
          </a:p>
          <a:p>
            <a:pPr marL="285750" lvl="0" indent="-228600">
              <a:lnSpc>
                <a:spcPct val="89100"/>
              </a:lnSpc>
              <a:spcBef>
                <a:spcPts val="499"/>
              </a:spcBef>
              <a:defRPr sz="2300"/>
            </a:pPr>
            <a:endParaRPr/>
          </a:p>
        </p:txBody>
      </p:sp>
      <p:sp>
        <p:nvSpPr>
          <p:cNvPr id="250" name="Title 2"/>
          <p:cNvSpPr txBox="1">
            <a:spLocks noGrp="1"/>
          </p:cNvSpPr>
          <p:nvPr>
            <p:ph type="title"/>
          </p:nvPr>
        </p:nvSpPr>
        <p:spPr bwMode="auto">
          <a:prstGeom prst="rect">
            <a:avLst/>
          </a:prstGeom>
        </p:spPr>
        <p:txBody>
          <a:bodyPr/>
          <a:lstStyle/>
          <a:p>
            <a:pPr>
              <a:defRPr/>
            </a:pPr>
            <a:r>
              <a:rPr b="1">
                <a:latin typeface="Arial" panose="020B0604020202020204" pitchFamily="34" charset="0"/>
                <a:cs typeface="Arial" panose="020B0604020202020204" pitchFamily="34" charset="0"/>
              </a:rPr>
              <a:t>SciLifeLab Data Centre</a:t>
            </a:r>
          </a:p>
        </p:txBody>
      </p:sp>
      <p:sp>
        <p:nvSpPr>
          <p:cNvPr id="528638587" name="Content Placeholder 1"/>
          <p:cNvSpPr txBox="1"/>
          <p:nvPr/>
        </p:nvSpPr>
        <p:spPr bwMode="auto">
          <a:xfrm>
            <a:off x="6786230" y="1351534"/>
            <a:ext cx="4635385" cy="5371199"/>
          </a:xfrm>
          <a:prstGeom prst="rect">
            <a:avLst/>
          </a:prstGeom>
        </p:spPr>
        <p:txBody>
          <a:bodyPr vertOverflow="overflow" horzOverflow="overflow" vert="horz" wrap="square" lIns="45718" tIns="45720" rIns="45718" bIns="45720" numCol="1" spcCol="0" rtlCol="0" fromWordArt="0" anchor="t" anchorCtr="0" forceAA="0" compatLnSpc="0">
            <a:normAutofit fontScale="95000" lnSpcReduction="11000"/>
          </a:bodyPr>
          <a:lstStyle>
            <a:lvl1pPr marL="228600" marR="0" indent="-228600"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1pPr>
            <a:lvl2pPr marL="723899" marR="0" indent="-2666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2pPr>
            <a:lvl3pPr marL="1234438" marR="0" indent="-320038"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3pPr>
            <a:lvl4pPr marL="17271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4pPr>
            <a:lvl5pPr marL="21843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5pPr>
            <a:lvl6pPr marL="26415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6pPr>
            <a:lvl7pPr marL="30987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7pPr>
            <a:lvl8pPr marL="35559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8pPr>
            <a:lvl9pPr marL="4013199" marR="0" indent="-355599" algn="l" defTabSz="914400">
              <a:lnSpc>
                <a:spcPct val="90000"/>
              </a:lnSpc>
              <a:spcBef>
                <a:spcPts val="999"/>
              </a:spcBef>
              <a:spcAft>
                <a:spcPts val="0"/>
              </a:spcAft>
              <a:buClrTx/>
              <a:buSzPct val="100000"/>
              <a:buFont typeface="Arial"/>
              <a:buChar char="•"/>
              <a:defRPr sz="2800" b="0" i="0" u="none" strike="noStrike" cap="none" spc="0">
                <a:solidFill>
                  <a:srgbClr val="181717"/>
                </a:solidFill>
                <a:latin typeface="Arial"/>
                <a:ea typeface="Arial"/>
                <a:cs typeface="Arial"/>
              </a:defRPr>
            </a:lvl9pPr>
          </a:lstStyle>
          <a:p>
            <a:pPr marL="0" indent="0">
              <a:buClrTx/>
              <a:buSzPct val="100000"/>
              <a:buFont typeface="Arial"/>
              <a:buNone/>
              <a:defRPr sz="2400" b="1"/>
            </a:pPr>
            <a:r>
              <a:rPr sz="2200" b="1" u="sng"/>
              <a:t>We offer:</a:t>
            </a:r>
          </a:p>
          <a:p>
            <a:pPr>
              <a:defRPr sz="2400" b="1"/>
            </a:pPr>
            <a:r>
              <a:rPr sz="2200"/>
              <a:t>Collaborative tools: (e.g.)</a:t>
            </a:r>
          </a:p>
          <a:p>
            <a:pPr>
              <a:defRPr sz="1800"/>
            </a:pPr>
            <a:endParaRPr sz="2200"/>
          </a:p>
          <a:p>
            <a:pPr marL="0" indent="0">
              <a:buClrTx/>
              <a:buSzPct val="100000"/>
              <a:buFont typeface="Arial"/>
              <a:buNone/>
              <a:defRPr sz="1800" u="sng">
                <a:solidFill>
                  <a:srgbClr val="03454B"/>
                </a:solidFill>
              </a:defRPr>
            </a:pPr>
            <a:endParaRPr sz="3600"/>
          </a:p>
          <a:p>
            <a:pPr>
              <a:defRPr sz="2400" b="1"/>
            </a:pPr>
            <a:r>
              <a:rPr sz="2200"/>
              <a:t>Data helpdesk</a:t>
            </a:r>
            <a:r>
              <a:rPr sz="2200" b="0"/>
              <a:t>s</a:t>
            </a:r>
            <a:endParaRPr sz="2200"/>
          </a:p>
          <a:p>
            <a:pPr>
              <a:defRPr sz="2400" b="1"/>
            </a:pPr>
            <a:r>
              <a:rPr sz="2200"/>
              <a:t>Portals and Platforms:</a:t>
            </a:r>
          </a:p>
          <a:p>
            <a:pPr>
              <a:defRPr sz="2400" u="sng">
                <a:solidFill>
                  <a:srgbClr val="03454B"/>
                </a:solidFill>
              </a:defRPr>
            </a:pPr>
            <a:endParaRPr sz="2200"/>
          </a:p>
          <a:p>
            <a:pPr>
              <a:defRPr sz="1800" u="sng">
                <a:solidFill>
                  <a:srgbClr val="03454B"/>
                </a:solidFill>
              </a:defRPr>
            </a:pPr>
            <a:endParaRPr sz="2200"/>
          </a:p>
          <a:p>
            <a:pPr>
              <a:defRPr sz="1800" u="sng">
                <a:solidFill>
                  <a:srgbClr val="03454B"/>
                </a:solidFill>
              </a:defRPr>
            </a:pPr>
            <a:endParaRPr sz="2200"/>
          </a:p>
          <a:p>
            <a:pPr>
              <a:defRPr sz="2400"/>
            </a:pPr>
            <a:endParaRPr sz="2200"/>
          </a:p>
          <a:p>
            <a:pPr>
              <a:defRPr sz="2400" b="1"/>
            </a:pPr>
            <a:endParaRPr lang="sv-SE" sz="2200"/>
          </a:p>
          <a:p>
            <a:pPr>
              <a:defRPr sz="2400" b="1"/>
            </a:pPr>
            <a:r>
              <a:rPr sz="2200"/>
              <a:t>Services: </a:t>
            </a:r>
            <a:r>
              <a:rPr sz="2200" b="0"/>
              <a:t>Serve, Data Delivery System, </a:t>
            </a:r>
            <a:r>
              <a:rPr lang="sv-SE" sz="2200" b="0"/>
              <a:t>SciLifeLab </a:t>
            </a:r>
            <a:r>
              <a:rPr sz="2200" b="0"/>
              <a:t>Data Repository... Etc. Etc.  </a:t>
            </a:r>
            <a:endParaRPr sz="2200"/>
          </a:p>
        </p:txBody>
      </p:sp>
      <p:pic>
        <p:nvPicPr>
          <p:cNvPr id="1969375483" name="image9.png" descr="image9.png"/>
          <p:cNvPicPr>
            <a:picLocks noChangeAspect="1"/>
          </p:cNvPicPr>
          <p:nvPr/>
        </p:nvPicPr>
        <p:blipFill>
          <a:blip r:embed="rId2"/>
          <a:stretch/>
        </p:blipFill>
        <p:spPr bwMode="auto">
          <a:xfrm>
            <a:off x="7263205" y="2036861"/>
            <a:ext cx="1770959" cy="923192"/>
          </a:xfrm>
          <a:prstGeom prst="rect">
            <a:avLst/>
          </a:prstGeom>
          <a:ln w="12700">
            <a:miter lim="400000"/>
          </a:ln>
        </p:spPr>
      </p:pic>
      <p:pic>
        <p:nvPicPr>
          <p:cNvPr id="1209834226" name="image8.png" descr="image8.png"/>
          <p:cNvPicPr>
            <a:picLocks noChangeAspect="1"/>
          </p:cNvPicPr>
          <p:nvPr/>
        </p:nvPicPr>
        <p:blipFill>
          <a:blip r:embed="rId3"/>
          <a:stretch/>
        </p:blipFill>
        <p:spPr bwMode="auto">
          <a:xfrm>
            <a:off x="9170299" y="2124187"/>
            <a:ext cx="1057590" cy="748540"/>
          </a:xfrm>
          <a:prstGeom prst="rect">
            <a:avLst/>
          </a:prstGeom>
          <a:ln w="12700">
            <a:miter lim="400000"/>
          </a:ln>
        </p:spPr>
      </p:pic>
      <p:pic>
        <p:nvPicPr>
          <p:cNvPr id="1391752835" name="image10.png" descr="image10.png"/>
          <p:cNvPicPr>
            <a:picLocks noChangeAspect="1"/>
          </p:cNvPicPr>
          <p:nvPr/>
        </p:nvPicPr>
        <p:blipFill>
          <a:blip r:embed="rId4"/>
          <a:stretch/>
        </p:blipFill>
        <p:spPr bwMode="auto">
          <a:xfrm>
            <a:off x="7475720" y="3645380"/>
            <a:ext cx="3116887" cy="837624"/>
          </a:xfrm>
          <a:prstGeom prst="rect">
            <a:avLst/>
          </a:prstGeom>
          <a:ln w="12700">
            <a:miter lim="400000"/>
          </a:ln>
        </p:spPr>
      </p:pic>
      <p:pic>
        <p:nvPicPr>
          <p:cNvPr id="1703996287" name="image11.png" descr="image11.png"/>
          <p:cNvPicPr>
            <a:picLocks noChangeAspect="1"/>
          </p:cNvPicPr>
          <p:nvPr/>
        </p:nvPicPr>
        <p:blipFill>
          <a:blip r:embed="rId5"/>
          <a:stretch/>
        </p:blipFill>
        <p:spPr bwMode="auto">
          <a:xfrm>
            <a:off x="7348971" y="4407884"/>
            <a:ext cx="3370384" cy="758689"/>
          </a:xfrm>
          <a:prstGeom prst="rect">
            <a:avLst/>
          </a:prstGeom>
          <a:ln w="12700">
            <a:miter lim="400000"/>
          </a:ln>
        </p:spPr>
      </p:pic>
      <p:cxnSp>
        <p:nvCxnSpPr>
          <p:cNvPr id="2" name="Rak 1"/>
          <p:cNvCxnSpPr>
            <a:cxnSpLocks/>
          </p:cNvCxnSpPr>
          <p:nvPr/>
        </p:nvCxnSpPr>
        <p:spPr bwMode="auto">
          <a:xfrm>
            <a:off x="5950961" y="1406769"/>
            <a:ext cx="0" cy="5260730"/>
          </a:xfrm>
          <a:prstGeom prst="line">
            <a:avLst/>
          </a:prstGeom>
          <a:solidFill>
            <a:srgbClr val="FFFFFF"/>
          </a:solidFill>
          <a:ln w="38099" cap="flat">
            <a:solidFill>
              <a:schemeClr val="accent1"/>
            </a:solidFill>
            <a:prstDash val="solid"/>
            <a:miter lim="800000"/>
          </a:ln>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3523523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2">
            <a:extLst>
              <a:ext uri="{FF2B5EF4-FFF2-40B4-BE49-F238E27FC236}">
                <a16:creationId xmlns:a16="http://schemas.microsoft.com/office/drawing/2014/main" id="{2F484F87-FB8C-819C-14F8-EAE27AF9998F}"/>
              </a:ext>
            </a:extLst>
          </p:cNvPr>
          <p:cNvSpPr>
            <a:spLocks noGrp="1"/>
          </p:cNvSpPr>
          <p:nvPr>
            <p:ph type="title"/>
          </p:nvPr>
        </p:nvSpPr>
        <p:spPr>
          <a:xfrm>
            <a:off x="1326874" y="3251200"/>
            <a:ext cx="9538252" cy="830130"/>
          </a:xfrm>
        </p:spPr>
        <p:txBody>
          <a:bodyPr/>
          <a:lstStyle/>
          <a:p>
            <a:r>
              <a:rPr lang="sv-SE" b="1" dirty="0"/>
              <a:t>Services for Research Data Management</a:t>
            </a:r>
          </a:p>
        </p:txBody>
      </p:sp>
    </p:spTree>
    <p:extLst>
      <p:ext uri="{BB962C8B-B14F-4D97-AF65-F5344CB8AC3E}">
        <p14:creationId xmlns:p14="http://schemas.microsoft.com/office/powerpoint/2010/main" val="1953874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6CF64D90-4234-BF19-2F09-7D96CA49E98F}"/>
              </a:ext>
            </a:extLst>
          </p:cNvPr>
          <p:cNvPicPr>
            <a:picLocks noChangeAspect="1"/>
          </p:cNvPicPr>
          <p:nvPr/>
        </p:nvPicPr>
        <p:blipFill rotWithShape="1">
          <a:blip r:embed="rId2"/>
          <a:srcRect t="10312" r="6786" b="13212"/>
          <a:stretch/>
        </p:blipFill>
        <p:spPr>
          <a:xfrm>
            <a:off x="-4285362" y="0"/>
            <a:ext cx="14015149" cy="7186613"/>
          </a:xfrm>
          <a:prstGeom prst="rect">
            <a:avLst/>
          </a:prstGeom>
        </p:spPr>
      </p:pic>
      <p:pic>
        <p:nvPicPr>
          <p:cNvPr id="2" name="Picture 3">
            <a:extLst>
              <a:ext uri="{FF2B5EF4-FFF2-40B4-BE49-F238E27FC236}">
                <a16:creationId xmlns:a16="http://schemas.microsoft.com/office/drawing/2014/main" id="{D8B89D05-32E8-09AD-6907-7484EABA1C02}"/>
              </a:ext>
            </a:extLst>
          </p:cNvPr>
          <p:cNvPicPr>
            <a:picLocks noChangeAspect="1"/>
          </p:cNvPicPr>
          <p:nvPr/>
        </p:nvPicPr>
        <p:blipFill>
          <a:blip r:embed="rId3"/>
          <a:stretch/>
        </p:blipFill>
        <p:spPr bwMode="auto">
          <a:xfrm>
            <a:off x="436660" y="1585913"/>
            <a:ext cx="6121305" cy="3977261"/>
          </a:xfrm>
          <a:prstGeom prst="rect">
            <a:avLst/>
          </a:prstGeom>
          <a:ln>
            <a:solidFill>
              <a:schemeClr val="tx1"/>
            </a:solidFill>
          </a:ln>
        </p:spPr>
      </p:pic>
      <p:sp>
        <p:nvSpPr>
          <p:cNvPr id="4" name="Rubrik 2">
            <a:extLst>
              <a:ext uri="{FF2B5EF4-FFF2-40B4-BE49-F238E27FC236}">
                <a16:creationId xmlns:a16="http://schemas.microsoft.com/office/drawing/2014/main" id="{B24D8290-4BB8-96D6-02A2-F782B2AF78DF}"/>
              </a:ext>
            </a:extLst>
          </p:cNvPr>
          <p:cNvSpPr txBox="1">
            <a:spLocks/>
          </p:cNvSpPr>
          <p:nvPr/>
        </p:nvSpPr>
        <p:spPr bwMode="auto">
          <a:xfrm>
            <a:off x="869673" y="245406"/>
            <a:ext cx="9538252" cy="83013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b="1" dirty="0">
                <a:latin typeface="Arial" panose="020B0604020202020204" pitchFamily="34" charset="0"/>
                <a:cs typeface="Arial" panose="020B0604020202020204" pitchFamily="34" charset="0"/>
              </a:rPr>
              <a:t>SciLifeLab RDM guidelines</a:t>
            </a:r>
            <a:endParaRPr lang="sv-S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226644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a:normAutofit/>
          </a:bodyPr>
          <a:lstStyle/>
          <a:p>
            <a:pPr>
              <a:defRPr/>
            </a:pPr>
            <a:r>
              <a:rPr lang="sv-SE" b="1" dirty="0">
                <a:latin typeface="Arial" panose="020B0604020202020204" pitchFamily="34" charset="0"/>
                <a:cs typeface="Arial" panose="020B0604020202020204" pitchFamily="34" charset="0"/>
              </a:rPr>
              <a:t>RDM guidelines for life science</a:t>
            </a:r>
            <a:endParaRPr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p:blipFill>
        <p:spPr bwMode="auto">
          <a:xfrm>
            <a:off x="578175" y="1687886"/>
            <a:ext cx="5517825" cy="3942056"/>
          </a:xfrm>
          <a:prstGeom prst="rect">
            <a:avLst/>
          </a:prstGeom>
          <a:ln>
            <a:solidFill>
              <a:schemeClr val="tx1"/>
            </a:solidFill>
          </a:ln>
        </p:spPr>
      </p:pic>
      <p:sp>
        <p:nvSpPr>
          <p:cNvPr id="6" name="TextBox 5"/>
          <p:cNvSpPr txBox="1"/>
          <p:nvPr/>
        </p:nvSpPr>
        <p:spPr bwMode="auto">
          <a:xfrm>
            <a:off x="728506" y="6492874"/>
            <a:ext cx="2898949" cy="307777"/>
          </a:xfrm>
          <a:prstGeom prst="rect">
            <a:avLst/>
          </a:prstGeom>
          <a:noFill/>
        </p:spPr>
        <p:txBody>
          <a:bodyPr wrap="square">
            <a:spAutoFit/>
          </a:bodyPr>
          <a:lstStyle/>
          <a:p>
            <a:pPr>
              <a:defRPr/>
            </a:pPr>
            <a:r>
              <a:rPr sz="1400" u="sng" dirty="0">
                <a:hlinkClick r:id="rId3" tooltip="https://data-guidelines.scilifelab.se/"/>
              </a:rPr>
              <a:t>https://data-guidelines.scilifelab.se</a:t>
            </a:r>
            <a:endParaRPr sz="1400" dirty="0"/>
          </a:p>
        </p:txBody>
      </p:sp>
      <p:sp>
        <p:nvSpPr>
          <p:cNvPr id="7" name="TextBox 6"/>
          <p:cNvSpPr txBox="1"/>
          <p:nvPr/>
        </p:nvSpPr>
        <p:spPr bwMode="auto">
          <a:xfrm>
            <a:off x="6357327" y="1687885"/>
            <a:ext cx="5164935" cy="2246769"/>
          </a:xfrm>
          <a:prstGeom prst="rect">
            <a:avLst/>
          </a:prstGeom>
          <a:noFill/>
        </p:spPr>
        <p:txBody>
          <a:bodyPr wrap="square" rtlCol="0">
            <a:spAutoFit/>
          </a:bodyPr>
          <a:lstStyle/>
          <a:p>
            <a:pPr marL="285750" indent="-285750">
              <a:buFont typeface="Arial" panose="020B0604020202020204" pitchFamily="34" charset="0"/>
              <a:buChar char="•"/>
              <a:defRPr/>
            </a:pPr>
            <a:r>
              <a:rPr lang="sv-SE" sz="2000" dirty="0"/>
              <a:t>Collaboration between </a:t>
            </a:r>
            <a:r>
              <a:rPr sz="2000" dirty="0"/>
              <a:t>NBIS RDM team</a:t>
            </a:r>
            <a:r>
              <a:rPr lang="sv-SE" sz="2000" dirty="0"/>
              <a:t> and SciLifeLab Data Centre RDM team. </a:t>
            </a:r>
            <a:endParaRPr sz="2000" dirty="0"/>
          </a:p>
          <a:p>
            <a:pPr marL="285750" indent="-285750">
              <a:buFont typeface="Arial"/>
              <a:buChar char="•"/>
              <a:defRPr/>
            </a:pPr>
            <a:endParaRPr sz="2000" dirty="0"/>
          </a:p>
          <a:p>
            <a:pPr marL="285750" indent="-285750">
              <a:buFont typeface="Arial"/>
              <a:buChar char="•"/>
              <a:defRPr/>
            </a:pPr>
            <a:r>
              <a:rPr sz="2000" dirty="0"/>
              <a:t>Support team DC/ NBIS</a:t>
            </a:r>
            <a:r>
              <a:rPr lang="sv-SE" sz="2000" dirty="0"/>
              <a:t>.</a:t>
            </a:r>
          </a:p>
          <a:p>
            <a:pPr marL="285750" indent="-285750">
              <a:buFont typeface="Arial"/>
              <a:buChar char="•"/>
              <a:defRPr/>
            </a:pPr>
            <a:endParaRPr lang="sv-SE" sz="2000" dirty="0"/>
          </a:p>
          <a:p>
            <a:pPr marL="285750" indent="-285750">
              <a:buFont typeface="Arial"/>
              <a:buChar char="•"/>
              <a:defRPr/>
            </a:pPr>
            <a:r>
              <a:rPr lang="sv-SE" sz="2000" dirty="0"/>
              <a:t>Contact us here:</a:t>
            </a:r>
            <a:r>
              <a:rPr sz="2000" dirty="0"/>
              <a:t> </a:t>
            </a:r>
          </a:p>
          <a:p>
            <a:pPr>
              <a:defRPr/>
            </a:pPr>
            <a:r>
              <a:rPr sz="2000" dirty="0"/>
              <a:t>     </a:t>
            </a:r>
            <a:r>
              <a:rPr sz="2000" dirty="0">
                <a:hlinkClick r:id="rId4"/>
              </a:rPr>
              <a:t>data-management@scilifelab.se</a:t>
            </a:r>
            <a:r>
              <a:rPr lang="sv-SE" sz="2000" dirty="0"/>
              <a:t> </a:t>
            </a:r>
            <a:endParaRPr sz="2000" dirty="0"/>
          </a:p>
        </p:txBody>
      </p:sp>
      <p:pic>
        <p:nvPicPr>
          <p:cNvPr id="2050" name="Picture 2" descr="NBIS - National Bioinformatics Infrastructure Sweden"/>
          <p:cNvPicPr>
            <a:picLocks noChangeAspect="1" noChangeArrowheads="1"/>
          </p:cNvPicPr>
          <p:nvPr/>
        </p:nvPicPr>
        <p:blipFill>
          <a:blip r:embed="rId5"/>
          <a:stretch/>
        </p:blipFill>
        <p:spPr bwMode="auto">
          <a:xfrm>
            <a:off x="9053718" y="5317299"/>
            <a:ext cx="2481664" cy="1329463"/>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Platshållare för innehåll 6"/>
          <p:cNvPicPr>
            <a:picLocks noGrp="1" noChangeAspect="1"/>
          </p:cNvPicPr>
          <p:nvPr>
            <p:ph idx="1"/>
          </p:nvPr>
        </p:nvPicPr>
        <p:blipFill>
          <a:blip r:embed="rId2"/>
          <a:srcRect l="3934" t="16833" r="49040" b="40172"/>
          <a:stretch/>
        </p:blipFill>
        <p:spPr bwMode="auto">
          <a:xfrm>
            <a:off x="6903124" y="2397265"/>
            <a:ext cx="5141127" cy="2937787"/>
          </a:xfrm>
          <a:prstGeom prst="rect">
            <a:avLst/>
          </a:prstGeom>
        </p:spPr>
      </p:pic>
      <p:sp>
        <p:nvSpPr>
          <p:cNvPr id="3" name="Rubrik 2"/>
          <p:cNvSpPr>
            <a:spLocks noGrp="1"/>
          </p:cNvSpPr>
          <p:nvPr>
            <p:ph type="title"/>
          </p:nvPr>
        </p:nvSpPr>
        <p:spPr bwMode="auto"/>
        <p:txBody>
          <a:bodyPr>
            <a:normAutofit fontScale="90000"/>
          </a:bodyPr>
          <a:lstStyle/>
          <a:p>
            <a:pPr>
              <a:defRPr/>
            </a:pPr>
            <a:r>
              <a:rPr lang="sv-SE" b="1" dirty="0">
                <a:latin typeface="Arial" panose="020B0604020202020204" pitchFamily="34" charset="0"/>
                <a:cs typeface="Arial" panose="020B0604020202020204" pitchFamily="34" charset="0"/>
              </a:rPr>
              <a:t>RDM Guidelines – a hub for life science</a:t>
            </a:r>
            <a:endParaRPr b="1" dirty="0">
              <a:latin typeface="Arial" panose="020B0604020202020204" pitchFamily="34" charset="0"/>
              <a:cs typeface="Arial" panose="020B0604020202020204" pitchFamily="34" charset="0"/>
            </a:endParaRPr>
          </a:p>
        </p:txBody>
      </p:sp>
      <p:sp>
        <p:nvSpPr>
          <p:cNvPr id="9" name="textruta 8"/>
          <p:cNvSpPr txBox="1"/>
          <p:nvPr/>
        </p:nvSpPr>
        <p:spPr bwMode="auto">
          <a:xfrm>
            <a:off x="350217" y="1522948"/>
            <a:ext cx="6552907" cy="4401205"/>
          </a:xfrm>
          <a:prstGeom prst="rect">
            <a:avLst/>
          </a:prstGeom>
          <a:noFill/>
          <a:ln>
            <a:solidFill>
              <a:schemeClr val="bg1"/>
            </a:solidFill>
          </a:ln>
        </p:spPr>
        <p:txBody>
          <a:bodyPr wrap="square" rtlCol="0">
            <a:spAutoFit/>
          </a:bodyPr>
          <a:lstStyle/>
          <a:p>
            <a:pPr marL="342900" indent="-342900" algn="l">
              <a:buFont typeface="Arial" panose="020B0604020202020204" pitchFamily="34" charset="0"/>
              <a:buChar char="•"/>
              <a:defRPr/>
            </a:pPr>
            <a:r>
              <a:rPr lang="sv-SE" sz="2000" i="0" dirty="0">
                <a:solidFill>
                  <a:srgbClr val="282828"/>
                </a:solidFill>
                <a:latin typeface="Arial"/>
                <a:ea typeface="Arial"/>
              </a:rPr>
              <a:t>SciLifeLab Research Data Management (RDM) Guidelines is a web porta</a:t>
            </a:r>
            <a:r>
              <a:rPr lang="sv-SE" sz="2000" dirty="0">
                <a:solidFill>
                  <a:srgbClr val="282828"/>
                </a:solidFill>
                <a:latin typeface="Arial"/>
                <a:ea typeface="Arial"/>
              </a:rPr>
              <a:t>l focused o ”good examples” on how research data can adhere the FAIR-principles (</a:t>
            </a:r>
            <a:r>
              <a:rPr lang="sv-SE" sz="2000" b="0" i="1" dirty="0">
                <a:solidFill>
                  <a:srgbClr val="484848"/>
                </a:solidFill>
                <a:latin typeface="Arial"/>
                <a:ea typeface="Arial"/>
              </a:rPr>
              <a:t>Findable</a:t>
            </a:r>
            <a:r>
              <a:rPr lang="sv-SE" sz="2000" b="0" i="0" dirty="0">
                <a:solidFill>
                  <a:srgbClr val="484848"/>
                </a:solidFill>
                <a:latin typeface="Arial"/>
                <a:ea typeface="Arial"/>
              </a:rPr>
              <a:t>, </a:t>
            </a:r>
            <a:r>
              <a:rPr lang="sv-SE" sz="2000" b="0" i="1" dirty="0">
                <a:solidFill>
                  <a:srgbClr val="484848"/>
                </a:solidFill>
                <a:latin typeface="Arial"/>
                <a:ea typeface="Arial"/>
              </a:rPr>
              <a:t>Accessible</a:t>
            </a:r>
            <a:r>
              <a:rPr lang="sv-SE" sz="2000" b="0" i="0" dirty="0">
                <a:solidFill>
                  <a:srgbClr val="484848"/>
                </a:solidFill>
                <a:latin typeface="Arial"/>
                <a:ea typeface="Arial"/>
              </a:rPr>
              <a:t>, </a:t>
            </a:r>
            <a:r>
              <a:rPr lang="sv-SE" sz="2000" b="0" i="1" dirty="0">
                <a:solidFill>
                  <a:srgbClr val="484848"/>
                </a:solidFill>
                <a:latin typeface="Arial"/>
                <a:ea typeface="Arial"/>
              </a:rPr>
              <a:t>Interoperable</a:t>
            </a:r>
            <a:r>
              <a:rPr lang="sv-SE" sz="2000" dirty="0">
                <a:solidFill>
                  <a:srgbClr val="484848"/>
                </a:solidFill>
                <a:latin typeface="Arial"/>
                <a:ea typeface="Arial"/>
              </a:rPr>
              <a:t>, </a:t>
            </a:r>
            <a:r>
              <a:rPr lang="sv-SE" sz="2000" b="0" i="0" dirty="0">
                <a:solidFill>
                  <a:srgbClr val="484848"/>
                </a:solidFill>
                <a:latin typeface="Arial"/>
                <a:ea typeface="Arial"/>
              </a:rPr>
              <a:t>och </a:t>
            </a:r>
            <a:r>
              <a:rPr lang="sv-SE" sz="2000" b="0" i="1" dirty="0">
                <a:solidFill>
                  <a:srgbClr val="484848"/>
                </a:solidFill>
                <a:latin typeface="Arial"/>
                <a:ea typeface="Arial"/>
              </a:rPr>
              <a:t>Reusable). </a:t>
            </a:r>
            <a:r>
              <a:rPr lang="sv-SE" sz="2000" dirty="0">
                <a:solidFill>
                  <a:srgbClr val="484848"/>
                </a:solidFill>
                <a:latin typeface="Arial"/>
                <a:ea typeface="Arial"/>
              </a:rPr>
              <a:t>Information about data sharing and how to maximise </a:t>
            </a:r>
            <a:r>
              <a:rPr lang="sv-SE" sz="2000" dirty="0">
                <a:solidFill>
                  <a:srgbClr val="282828"/>
                </a:solidFill>
                <a:latin typeface="Arial"/>
                <a:ea typeface="Arial"/>
              </a:rPr>
              <a:t>the value of the research data that is produced in each step of the data life cycle. </a:t>
            </a:r>
            <a:endParaRPr dirty="0"/>
          </a:p>
          <a:p>
            <a:pPr marL="342900" indent="-342900" algn="l">
              <a:buFont typeface="Arial" panose="020B0604020202020204" pitchFamily="34" charset="0"/>
              <a:buChar char="•"/>
              <a:defRPr/>
            </a:pPr>
            <a:endParaRPr lang="sv-SE" sz="2000" i="0" dirty="0">
              <a:solidFill>
                <a:srgbClr val="282828"/>
              </a:solidFill>
              <a:latin typeface="Arial"/>
              <a:ea typeface="Arial"/>
            </a:endParaRPr>
          </a:p>
          <a:p>
            <a:pPr marL="342900" indent="-342900">
              <a:buFont typeface="Arial" panose="020B0604020202020204" pitchFamily="34" charset="0"/>
              <a:buChar char="•"/>
              <a:defRPr/>
            </a:pPr>
            <a:r>
              <a:rPr lang="sv-SE" sz="2000" dirty="0">
                <a:solidFill>
                  <a:srgbClr val="282828"/>
                </a:solidFill>
                <a:latin typeface="Arial"/>
              </a:rPr>
              <a:t>Information hub for RDM f</a:t>
            </a:r>
            <a:r>
              <a:rPr lang="sv-SE" sz="2000" i="0" dirty="0">
                <a:solidFill>
                  <a:srgbClr val="282828"/>
                </a:solidFill>
                <a:latin typeface="Arial"/>
                <a:ea typeface="Arial"/>
              </a:rPr>
              <a:t>ocused on </a:t>
            </a:r>
            <a:r>
              <a:rPr lang="sv-SE" sz="2000" dirty="0">
                <a:solidFill>
                  <a:srgbClr val="282828"/>
                </a:solidFill>
                <a:latin typeface="Arial"/>
                <a:ea typeface="Arial"/>
              </a:rPr>
              <a:t>på life science research from a Swedish perspective.</a:t>
            </a:r>
          </a:p>
          <a:p>
            <a:pPr marL="342900" indent="-342900" algn="l">
              <a:buFont typeface="Arial" panose="020B0604020202020204" pitchFamily="34" charset="0"/>
              <a:buChar char="•"/>
              <a:defRPr/>
            </a:pPr>
            <a:endParaRPr lang="sv-SE" sz="2000" dirty="0">
              <a:solidFill>
                <a:srgbClr val="282828"/>
              </a:solidFill>
              <a:latin typeface="Arial"/>
              <a:ea typeface="Arial"/>
            </a:endParaRPr>
          </a:p>
          <a:p>
            <a:pPr marL="342900" indent="-342900" algn="l">
              <a:buFont typeface="Arial" panose="020B0604020202020204" pitchFamily="34" charset="0"/>
              <a:buChar char="•"/>
              <a:defRPr/>
            </a:pPr>
            <a:r>
              <a:rPr lang="sv-SE" sz="2000" i="0" dirty="0">
                <a:solidFill>
                  <a:srgbClr val="282828"/>
                </a:solidFill>
                <a:latin typeface="Arial"/>
                <a:ea typeface="Arial"/>
              </a:rPr>
              <a:t>Helpdesk with a </a:t>
            </a:r>
            <a:r>
              <a:rPr lang="sv-SE" sz="2000" dirty="0">
                <a:solidFill>
                  <a:srgbClr val="282828"/>
                </a:solidFill>
                <a:latin typeface="Arial"/>
                <a:ea typeface="Arial"/>
              </a:rPr>
              <a:t>dedicated team</a:t>
            </a:r>
            <a:r>
              <a:rPr lang="sv-SE" sz="2000" i="0" dirty="0">
                <a:solidFill>
                  <a:srgbClr val="282828"/>
                </a:solidFill>
                <a:latin typeface="Arial"/>
                <a:ea typeface="Arial"/>
              </a:rPr>
              <a:t> </a:t>
            </a:r>
            <a:r>
              <a:rPr lang="sv-SE" sz="2000" dirty="0">
                <a:solidFill>
                  <a:srgbClr val="282828"/>
                </a:solidFill>
                <a:latin typeface="Arial"/>
                <a:ea typeface="Arial"/>
              </a:rPr>
              <a:t>offering individual support. </a:t>
            </a:r>
            <a:r>
              <a:rPr lang="sv-SE" sz="2000" dirty="0" err="1">
                <a:solidFill>
                  <a:srgbClr val="282828"/>
                </a:solidFill>
                <a:latin typeface="Arial"/>
                <a:ea typeface="Arial"/>
              </a:rPr>
              <a:t>D</a:t>
            </a:r>
            <a:r>
              <a:rPr lang="sv-SE" sz="2000" i="0" dirty="0" err="1">
                <a:solidFill>
                  <a:srgbClr val="282828"/>
                </a:solidFill>
                <a:latin typeface="Arial"/>
                <a:ea typeface="Arial"/>
              </a:rPr>
              <a:t>eveloped</a:t>
            </a:r>
            <a:r>
              <a:rPr lang="sv-SE" sz="2000" i="0" dirty="0">
                <a:solidFill>
                  <a:srgbClr val="282828"/>
                </a:solidFill>
                <a:latin typeface="Arial"/>
                <a:ea typeface="Arial"/>
              </a:rPr>
              <a:t> </a:t>
            </a:r>
            <a:r>
              <a:rPr lang="sv-SE" sz="2000" dirty="0">
                <a:solidFill>
                  <a:srgbClr val="282828"/>
                </a:solidFill>
                <a:latin typeface="Arial"/>
                <a:ea typeface="Arial"/>
              </a:rPr>
              <a:t>and </a:t>
            </a:r>
            <a:r>
              <a:rPr lang="sv-SE" sz="2000" dirty="0" err="1">
                <a:solidFill>
                  <a:srgbClr val="282828"/>
                </a:solidFill>
                <a:latin typeface="Arial"/>
                <a:ea typeface="Arial"/>
              </a:rPr>
              <a:t>maintained</a:t>
            </a:r>
            <a:r>
              <a:rPr lang="sv-SE" sz="2000" dirty="0">
                <a:solidFill>
                  <a:srgbClr val="282828"/>
                </a:solidFill>
                <a:latin typeface="Arial"/>
                <a:ea typeface="Arial"/>
              </a:rPr>
              <a:t> </a:t>
            </a:r>
            <a:r>
              <a:rPr lang="sv-SE" sz="2000" i="0" dirty="0">
                <a:solidFill>
                  <a:srgbClr val="282828"/>
                </a:solidFill>
                <a:latin typeface="Arial"/>
                <a:ea typeface="Arial"/>
              </a:rPr>
              <a:t>in </a:t>
            </a:r>
            <a:r>
              <a:rPr lang="sv-SE" sz="2000" i="0" dirty="0" err="1">
                <a:solidFill>
                  <a:srgbClr val="282828"/>
                </a:solidFill>
                <a:latin typeface="Arial"/>
                <a:ea typeface="Arial"/>
              </a:rPr>
              <a:t>collaboration</a:t>
            </a:r>
            <a:r>
              <a:rPr lang="sv-SE" sz="2000" i="0" dirty="0">
                <a:solidFill>
                  <a:srgbClr val="282828"/>
                </a:solidFill>
                <a:latin typeface="Arial"/>
                <a:ea typeface="Arial"/>
              </a:rPr>
              <a:t> </a:t>
            </a:r>
            <a:r>
              <a:rPr lang="sv-SE" sz="2000" dirty="0">
                <a:solidFill>
                  <a:srgbClr val="282828"/>
                </a:solidFill>
                <a:latin typeface="Arial"/>
                <a:ea typeface="Arial"/>
              </a:rPr>
              <a:t>with </a:t>
            </a:r>
            <a:r>
              <a:rPr lang="sv-SE" sz="2000" i="0" dirty="0">
                <a:solidFill>
                  <a:srgbClr val="282828"/>
                </a:solidFill>
                <a:latin typeface="Arial"/>
                <a:ea typeface="Arial"/>
              </a:rPr>
              <a:t>NBIS. Launced in September 2022. </a:t>
            </a:r>
            <a:endParaRPr dirty="0"/>
          </a:p>
        </p:txBody>
      </p:sp>
      <p:sp>
        <p:nvSpPr>
          <p:cNvPr id="10" name="textruta 9"/>
          <p:cNvSpPr txBox="1"/>
          <p:nvPr/>
        </p:nvSpPr>
        <p:spPr bwMode="auto">
          <a:xfrm>
            <a:off x="8372586" y="5733256"/>
            <a:ext cx="3826689" cy="923330"/>
          </a:xfrm>
          <a:prstGeom prst="rect">
            <a:avLst/>
          </a:prstGeom>
          <a:noFill/>
        </p:spPr>
        <p:txBody>
          <a:bodyPr wrap="none" rtlCol="0">
            <a:spAutoFit/>
          </a:bodyPr>
          <a:lstStyle/>
          <a:p>
            <a:pPr>
              <a:defRPr/>
            </a:pPr>
            <a:endParaRPr lang="sv-SE" sz="1800" u="none" strike="noStrike" dirty="0">
              <a:solidFill>
                <a:srgbClr val="282828"/>
              </a:solidFill>
              <a:latin typeface="Arial"/>
              <a:ea typeface="Arial"/>
            </a:endParaRPr>
          </a:p>
          <a:p>
            <a:pPr marL="0" indent="0">
              <a:buNone/>
              <a:defRPr/>
            </a:pPr>
            <a:r>
              <a:rPr lang="sv-SE" sz="1800" b="0" i="0" u="sng" strike="noStrike" dirty="0">
                <a:solidFill>
                  <a:srgbClr val="075A63"/>
                </a:solidFill>
                <a:latin typeface="Arial"/>
                <a:ea typeface="Arial"/>
                <a:hlinkClick r:id="rId3" tooltip="https://data-guidelines.scilifelab.se/"/>
              </a:rPr>
              <a:t>https</a:t>
            </a:r>
            <a:r>
              <a:rPr lang="sv-SE" sz="1800" b="0" i="0" u="sng" strike="noStrike">
                <a:solidFill>
                  <a:srgbClr val="075A63"/>
                </a:solidFill>
                <a:latin typeface="Arial"/>
                <a:ea typeface="Arial"/>
                <a:hlinkClick r:id="rId3" tooltip="https://data-guidelines.scilifelab.se/"/>
              </a:rPr>
              <a:t>://data-guidelines.scilifelab.se/</a:t>
            </a:r>
            <a:r>
              <a:rPr lang="sv-SE" sz="1800" b="0" i="0">
                <a:solidFill>
                  <a:srgbClr val="282828"/>
                </a:solidFill>
                <a:latin typeface="Arial"/>
                <a:ea typeface="Arial"/>
              </a:rPr>
              <a:t> </a:t>
            </a:r>
            <a:endParaRPr dirty="0"/>
          </a:p>
          <a:p>
            <a:pPr>
              <a:defRPr/>
            </a:pPr>
            <a:endParaRPr lang="sv-SE"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2D351F-2DE1-7D4E-9807-38C77B4C2626}"/>
              </a:ext>
            </a:extLst>
          </p:cNvPr>
          <p:cNvSpPr>
            <a:spLocks noGrp="1"/>
          </p:cNvSpPr>
          <p:nvPr>
            <p:ph type="title"/>
          </p:nvPr>
        </p:nvSpPr>
        <p:spPr/>
        <p:txBody>
          <a:bodyPr>
            <a:normAutofit/>
          </a:bodyPr>
          <a:lstStyle/>
          <a:p>
            <a:r>
              <a:rPr lang="en-GB" sz="3600" dirty="0"/>
              <a:t>SciLifeLab Data Stewardship Wizard</a:t>
            </a:r>
            <a:endParaRPr lang="en-SE" sz="3600"/>
          </a:p>
        </p:txBody>
      </p:sp>
      <p:pic>
        <p:nvPicPr>
          <p:cNvPr id="4" name="Picture 3">
            <a:extLst>
              <a:ext uri="{FF2B5EF4-FFF2-40B4-BE49-F238E27FC236}">
                <a16:creationId xmlns:a16="http://schemas.microsoft.com/office/drawing/2014/main" id="{8E23EF12-E835-534A-A09D-F3F8055854E0}"/>
              </a:ext>
            </a:extLst>
          </p:cNvPr>
          <p:cNvPicPr>
            <a:picLocks noChangeAspect="1"/>
          </p:cNvPicPr>
          <p:nvPr/>
        </p:nvPicPr>
        <p:blipFill rotWithShape="1">
          <a:blip r:embed="rId2"/>
          <a:srcRect l="1" r="-462" b="-1591"/>
          <a:stretch/>
        </p:blipFill>
        <p:spPr>
          <a:xfrm>
            <a:off x="1145934" y="1486801"/>
            <a:ext cx="9279947" cy="4600848"/>
          </a:xfrm>
          <a:prstGeom prst="rect">
            <a:avLst/>
          </a:prstGeom>
          <a:ln>
            <a:solidFill>
              <a:schemeClr val="tx2"/>
            </a:solidFill>
          </a:ln>
          <a:effectLst>
            <a:outerShdw blurRad="50800" dist="38100" dir="2700000" algn="tl" rotWithShape="0">
              <a:prstClr val="black">
                <a:alpha val="40000"/>
              </a:prstClr>
            </a:outerShdw>
          </a:effectLst>
        </p:spPr>
      </p:pic>
      <p:sp>
        <p:nvSpPr>
          <p:cNvPr id="5" name="Rectangle 4">
            <a:extLst>
              <a:ext uri="{FF2B5EF4-FFF2-40B4-BE49-F238E27FC236}">
                <a16:creationId xmlns:a16="http://schemas.microsoft.com/office/drawing/2014/main" id="{0DD6DF25-618B-7147-875F-810E5A5972F2}"/>
              </a:ext>
            </a:extLst>
          </p:cNvPr>
          <p:cNvSpPr/>
          <p:nvPr/>
        </p:nvSpPr>
        <p:spPr>
          <a:xfrm>
            <a:off x="784756" y="6194530"/>
            <a:ext cx="10515600" cy="400110"/>
          </a:xfrm>
          <a:prstGeom prst="rect">
            <a:avLst/>
          </a:prstGeom>
        </p:spPr>
        <p:txBody>
          <a:bodyPr wrap="square">
            <a:spAutoFit/>
          </a:bodyPr>
          <a:lstStyle/>
          <a:p>
            <a:r>
              <a:rPr lang="en-SE" sz="2000"/>
              <a:t>SciLifeLab Data Stewardship Wizard insta</a:t>
            </a:r>
            <a:r>
              <a:rPr lang="sv-SE" sz="2000" dirty="0" err="1"/>
              <a:t>nce</a:t>
            </a:r>
            <a:r>
              <a:rPr lang="sv-SE" sz="2000" dirty="0"/>
              <a:t> is available </a:t>
            </a:r>
            <a:r>
              <a:rPr lang="sv-SE" sz="2000" dirty="0" err="1"/>
              <a:t>here</a:t>
            </a:r>
            <a:r>
              <a:rPr lang="sv-SE" sz="2000" dirty="0"/>
              <a:t> </a:t>
            </a:r>
            <a:r>
              <a:rPr lang="en-SE" sz="2000"/>
              <a:t> </a:t>
            </a:r>
            <a:r>
              <a:rPr lang="en-SE" sz="2000">
                <a:hlinkClick r:id="rId3"/>
              </a:rPr>
              <a:t>https://dsw.scilifelab.se</a:t>
            </a:r>
            <a:endParaRPr lang="en-SE" sz="2000"/>
          </a:p>
        </p:txBody>
      </p:sp>
      <p:pic>
        <p:nvPicPr>
          <p:cNvPr id="6" name="Picture 1" descr="page1image518421920">
            <a:extLst>
              <a:ext uri="{FF2B5EF4-FFF2-40B4-BE49-F238E27FC236}">
                <a16:creationId xmlns:a16="http://schemas.microsoft.com/office/drawing/2014/main" id="{904D202D-172F-EE89-429E-B045A2EAB3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06890" y="400956"/>
            <a:ext cx="1290245" cy="6963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304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Platshållare för innehåll 1"/>
          <p:cNvSpPr>
            <a:spLocks noGrp="1"/>
          </p:cNvSpPr>
          <p:nvPr>
            <p:ph idx="1"/>
          </p:nvPr>
        </p:nvSpPr>
        <p:spPr bwMode="auto">
          <a:xfrm>
            <a:off x="506433" y="1484784"/>
            <a:ext cx="5536400" cy="5008090"/>
          </a:xfrm>
        </p:spPr>
        <p:txBody>
          <a:bodyPr>
            <a:normAutofit lnSpcReduction="10000"/>
          </a:bodyPr>
          <a:lstStyle/>
          <a:p>
            <a:pPr>
              <a:defRPr/>
            </a:pPr>
            <a:r>
              <a:rPr lang="en-GB" sz="2200" dirty="0">
                <a:latin typeface="Arial" panose="020B0604020202020204" pitchFamily="34" charset="0"/>
                <a:cs typeface="Arial" panose="020B0604020202020204" pitchFamily="34" charset="0"/>
              </a:rPr>
              <a:t>Tool to create Data Management </a:t>
            </a:r>
            <a:r>
              <a:rPr lang="en-GB" sz="2200" dirty="0"/>
              <a:t>P</a:t>
            </a:r>
            <a:r>
              <a:rPr lang="en-GB" sz="2200" dirty="0">
                <a:latin typeface="Arial" panose="020B0604020202020204" pitchFamily="34" charset="0"/>
                <a:cs typeface="Arial" panose="020B0604020202020204" pitchFamily="34" charset="0"/>
              </a:rPr>
              <a:t>lans (DMPs). The template is an interactive questionnaire specific for life science.</a:t>
            </a:r>
            <a:endParaRPr sz="2200" dirty="0">
              <a:latin typeface="Arial" panose="020B0604020202020204" pitchFamily="34" charset="0"/>
              <a:cs typeface="Arial" panose="020B0604020202020204" pitchFamily="34" charset="0"/>
            </a:endParaRPr>
          </a:p>
          <a:p>
            <a:pPr>
              <a:spcBef>
                <a:spcPts val="1333"/>
              </a:spcBef>
              <a:defRPr/>
            </a:pPr>
            <a:r>
              <a:rPr lang="en-GB" sz="2200" b="1" dirty="0">
                <a:latin typeface="Arial" panose="020B0604020202020204" pitchFamily="34" charset="0"/>
                <a:cs typeface="Arial" panose="020B0604020202020204" pitchFamily="34" charset="0"/>
              </a:rPr>
              <a:t>Log in using your UU university SWAM ID</a:t>
            </a:r>
            <a:r>
              <a:rPr lang="en-GB" sz="2200" dirty="0">
                <a:latin typeface="Arial" panose="020B0604020202020204" pitchFamily="34" charset="0"/>
                <a:cs typeface="Arial" panose="020B0604020202020204" pitchFamily="34" charset="0"/>
              </a:rPr>
              <a:t>, </a:t>
            </a:r>
            <a:endParaRPr sz="2200" dirty="0">
              <a:latin typeface="Arial" panose="020B0604020202020204" pitchFamily="34" charset="0"/>
              <a:cs typeface="Arial" panose="020B0604020202020204" pitchFamily="34" charset="0"/>
            </a:endParaRPr>
          </a:p>
          <a:p>
            <a:pPr>
              <a:spcBef>
                <a:spcPts val="1333"/>
              </a:spcBef>
              <a:defRPr/>
            </a:pPr>
            <a:r>
              <a:rPr lang="en-GB" sz="2200" dirty="0">
                <a:latin typeface="Arial" panose="020B0604020202020204" pitchFamily="34" charset="0"/>
                <a:cs typeface="Arial" panose="020B0604020202020204" pitchFamily="34" charset="0"/>
              </a:rPr>
              <a:t>Possibility to </a:t>
            </a:r>
            <a:r>
              <a:rPr lang="en-GB" sz="2200" b="1" dirty="0">
                <a:latin typeface="Arial" panose="020B0604020202020204" pitchFamily="34" charset="0"/>
                <a:cs typeface="Arial" panose="020B0604020202020204" pitchFamily="34" charset="0"/>
              </a:rPr>
              <a:t>collaborate, edit, version and export </a:t>
            </a:r>
            <a:r>
              <a:rPr lang="en-GB" sz="2200" dirty="0">
                <a:latin typeface="Arial" panose="020B0604020202020204" pitchFamily="34" charset="0"/>
                <a:cs typeface="Arial" panose="020B0604020202020204" pitchFamily="34" charset="0"/>
              </a:rPr>
              <a:t>to different file using the template. </a:t>
            </a:r>
            <a:endParaRPr sz="2200" dirty="0">
              <a:latin typeface="Arial" panose="020B0604020202020204" pitchFamily="34" charset="0"/>
              <a:cs typeface="Arial" panose="020B0604020202020204" pitchFamily="34" charset="0"/>
            </a:endParaRPr>
          </a:p>
          <a:p>
            <a:pPr>
              <a:spcBef>
                <a:spcPts val="1333"/>
              </a:spcBef>
              <a:spcAft>
                <a:spcPts val="800"/>
              </a:spcAft>
              <a:defRPr/>
            </a:pPr>
            <a:r>
              <a:rPr lang="en-GB" sz="2200" dirty="0">
                <a:latin typeface="Arial" panose="020B0604020202020204" pitchFamily="34" charset="0"/>
                <a:cs typeface="Arial" panose="020B0604020202020204" pitchFamily="34" charset="0"/>
              </a:rPr>
              <a:t>SciLifeLab has a specific </a:t>
            </a:r>
            <a:r>
              <a:rPr lang="en-GB" sz="2200" b="1" dirty="0">
                <a:latin typeface="Arial" panose="020B0604020202020204" pitchFamily="34" charset="0"/>
                <a:cs typeface="Arial" panose="020B0604020202020204" pitchFamily="34" charset="0"/>
              </a:rPr>
              <a:t>specific template and quiz </a:t>
            </a:r>
            <a:r>
              <a:rPr lang="en-GB" sz="2200" dirty="0">
                <a:latin typeface="Arial" panose="020B0604020202020204" pitchFamily="34" charset="0"/>
                <a:cs typeface="Arial" panose="020B0604020202020204" pitchFamily="34" charset="0"/>
              </a:rPr>
              <a:t>that is adapted to the national funders eg. Swedish Reseach Council and  international funders eg.H2020) for DMPs. . </a:t>
            </a:r>
            <a:endParaRPr lang="en-GB" sz="2200" b="1" dirty="0">
              <a:latin typeface="Arial" panose="020B0604020202020204" pitchFamily="34" charset="0"/>
              <a:cs typeface="Arial" panose="020B0604020202020204" pitchFamily="34" charset="0"/>
            </a:endParaRPr>
          </a:p>
          <a:p>
            <a:pPr>
              <a:spcBef>
                <a:spcPts val="1333"/>
              </a:spcBef>
              <a:spcAft>
                <a:spcPts val="800"/>
              </a:spcAft>
              <a:defRPr/>
            </a:pPr>
            <a:r>
              <a:rPr lang="en-GB" sz="2200" dirty="0">
                <a:latin typeface="Arial" panose="020B0604020202020204" pitchFamily="34" charset="0"/>
                <a:cs typeface="Arial" panose="020B0604020202020204" pitchFamily="34" charset="0"/>
              </a:rPr>
              <a:t>The tool is supported by a dedicated </a:t>
            </a:r>
            <a:r>
              <a:rPr lang="en-GB" sz="2200" b="1" dirty="0">
                <a:latin typeface="Arial" panose="020B0604020202020204" pitchFamily="34" charset="0"/>
                <a:cs typeface="Arial" panose="020B0604020202020204" pitchFamily="34" charset="0"/>
              </a:rPr>
              <a:t>support team.</a:t>
            </a:r>
            <a:endParaRPr sz="2200" dirty="0">
              <a:latin typeface="Arial" panose="020B0604020202020204" pitchFamily="34" charset="0"/>
              <a:cs typeface="Arial" panose="020B0604020202020204" pitchFamily="34" charset="0"/>
            </a:endParaRPr>
          </a:p>
          <a:p>
            <a:pPr>
              <a:defRPr/>
            </a:pPr>
            <a:endParaRPr lang="sv-SE" dirty="0"/>
          </a:p>
        </p:txBody>
      </p:sp>
      <p:sp>
        <p:nvSpPr>
          <p:cNvPr id="3" name="Rubrik 2"/>
          <p:cNvSpPr>
            <a:spLocks noGrp="1"/>
          </p:cNvSpPr>
          <p:nvPr>
            <p:ph type="title"/>
          </p:nvPr>
        </p:nvSpPr>
        <p:spPr bwMode="auto"/>
        <p:txBody>
          <a:bodyPr>
            <a:normAutofit/>
          </a:bodyPr>
          <a:lstStyle/>
          <a:p>
            <a:pPr>
              <a:defRPr/>
            </a:pPr>
            <a:r>
              <a:rPr lang="en-GB" sz="4400" b="1" dirty="0">
                <a:latin typeface="Arial" panose="020B0604020202020204" pitchFamily="34" charset="0"/>
                <a:cs typeface="Arial" panose="020B0604020202020204" pitchFamily="34" charset="0"/>
              </a:rPr>
              <a:t>Data Stewardship Wizard</a:t>
            </a:r>
            <a:endParaRPr lang="sv-SE" sz="4400" b="1" dirty="0">
              <a:latin typeface="Arial" panose="020B0604020202020204" pitchFamily="34" charset="0"/>
              <a:cs typeface="Arial" panose="020B0604020202020204" pitchFamily="34" charset="0"/>
            </a:endParaRPr>
          </a:p>
        </p:txBody>
      </p:sp>
      <p:pic>
        <p:nvPicPr>
          <p:cNvPr id="4" name="Bildobjekt 3"/>
          <p:cNvPicPr>
            <a:picLocks noChangeAspect="1"/>
          </p:cNvPicPr>
          <p:nvPr/>
        </p:nvPicPr>
        <p:blipFill>
          <a:blip r:embed="rId2"/>
          <a:stretch/>
        </p:blipFill>
        <p:spPr bwMode="auto">
          <a:xfrm>
            <a:off x="6449204" y="1728786"/>
            <a:ext cx="5536400" cy="3590437"/>
          </a:xfrm>
          <a:prstGeom prst="rect">
            <a:avLst/>
          </a:prstGeom>
          <a:ln>
            <a:solidFill>
              <a:schemeClr val="tx1"/>
            </a:solidFill>
          </a:ln>
          <a:effectLst>
            <a:outerShdw blurRad="50800" dist="38100" dir="2700000" algn="tl" rotWithShape="0">
              <a:prstClr val="black">
                <a:alpha val="40000"/>
              </a:prstClr>
            </a:outerShdw>
          </a:effectLst>
        </p:spPr>
      </p:pic>
      <p:pic>
        <p:nvPicPr>
          <p:cNvPr id="1025" name="Picture 1" descr="page1image518421920"/>
          <p:cNvPicPr>
            <a:picLocks noChangeAspect="1" noChangeArrowheads="1"/>
          </p:cNvPicPr>
          <p:nvPr/>
        </p:nvPicPr>
        <p:blipFill>
          <a:blip r:embed="rId3"/>
          <a:stretch/>
        </p:blipFill>
        <p:spPr bwMode="auto">
          <a:xfrm>
            <a:off x="9406890" y="400956"/>
            <a:ext cx="1290245" cy="696323"/>
          </a:xfrm>
          <a:prstGeom prst="rect">
            <a:avLst/>
          </a:prstGeom>
          <a:noFill/>
        </p:spPr>
      </p:pic>
      <p:pic>
        <p:nvPicPr>
          <p:cNvPr id="9" name="Bildobjekt 8"/>
          <p:cNvPicPr>
            <a:picLocks noChangeAspect="1"/>
          </p:cNvPicPr>
          <p:nvPr/>
        </p:nvPicPr>
        <p:blipFill>
          <a:blip r:embed="rId4"/>
          <a:srcRect l="55749" t="11296" r="7176" b="13105"/>
          <a:stretch/>
        </p:blipFill>
        <p:spPr bwMode="auto">
          <a:xfrm>
            <a:off x="8340323" y="3429000"/>
            <a:ext cx="3408070" cy="3590437"/>
          </a:xfrm>
          <a:prstGeom prst="rect">
            <a:avLst/>
          </a:prstGeom>
          <a:ln>
            <a:solidFill>
              <a:schemeClr val="tx1"/>
            </a:solidFill>
          </a:ln>
        </p:spPr>
      </p:pic>
      <p:pic>
        <p:nvPicPr>
          <p:cNvPr id="10" name="Bildobjekt 9"/>
          <p:cNvPicPr>
            <a:picLocks noChangeAspect="1"/>
          </p:cNvPicPr>
          <p:nvPr/>
        </p:nvPicPr>
        <p:blipFill>
          <a:blip r:embed="rId5"/>
          <a:srcRect l="34457" t="17362" r="32191" b="39788"/>
          <a:stretch/>
        </p:blipFill>
        <p:spPr bwMode="auto">
          <a:xfrm>
            <a:off x="6449204" y="5013176"/>
            <a:ext cx="2297489" cy="1844824"/>
          </a:xfrm>
          <a:prstGeom prst="rect">
            <a:avLst/>
          </a:prstGeom>
          <a:ln>
            <a:solidFill>
              <a:schemeClr val="tx1"/>
            </a:solidFill>
          </a:ln>
        </p:spPr>
      </p:pic>
      <p:sp>
        <p:nvSpPr>
          <p:cNvPr id="5" name="Rectangle 4">
            <a:extLst>
              <a:ext uri="{FF2B5EF4-FFF2-40B4-BE49-F238E27FC236}">
                <a16:creationId xmlns:a16="http://schemas.microsoft.com/office/drawing/2014/main" id="{E01703D2-D5E0-160E-EB7D-81BA569E4DFE}"/>
              </a:ext>
            </a:extLst>
          </p:cNvPr>
          <p:cNvSpPr/>
          <p:nvPr/>
        </p:nvSpPr>
        <p:spPr>
          <a:xfrm>
            <a:off x="784756" y="6194530"/>
            <a:ext cx="10515600" cy="400110"/>
          </a:xfrm>
          <a:prstGeom prst="rect">
            <a:avLst/>
          </a:prstGeom>
        </p:spPr>
        <p:txBody>
          <a:bodyPr wrap="square">
            <a:spAutoFit/>
          </a:bodyPr>
          <a:lstStyle/>
          <a:p>
            <a:r>
              <a:rPr lang="en-SE" sz="2000">
                <a:hlinkClick r:id="rId6"/>
              </a:rPr>
              <a:t>https://dsw.scilifelab.se</a:t>
            </a:r>
            <a:endParaRPr lang="en-SE" sz="20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Platshållare för innehåll 1"/>
          <p:cNvSpPr>
            <a:spLocks noGrp="1"/>
          </p:cNvSpPr>
          <p:nvPr>
            <p:ph idx="1"/>
          </p:nvPr>
        </p:nvSpPr>
        <p:spPr bwMode="auto"/>
        <p:txBody>
          <a:bodyPr>
            <a:normAutofit/>
          </a:bodyPr>
          <a:lstStyle/>
          <a:p>
            <a:pPr>
              <a:defRPr/>
            </a:pPr>
            <a:r>
              <a:rPr lang="sv-SE" sz="2000" dirty="0"/>
              <a:t>Available openly for both researchers and public</a:t>
            </a:r>
            <a:endParaRPr sz="2000" dirty="0"/>
          </a:p>
          <a:p>
            <a:pPr>
              <a:defRPr/>
            </a:pPr>
            <a:r>
              <a:rPr lang="sv-SE" sz="2000" dirty="0"/>
              <a:t>Instruction videos with general information about RDM and a practical demo of how to configure a DMP together with a demo of the MP tool Data Stewardship Wizard  is available via SciLifeLab YouTube-channel:</a:t>
            </a:r>
            <a:br>
              <a:rPr lang="sv-SE" sz="2000" dirty="0"/>
            </a:br>
            <a:endParaRPr lang="sv-SE" sz="2000" dirty="0"/>
          </a:p>
          <a:p>
            <a:pPr>
              <a:defRPr/>
            </a:pPr>
            <a:r>
              <a:rPr lang="sv-SE" sz="2000" i="1" dirty="0"/>
              <a:t>Data management - A short introduction </a:t>
            </a:r>
            <a:endParaRPr sz="2000" dirty="0"/>
          </a:p>
          <a:p>
            <a:pPr lvl="1">
              <a:defRPr/>
            </a:pPr>
            <a:r>
              <a:rPr lang="sv-SE" sz="2000" u="sng" dirty="0">
                <a:hlinkClick r:id="rId2" tooltip="https://youtu.be/DvmsmcQ2QiM"/>
              </a:rPr>
              <a:t>https://youtu.be/DvmsmcQ2QiM</a:t>
            </a:r>
            <a:endParaRPr lang="sv-SE" sz="2000" dirty="0"/>
          </a:p>
          <a:p>
            <a:pPr lvl="1">
              <a:defRPr/>
            </a:pPr>
            <a:endParaRPr lang="sv-SE" sz="2000" dirty="0"/>
          </a:p>
          <a:p>
            <a:pPr>
              <a:defRPr/>
            </a:pPr>
            <a:r>
              <a:rPr lang="sv-SE" sz="2000" i="1" dirty="0"/>
              <a:t>The Data Management Plan (DMP) - How to write one</a:t>
            </a:r>
            <a:endParaRPr sz="2000" dirty="0"/>
          </a:p>
          <a:p>
            <a:pPr lvl="1">
              <a:defRPr/>
            </a:pPr>
            <a:r>
              <a:rPr lang="sv-SE" sz="2000" u="sng" dirty="0">
                <a:hlinkClick r:id="rId3" tooltip="https://youtu.be/HDfwz60FXjw"/>
              </a:rPr>
              <a:t>https://youtu.be/HDfwz60FXjw</a:t>
            </a:r>
            <a:endParaRPr lang="sv-SE" sz="2000" dirty="0"/>
          </a:p>
          <a:p>
            <a:pPr marL="457200" lvl="1" indent="0">
              <a:buNone/>
              <a:defRPr/>
            </a:pPr>
            <a:endParaRPr lang="sv-SE" sz="2000" dirty="0"/>
          </a:p>
          <a:p>
            <a:pPr>
              <a:defRPr/>
            </a:pPr>
            <a:r>
              <a:rPr lang="sv-SE" sz="2000" i="1" dirty="0"/>
              <a:t>SciLifeLab Data Stewardship Wizard - A short introduction</a:t>
            </a:r>
            <a:r>
              <a:rPr lang="sv-SE" sz="2000" dirty="0"/>
              <a:t> </a:t>
            </a:r>
            <a:endParaRPr sz="2000" dirty="0"/>
          </a:p>
          <a:p>
            <a:pPr lvl="1">
              <a:defRPr/>
            </a:pPr>
            <a:r>
              <a:rPr lang="sv-SE" sz="2000" u="sng" dirty="0">
                <a:hlinkClick r:id="rId4" tooltip="https://youtu.be/HY2DVnNGkAs"/>
              </a:rPr>
              <a:t>https://youtu.be/HY2DVnNGkAs</a:t>
            </a:r>
            <a:endParaRPr lang="sv-SE" sz="2000" dirty="0"/>
          </a:p>
          <a:p>
            <a:pPr>
              <a:defRPr/>
            </a:pPr>
            <a:endParaRPr lang="sv-SE" dirty="0"/>
          </a:p>
        </p:txBody>
      </p:sp>
      <p:sp>
        <p:nvSpPr>
          <p:cNvPr id="3" name="Rubrik 2"/>
          <p:cNvSpPr>
            <a:spLocks noGrp="1"/>
          </p:cNvSpPr>
          <p:nvPr>
            <p:ph type="title"/>
          </p:nvPr>
        </p:nvSpPr>
        <p:spPr bwMode="auto"/>
        <p:txBody>
          <a:bodyPr>
            <a:noAutofit/>
          </a:bodyPr>
          <a:lstStyle/>
          <a:p>
            <a:pPr>
              <a:defRPr/>
            </a:pPr>
            <a:r>
              <a:rPr lang="sv-SE" b="1" dirty="0">
                <a:latin typeface="Arial" panose="020B0604020202020204" pitchFamily="34" charset="0"/>
                <a:cs typeface="Arial" panose="020B0604020202020204" pitchFamily="34" charset="0"/>
              </a:rPr>
              <a:t>Demos and instruction videos</a:t>
            </a:r>
            <a:endParaRPr b="1" dirty="0">
              <a:latin typeface="Arial" panose="020B0604020202020204" pitchFamily="34" charset="0"/>
              <a:cs typeface="Arial" panose="020B0604020202020204" pitchFamily="34" charset="0"/>
            </a:endParaRPr>
          </a:p>
        </p:txBody>
      </p:sp>
      <p:sp>
        <p:nvSpPr>
          <p:cNvPr id="4" name="Rektangel 3"/>
          <p:cNvSpPr/>
          <p:nvPr/>
        </p:nvSpPr>
        <p:spPr bwMode="auto">
          <a:xfrm>
            <a:off x="5977217" y="3244334"/>
            <a:ext cx="237566" cy="369332"/>
          </a:xfrm>
          <a:prstGeom prst="rect">
            <a:avLst/>
          </a:prstGeom>
        </p:spPr>
        <p:txBody>
          <a:bodyPr wrap="none">
            <a:spAutoFit/>
          </a:bodyPr>
          <a:lstStyle/>
          <a:p>
            <a:pPr>
              <a:defRPr/>
            </a:pPr>
            <a:r>
              <a:rPr lang="sv-SE" dirty="0">
                <a:solidFill>
                  <a:srgbClr val="000000"/>
                </a:solidFill>
              </a:rPr>
              <a:t> </a:t>
            </a:r>
            <a:endParaRPr lang="sv-SE" dirty="0"/>
          </a:p>
        </p:txBody>
      </p:sp>
      <p:pic>
        <p:nvPicPr>
          <p:cNvPr id="5" name="Picture 1" descr="page1image518421920"/>
          <p:cNvPicPr>
            <a:picLocks noChangeAspect="1" noChangeArrowheads="1"/>
          </p:cNvPicPr>
          <p:nvPr/>
        </p:nvPicPr>
        <p:blipFill>
          <a:blip r:embed="rId5"/>
          <a:stretch/>
        </p:blipFill>
        <p:spPr bwMode="auto">
          <a:xfrm>
            <a:off x="9406890" y="400956"/>
            <a:ext cx="1290245" cy="696323"/>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2">
            <a:extLst>
              <a:ext uri="{FF2B5EF4-FFF2-40B4-BE49-F238E27FC236}">
                <a16:creationId xmlns:a16="http://schemas.microsoft.com/office/drawing/2014/main" id="{DA5CED4C-06F6-9A30-C650-E08F1BDECD52}"/>
              </a:ext>
            </a:extLst>
          </p:cNvPr>
          <p:cNvSpPr>
            <a:spLocks noGrp="1"/>
          </p:cNvSpPr>
          <p:nvPr>
            <p:ph type="title"/>
          </p:nvPr>
        </p:nvSpPr>
        <p:spPr/>
        <p:txBody>
          <a:bodyPr/>
          <a:lstStyle/>
          <a:p>
            <a:r>
              <a:rPr lang="sv-SE" b="1" dirty="0">
                <a:latin typeface="Arial" panose="020B0604020202020204" pitchFamily="34" charset="0"/>
                <a:cs typeface="Arial" panose="020B0604020202020204" pitchFamily="34" charset="0"/>
              </a:rPr>
              <a:t>Data Delivery System</a:t>
            </a:r>
            <a:endParaRPr lang="sv-SE" dirty="0">
              <a:latin typeface="Arial" panose="020B0604020202020204" pitchFamily="34" charset="0"/>
              <a:cs typeface="Arial" panose="020B0604020202020204" pitchFamily="34" charset="0"/>
            </a:endParaRPr>
          </a:p>
        </p:txBody>
      </p:sp>
      <p:pic>
        <p:nvPicPr>
          <p:cNvPr id="4" name="Bildobjekt 3">
            <a:extLst>
              <a:ext uri="{FF2B5EF4-FFF2-40B4-BE49-F238E27FC236}">
                <a16:creationId xmlns:a16="http://schemas.microsoft.com/office/drawing/2014/main" id="{D850FCAC-881D-6455-F946-B604477308A5}"/>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backgroundRemoval t="28744" b="92083" l="56939" r="95215"/>
                    </a14:imgEffect>
                    <a14:imgEffect>
                      <a14:colorTemperature colorTemp="7906"/>
                    </a14:imgEffect>
                    <a14:imgEffect>
                      <a14:saturation sat="213000"/>
                    </a14:imgEffect>
                  </a14:imgLayer>
                </a14:imgProps>
              </a:ext>
            </a:extLst>
          </a:blip>
          <a:srcRect l="52155" t="20827"/>
          <a:stretch/>
        </p:blipFill>
        <p:spPr bwMode="auto">
          <a:xfrm>
            <a:off x="2355574" y="1438630"/>
            <a:ext cx="7480852" cy="5054245"/>
          </a:xfrm>
          <a:prstGeom prst="rect">
            <a:avLst/>
          </a:prstGeom>
          <a:ln>
            <a:solidFill>
              <a:schemeClr val="bg1"/>
            </a:solidFill>
          </a:ln>
        </p:spPr>
      </p:pic>
    </p:spTree>
    <p:extLst>
      <p:ext uri="{BB962C8B-B14F-4D97-AF65-F5344CB8AC3E}">
        <p14:creationId xmlns:p14="http://schemas.microsoft.com/office/powerpoint/2010/main" val="946951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a:lstStyle/>
          <a:p>
            <a:pPr>
              <a:defRPr/>
            </a:pPr>
            <a:r>
              <a:rPr b="1" dirty="0">
                <a:latin typeface="Arial" panose="020B0604020202020204" pitchFamily="34" charset="0"/>
                <a:cs typeface="Arial" panose="020B0604020202020204" pitchFamily="34" charset="0"/>
              </a:rPr>
              <a:t>Data </a:t>
            </a:r>
            <a:r>
              <a:rPr lang="sv-SE" b="1" dirty="0">
                <a:latin typeface="Arial" panose="020B0604020202020204" pitchFamily="34" charset="0"/>
                <a:cs typeface="Arial" panose="020B0604020202020204" pitchFamily="34" charset="0"/>
              </a:rPr>
              <a:t>Delivery System</a:t>
            </a:r>
            <a:endParaRPr b="1" dirty="0">
              <a:latin typeface="Arial" panose="020B0604020202020204" pitchFamily="34" charset="0"/>
              <a:cs typeface="Arial" panose="020B0604020202020204" pitchFamily="34" charset="0"/>
            </a:endParaRPr>
          </a:p>
        </p:txBody>
      </p:sp>
      <p:sp>
        <p:nvSpPr>
          <p:cNvPr id="5" name="TextBox 4"/>
          <p:cNvSpPr txBox="1"/>
          <p:nvPr/>
        </p:nvSpPr>
        <p:spPr bwMode="auto">
          <a:xfrm>
            <a:off x="814178" y="5941075"/>
            <a:ext cx="9993377" cy="1200329"/>
          </a:xfrm>
          <a:prstGeom prst="rect">
            <a:avLst/>
          </a:prstGeom>
          <a:noFill/>
        </p:spPr>
        <p:txBody>
          <a:bodyPr wrap="none" rtlCol="0">
            <a:spAutoFit/>
          </a:bodyPr>
          <a:lstStyle/>
          <a:p>
            <a:pPr>
              <a:defRPr/>
            </a:pPr>
            <a:r>
              <a:rPr lang="sv-SE" b="1" dirty="0"/>
              <a:t>SciLifeLab Data delivery system</a:t>
            </a:r>
            <a:endParaRPr dirty="0"/>
          </a:p>
          <a:p>
            <a:pPr>
              <a:defRPr/>
            </a:pPr>
            <a:r>
              <a:rPr lang="sv-SE" dirty="0"/>
              <a:t>Sensitive</a:t>
            </a:r>
            <a:r>
              <a:rPr dirty="0"/>
              <a:t> data </a:t>
            </a:r>
            <a:r>
              <a:rPr lang="sv-SE" dirty="0"/>
              <a:t>is delivered from the </a:t>
            </a:r>
            <a:r>
              <a:rPr dirty="0"/>
              <a:t>data</a:t>
            </a:r>
            <a:r>
              <a:rPr lang="sv-SE" dirty="0"/>
              <a:t> </a:t>
            </a:r>
            <a:r>
              <a:rPr dirty="0"/>
              <a:t>produc</a:t>
            </a:r>
            <a:r>
              <a:rPr lang="sv-SE" dirty="0"/>
              <a:t>er to the user</a:t>
            </a:r>
            <a:r>
              <a:rPr dirty="0"/>
              <a:t>– </a:t>
            </a:r>
            <a:r>
              <a:rPr lang="sv-SE" dirty="0"/>
              <a:t>information security </a:t>
            </a:r>
            <a:r>
              <a:rPr dirty="0"/>
              <a:t>encryption on-the-fly</a:t>
            </a:r>
            <a:endParaRPr lang="sv-SE" dirty="0"/>
          </a:p>
          <a:p>
            <a:pPr>
              <a:defRPr/>
            </a:pPr>
            <a:r>
              <a:rPr u="sng" dirty="0">
                <a:hlinkClick r:id="rId3" tooltip="https://delivery.scilifelab.se"/>
              </a:rPr>
              <a:t>https://delivery.scilifelab.se</a:t>
            </a:r>
            <a:r>
              <a:rPr dirty="0"/>
              <a:t> </a:t>
            </a:r>
          </a:p>
          <a:p>
            <a:pPr>
              <a:defRPr/>
            </a:pPr>
            <a:endParaRPr dirty="0"/>
          </a:p>
        </p:txBody>
      </p:sp>
      <p:pic>
        <p:nvPicPr>
          <p:cNvPr id="7" name="Bildobjekt 6"/>
          <p:cNvPicPr>
            <a:picLocks noChangeAspect="1"/>
          </p:cNvPicPr>
          <p:nvPr/>
        </p:nvPicPr>
        <p:blipFill>
          <a:blip r:embed="rId4"/>
          <a:stretch/>
        </p:blipFill>
        <p:spPr bwMode="auto">
          <a:xfrm>
            <a:off x="838200" y="1571626"/>
            <a:ext cx="10081135" cy="4116011"/>
          </a:xfrm>
          <a:prstGeom prst="rect">
            <a:avLst/>
          </a:prstGeom>
          <a:ln>
            <a:solidFill>
              <a:schemeClr val="tx1"/>
            </a:solid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624A1FEC-7FB4-4D5A-FB74-C92DB321BF9A}"/>
              </a:ext>
            </a:extLst>
          </p:cNvPr>
          <p:cNvSpPr>
            <a:spLocks noGrp="1"/>
          </p:cNvSpPr>
          <p:nvPr>
            <p:ph type="title"/>
          </p:nvPr>
        </p:nvSpPr>
        <p:spPr>
          <a:xfrm>
            <a:off x="895350" y="465138"/>
            <a:ext cx="9538252" cy="830130"/>
          </a:xfrm>
        </p:spPr>
        <p:txBody>
          <a:bodyPr>
            <a:noAutofit/>
          </a:bodyPr>
          <a:lstStyle/>
          <a:p>
            <a:r>
              <a:rPr lang="sv-SE" b="1" dirty="0">
                <a:latin typeface="Arial" panose="020B0604020202020204" pitchFamily="34" charset="0"/>
                <a:cs typeface="Arial" panose="020B0604020202020204" pitchFamily="34" charset="0"/>
              </a:rPr>
              <a:t>SciLifeLab Serve</a:t>
            </a:r>
            <a:br>
              <a:rPr lang="sv-SE" sz="2800" dirty="0"/>
            </a:br>
            <a:endParaRPr lang="en-SE" sz="2800"/>
          </a:p>
        </p:txBody>
      </p:sp>
      <p:pic>
        <p:nvPicPr>
          <p:cNvPr id="2" name="Picture 3">
            <a:extLst>
              <a:ext uri="{FF2B5EF4-FFF2-40B4-BE49-F238E27FC236}">
                <a16:creationId xmlns:a16="http://schemas.microsoft.com/office/drawing/2014/main" id="{BC8A0DAF-05C8-803B-B7DC-987EE36320EF}"/>
              </a:ext>
            </a:extLst>
          </p:cNvPr>
          <p:cNvPicPr>
            <a:picLocks noChangeAspect="1"/>
          </p:cNvPicPr>
          <p:nvPr/>
        </p:nvPicPr>
        <p:blipFill rotWithShape="1">
          <a:blip r:embed="rId2"/>
          <a:srcRect l="22938" t="17504" r="2869" b="-2310"/>
          <a:stretch/>
        </p:blipFill>
        <p:spPr>
          <a:xfrm>
            <a:off x="1687538" y="1977545"/>
            <a:ext cx="8156550" cy="4083831"/>
          </a:xfrm>
          <a:prstGeom prst="rect">
            <a:avLst/>
          </a:prstGeom>
          <a:ln>
            <a:solidFill>
              <a:schemeClr val="bg1"/>
            </a:solidFill>
          </a:ln>
        </p:spPr>
      </p:pic>
    </p:spTree>
    <p:extLst>
      <p:ext uri="{BB962C8B-B14F-4D97-AF65-F5344CB8AC3E}">
        <p14:creationId xmlns:p14="http://schemas.microsoft.com/office/powerpoint/2010/main" val="2672988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7CB6991-6084-D48D-D50B-9668D6222EFA}"/>
              </a:ext>
            </a:extLst>
          </p:cNvPr>
          <p:cNvSpPr>
            <a:spLocks noGrp="1"/>
          </p:cNvSpPr>
          <p:nvPr>
            <p:ph type="title"/>
          </p:nvPr>
        </p:nvSpPr>
        <p:spPr>
          <a:xfrm>
            <a:off x="838200" y="1233172"/>
            <a:ext cx="10515600" cy="871406"/>
          </a:xfrm>
        </p:spPr>
        <p:txBody>
          <a:bodyPr/>
          <a:lstStyle/>
          <a:p>
            <a:r>
              <a:rPr lang="sv-SE" sz="3200" dirty="0"/>
              <a:t>How SciLifeLab DC works with research data</a:t>
            </a:r>
          </a:p>
        </p:txBody>
      </p:sp>
      <p:sp>
        <p:nvSpPr>
          <p:cNvPr id="5" name="Rektangel med rundade hörn 4">
            <a:extLst>
              <a:ext uri="{FF2B5EF4-FFF2-40B4-BE49-F238E27FC236}">
                <a16:creationId xmlns:a16="http://schemas.microsoft.com/office/drawing/2014/main" id="{CDAE0329-1770-8E88-661F-E72BA3C7268C}"/>
              </a:ext>
            </a:extLst>
          </p:cNvPr>
          <p:cNvSpPr/>
          <p:nvPr/>
        </p:nvSpPr>
        <p:spPr>
          <a:xfrm>
            <a:off x="983432" y="2179796"/>
            <a:ext cx="1944216" cy="133379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t>RDM</a:t>
            </a:r>
          </a:p>
          <a:p>
            <a:pPr algn="ctr"/>
            <a:r>
              <a:rPr lang="sv-SE" dirty="0"/>
              <a:t>support</a:t>
            </a:r>
          </a:p>
        </p:txBody>
      </p:sp>
      <p:sp>
        <p:nvSpPr>
          <p:cNvPr id="9" name="Rektangel med rundade hörn 8">
            <a:extLst>
              <a:ext uri="{FF2B5EF4-FFF2-40B4-BE49-F238E27FC236}">
                <a16:creationId xmlns:a16="http://schemas.microsoft.com/office/drawing/2014/main" id="{3417481C-5A2C-1B9D-6123-824568B5D796}"/>
              </a:ext>
            </a:extLst>
          </p:cNvPr>
          <p:cNvSpPr/>
          <p:nvPr/>
        </p:nvSpPr>
        <p:spPr>
          <a:xfrm>
            <a:off x="2979286" y="2195924"/>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t>Storage, Compute &amp; Access</a:t>
            </a:r>
          </a:p>
        </p:txBody>
      </p:sp>
      <p:sp>
        <p:nvSpPr>
          <p:cNvPr id="11" name="Rektangel med rundade hörn 10">
            <a:extLst>
              <a:ext uri="{FF2B5EF4-FFF2-40B4-BE49-F238E27FC236}">
                <a16:creationId xmlns:a16="http://schemas.microsoft.com/office/drawing/2014/main" id="{C28B3C04-CDF5-9861-CE05-AC677DD85C46}"/>
              </a:ext>
            </a:extLst>
          </p:cNvPr>
          <p:cNvSpPr/>
          <p:nvPr/>
        </p:nvSpPr>
        <p:spPr>
          <a:xfrm>
            <a:off x="5015385" y="2215129"/>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t>Sensitive data</a:t>
            </a:r>
          </a:p>
        </p:txBody>
      </p:sp>
      <p:sp>
        <p:nvSpPr>
          <p:cNvPr id="14" name="Platshållare för text 2">
            <a:extLst>
              <a:ext uri="{FF2B5EF4-FFF2-40B4-BE49-F238E27FC236}">
                <a16:creationId xmlns:a16="http://schemas.microsoft.com/office/drawing/2014/main" id="{5DB0D93F-51FF-EA7D-766A-9F1E81F31993}"/>
              </a:ext>
            </a:extLst>
          </p:cNvPr>
          <p:cNvSpPr txBox="1">
            <a:spLocks/>
          </p:cNvSpPr>
          <p:nvPr/>
        </p:nvSpPr>
        <p:spPr bwMode="auto">
          <a:xfrm>
            <a:off x="6263444" y="5261871"/>
            <a:ext cx="2016224" cy="495859"/>
          </a:xfrm>
          <a:prstGeom prst="rect">
            <a:avLst/>
          </a:prstGeom>
        </p:spPr>
        <p:txBody>
          <a:bodyPr vert="horz" lIns="91440" tIns="45720" rIns="91440" bIns="45720" rtlCol="0">
            <a:noAutofit/>
          </a:bodyPr>
          <a:lstStyle>
            <a:lvl1pPr marL="0" indent="0" algn="l" defTabSz="914400">
              <a:lnSpc>
                <a:spcPct val="90000"/>
              </a:lnSpc>
              <a:spcBef>
                <a:spcPts val="1000"/>
              </a:spcBef>
              <a:buFont typeface="Arial"/>
              <a:buNone/>
              <a:defRPr sz="2400">
                <a:solidFill>
                  <a:schemeClr val="accent6">
                    <a:lumMod val="50000"/>
                  </a:schemeClr>
                </a:solidFill>
                <a:latin typeface="Arial"/>
                <a:ea typeface="+mn-ea"/>
                <a:cs typeface="Arial"/>
              </a:defRPr>
            </a:lvl1pPr>
            <a:lvl2pPr marL="457200" indent="0" algn="l" defTabSz="914400">
              <a:lnSpc>
                <a:spcPct val="90000"/>
              </a:lnSpc>
              <a:spcBef>
                <a:spcPts val="500"/>
              </a:spcBef>
              <a:buFont typeface="Arial"/>
              <a:buNone/>
              <a:defRPr sz="1400">
                <a:solidFill>
                  <a:schemeClr val="bg2">
                    <a:lumMod val="10000"/>
                  </a:schemeClr>
                </a:solidFill>
                <a:latin typeface="Arial"/>
                <a:ea typeface="+mn-ea"/>
                <a:cs typeface="Arial"/>
              </a:defRPr>
            </a:lvl2pPr>
            <a:lvl3pPr marL="914400" indent="0" algn="l" defTabSz="914400">
              <a:lnSpc>
                <a:spcPct val="90000"/>
              </a:lnSpc>
              <a:spcBef>
                <a:spcPts val="500"/>
              </a:spcBef>
              <a:buFont typeface="Arial"/>
              <a:buNone/>
              <a:defRPr sz="1200">
                <a:solidFill>
                  <a:schemeClr val="bg2">
                    <a:lumMod val="10000"/>
                  </a:schemeClr>
                </a:solidFill>
                <a:latin typeface="Arial"/>
                <a:ea typeface="+mn-ea"/>
                <a:cs typeface="Arial"/>
              </a:defRPr>
            </a:lvl3pPr>
            <a:lvl4pPr marL="1371600" indent="0" algn="l" defTabSz="914400">
              <a:lnSpc>
                <a:spcPct val="90000"/>
              </a:lnSpc>
              <a:spcBef>
                <a:spcPts val="500"/>
              </a:spcBef>
              <a:buFont typeface="Arial"/>
              <a:buNone/>
              <a:defRPr sz="1000">
                <a:solidFill>
                  <a:schemeClr val="bg2">
                    <a:lumMod val="10000"/>
                  </a:schemeClr>
                </a:solidFill>
                <a:latin typeface="Arial"/>
                <a:ea typeface="+mn-ea"/>
                <a:cs typeface="Arial"/>
              </a:defRPr>
            </a:lvl4pPr>
            <a:lvl5pPr marL="1828800" indent="0" algn="l" defTabSz="914400">
              <a:lnSpc>
                <a:spcPct val="90000"/>
              </a:lnSpc>
              <a:spcBef>
                <a:spcPts val="500"/>
              </a:spcBef>
              <a:buFont typeface="Arial"/>
              <a:buNone/>
              <a:defRPr sz="1000">
                <a:solidFill>
                  <a:schemeClr val="bg2">
                    <a:lumMod val="10000"/>
                  </a:schemeClr>
                </a:solidFill>
                <a:latin typeface="Arial"/>
                <a:ea typeface="+mn-ea"/>
                <a:cs typeface="Arial"/>
              </a:defRPr>
            </a:lvl5pPr>
            <a:lvl6pPr marL="2286000" indent="0" algn="l" defTabSz="914400">
              <a:lnSpc>
                <a:spcPct val="90000"/>
              </a:lnSpc>
              <a:spcBef>
                <a:spcPts val="500"/>
              </a:spcBef>
              <a:buFont typeface="Arial"/>
              <a:buNone/>
              <a:defRPr sz="1000">
                <a:solidFill>
                  <a:schemeClr val="tx1"/>
                </a:solidFill>
                <a:latin typeface="+mn-lt"/>
                <a:ea typeface="+mn-ea"/>
                <a:cs typeface="+mn-cs"/>
              </a:defRPr>
            </a:lvl6pPr>
            <a:lvl7pPr marL="2743200" indent="0" algn="l" defTabSz="914400">
              <a:lnSpc>
                <a:spcPct val="90000"/>
              </a:lnSpc>
              <a:spcBef>
                <a:spcPts val="500"/>
              </a:spcBef>
              <a:buFont typeface="Arial"/>
              <a:buNone/>
              <a:defRPr sz="1000">
                <a:solidFill>
                  <a:schemeClr val="tx1"/>
                </a:solidFill>
                <a:latin typeface="+mn-lt"/>
                <a:ea typeface="+mn-ea"/>
                <a:cs typeface="+mn-cs"/>
              </a:defRPr>
            </a:lvl7pPr>
            <a:lvl8pPr marL="3200400" indent="0" algn="l" defTabSz="914400">
              <a:lnSpc>
                <a:spcPct val="90000"/>
              </a:lnSpc>
              <a:spcBef>
                <a:spcPts val="500"/>
              </a:spcBef>
              <a:buFont typeface="Arial"/>
              <a:buNone/>
              <a:defRPr sz="1000">
                <a:solidFill>
                  <a:schemeClr val="tx1"/>
                </a:solidFill>
                <a:latin typeface="+mn-lt"/>
                <a:ea typeface="+mn-ea"/>
                <a:cs typeface="+mn-cs"/>
              </a:defRPr>
            </a:lvl8pPr>
            <a:lvl9pPr marL="3657600" indent="0" algn="l" defTabSz="914400">
              <a:lnSpc>
                <a:spcPct val="90000"/>
              </a:lnSpc>
              <a:spcBef>
                <a:spcPts val="500"/>
              </a:spcBef>
              <a:buFont typeface="Arial"/>
              <a:buNone/>
              <a:defRPr sz="1000">
                <a:solidFill>
                  <a:schemeClr val="tx1"/>
                </a:solidFill>
                <a:latin typeface="+mn-lt"/>
                <a:ea typeface="+mn-ea"/>
                <a:cs typeface="+mn-cs"/>
              </a:defRPr>
            </a:lvl9pPr>
          </a:lstStyle>
          <a:p>
            <a:r>
              <a:rPr lang="sv-SE" sz="1400" b="1" dirty="0">
                <a:solidFill>
                  <a:schemeClr val="bg1"/>
                </a:solidFill>
              </a:rPr>
              <a:t>SciLifeLab </a:t>
            </a:r>
          </a:p>
          <a:p>
            <a:r>
              <a:rPr lang="sv-SE" sz="1400" b="1" dirty="0">
                <a:solidFill>
                  <a:schemeClr val="bg1"/>
                </a:solidFill>
              </a:rPr>
              <a:t>Data Repository</a:t>
            </a:r>
          </a:p>
        </p:txBody>
      </p:sp>
      <p:sp>
        <p:nvSpPr>
          <p:cNvPr id="15" name="Rektangel med rundade hörn 14">
            <a:extLst>
              <a:ext uri="{FF2B5EF4-FFF2-40B4-BE49-F238E27FC236}">
                <a16:creationId xmlns:a16="http://schemas.microsoft.com/office/drawing/2014/main" id="{0B7D02D1-0B0F-D087-5A0B-92F2AAF83A5F}"/>
              </a:ext>
            </a:extLst>
          </p:cNvPr>
          <p:cNvSpPr/>
          <p:nvPr/>
        </p:nvSpPr>
        <p:spPr>
          <a:xfrm>
            <a:off x="7043633" y="2203980"/>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t>Services</a:t>
            </a:r>
          </a:p>
        </p:txBody>
      </p:sp>
      <p:sp>
        <p:nvSpPr>
          <p:cNvPr id="16" name="Rektangel med rundade hörn 15">
            <a:extLst>
              <a:ext uri="{FF2B5EF4-FFF2-40B4-BE49-F238E27FC236}">
                <a16:creationId xmlns:a16="http://schemas.microsoft.com/office/drawing/2014/main" id="{73977514-8148-440D-0B03-4C44E539102F}"/>
              </a:ext>
            </a:extLst>
          </p:cNvPr>
          <p:cNvSpPr/>
          <p:nvPr/>
        </p:nvSpPr>
        <p:spPr>
          <a:xfrm>
            <a:off x="9071881" y="2203979"/>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err="1"/>
              <a:t>Identify</a:t>
            </a:r>
            <a:r>
              <a:rPr lang="sv-SE" dirty="0"/>
              <a:t> datasets</a:t>
            </a:r>
          </a:p>
        </p:txBody>
      </p:sp>
      <p:sp>
        <p:nvSpPr>
          <p:cNvPr id="17" name="Rektangel med rundade hörn 16">
            <a:extLst>
              <a:ext uri="{FF2B5EF4-FFF2-40B4-BE49-F238E27FC236}">
                <a16:creationId xmlns:a16="http://schemas.microsoft.com/office/drawing/2014/main" id="{65F19167-2137-D1BD-DCA4-167EF44F6FCD}"/>
              </a:ext>
            </a:extLst>
          </p:cNvPr>
          <p:cNvSpPr/>
          <p:nvPr/>
        </p:nvSpPr>
        <p:spPr>
          <a:xfrm>
            <a:off x="7087392" y="3656664"/>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a:t>DMPs- support and </a:t>
            </a:r>
            <a:r>
              <a:rPr lang="sv-SE" err="1"/>
              <a:t>training</a:t>
            </a:r>
            <a:endParaRPr lang="sv-SE"/>
          </a:p>
        </p:txBody>
      </p:sp>
      <p:sp>
        <p:nvSpPr>
          <p:cNvPr id="18" name="Rektangel med rundade hörn 17">
            <a:extLst>
              <a:ext uri="{FF2B5EF4-FFF2-40B4-BE49-F238E27FC236}">
                <a16:creationId xmlns:a16="http://schemas.microsoft.com/office/drawing/2014/main" id="{80341271-5979-7160-1C61-9D087E6BA8E0}"/>
              </a:ext>
            </a:extLst>
          </p:cNvPr>
          <p:cNvSpPr/>
          <p:nvPr/>
        </p:nvSpPr>
        <p:spPr>
          <a:xfrm>
            <a:off x="9135912" y="3627471"/>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a:t>SciLifeLab </a:t>
            </a:r>
          </a:p>
          <a:p>
            <a:pPr algn="ctr"/>
            <a:r>
              <a:rPr lang="sv-SE"/>
              <a:t>Data </a:t>
            </a:r>
            <a:r>
              <a:rPr lang="sv-SE" err="1"/>
              <a:t>Repository</a:t>
            </a:r>
            <a:endParaRPr lang="sv-SE"/>
          </a:p>
        </p:txBody>
      </p:sp>
      <p:sp>
        <p:nvSpPr>
          <p:cNvPr id="19" name="Rektangel med rundade hörn 18">
            <a:extLst>
              <a:ext uri="{FF2B5EF4-FFF2-40B4-BE49-F238E27FC236}">
                <a16:creationId xmlns:a16="http://schemas.microsoft.com/office/drawing/2014/main" id="{07EBF3BD-74E0-238D-1D76-C35F811B2C0E}"/>
              </a:ext>
            </a:extLst>
          </p:cNvPr>
          <p:cNvSpPr/>
          <p:nvPr/>
        </p:nvSpPr>
        <p:spPr>
          <a:xfrm>
            <a:off x="959496" y="3628091"/>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a:t>Metadata</a:t>
            </a:r>
          </a:p>
        </p:txBody>
      </p:sp>
      <p:sp>
        <p:nvSpPr>
          <p:cNvPr id="21" name="Rektangel med rundade hörn 20">
            <a:extLst>
              <a:ext uri="{FF2B5EF4-FFF2-40B4-BE49-F238E27FC236}">
                <a16:creationId xmlns:a16="http://schemas.microsoft.com/office/drawing/2014/main" id="{05B256E1-8F55-38BE-E92D-D2E5F5E8E688}"/>
              </a:ext>
            </a:extLst>
          </p:cNvPr>
          <p:cNvSpPr/>
          <p:nvPr/>
        </p:nvSpPr>
        <p:spPr>
          <a:xfrm>
            <a:off x="2969494" y="3652830"/>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err="1"/>
              <a:t>Publications</a:t>
            </a:r>
            <a:endParaRPr lang="sv-SE"/>
          </a:p>
          <a:p>
            <a:pPr algn="ctr"/>
            <a:r>
              <a:rPr lang="sv-SE" err="1"/>
              <a:t>Database</a:t>
            </a:r>
            <a:endParaRPr lang="sv-SE"/>
          </a:p>
        </p:txBody>
      </p:sp>
      <p:sp>
        <p:nvSpPr>
          <p:cNvPr id="22" name="Rektangel med rundade hörn 21">
            <a:extLst>
              <a:ext uri="{FF2B5EF4-FFF2-40B4-BE49-F238E27FC236}">
                <a16:creationId xmlns:a16="http://schemas.microsoft.com/office/drawing/2014/main" id="{20FF72EC-6A65-1603-870A-12FE57238EF5}"/>
              </a:ext>
            </a:extLst>
          </p:cNvPr>
          <p:cNvSpPr/>
          <p:nvPr/>
        </p:nvSpPr>
        <p:spPr>
          <a:xfrm>
            <a:off x="5028443" y="3652831"/>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err="1"/>
              <a:t>Open</a:t>
            </a:r>
            <a:r>
              <a:rPr lang="sv-SE" dirty="0"/>
              <a:t> Science &amp; FAIR data</a:t>
            </a:r>
          </a:p>
        </p:txBody>
      </p:sp>
      <p:sp>
        <p:nvSpPr>
          <p:cNvPr id="23" name="Rektangel med rundade hörn 22">
            <a:extLst>
              <a:ext uri="{FF2B5EF4-FFF2-40B4-BE49-F238E27FC236}">
                <a16:creationId xmlns:a16="http://schemas.microsoft.com/office/drawing/2014/main" id="{83880280-A56F-F459-C997-729F2FB1D5A6}"/>
              </a:ext>
            </a:extLst>
          </p:cNvPr>
          <p:cNvSpPr/>
          <p:nvPr/>
        </p:nvSpPr>
        <p:spPr>
          <a:xfrm>
            <a:off x="9165214" y="5034650"/>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t>RDM and IT to SciLifeLab research  programs</a:t>
            </a:r>
          </a:p>
        </p:txBody>
      </p:sp>
      <p:sp>
        <p:nvSpPr>
          <p:cNvPr id="24" name="Rektangel med rundade hörn 23">
            <a:extLst>
              <a:ext uri="{FF2B5EF4-FFF2-40B4-BE49-F238E27FC236}">
                <a16:creationId xmlns:a16="http://schemas.microsoft.com/office/drawing/2014/main" id="{D696D941-CC80-65E1-245E-99EBD75348C1}"/>
              </a:ext>
            </a:extLst>
          </p:cNvPr>
          <p:cNvSpPr/>
          <p:nvPr/>
        </p:nvSpPr>
        <p:spPr>
          <a:xfrm>
            <a:off x="7070293" y="5034650"/>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t>Resources and tools for RDM</a:t>
            </a:r>
          </a:p>
        </p:txBody>
      </p:sp>
      <p:sp>
        <p:nvSpPr>
          <p:cNvPr id="25" name="Rektangel med rundade hörn 24">
            <a:extLst>
              <a:ext uri="{FF2B5EF4-FFF2-40B4-BE49-F238E27FC236}">
                <a16:creationId xmlns:a16="http://schemas.microsoft.com/office/drawing/2014/main" id="{811DB14F-C2AC-8AB5-CC89-9AB4930A2501}"/>
              </a:ext>
            </a:extLst>
          </p:cNvPr>
          <p:cNvSpPr/>
          <p:nvPr/>
        </p:nvSpPr>
        <p:spPr>
          <a:xfrm>
            <a:off x="5028443" y="5063449"/>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t>DevOps , resources, tools, databases and web portals</a:t>
            </a:r>
          </a:p>
        </p:txBody>
      </p:sp>
      <p:sp>
        <p:nvSpPr>
          <p:cNvPr id="26" name="Rektangel med rundade hörn 25">
            <a:extLst>
              <a:ext uri="{FF2B5EF4-FFF2-40B4-BE49-F238E27FC236}">
                <a16:creationId xmlns:a16="http://schemas.microsoft.com/office/drawing/2014/main" id="{24AD26E3-B48F-B9A0-3BB2-285FFDEA4420}"/>
              </a:ext>
            </a:extLst>
          </p:cNvPr>
          <p:cNvSpPr/>
          <p:nvPr/>
        </p:nvSpPr>
        <p:spPr>
          <a:xfrm>
            <a:off x="2986593" y="5070046"/>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t>Outreach</a:t>
            </a:r>
          </a:p>
        </p:txBody>
      </p:sp>
      <p:sp>
        <p:nvSpPr>
          <p:cNvPr id="27" name="Rektangel med rundade hörn 26">
            <a:extLst>
              <a:ext uri="{FF2B5EF4-FFF2-40B4-BE49-F238E27FC236}">
                <a16:creationId xmlns:a16="http://schemas.microsoft.com/office/drawing/2014/main" id="{953F1BBB-44DD-30EF-FFE6-ADF9C7AC0198}"/>
              </a:ext>
            </a:extLst>
          </p:cNvPr>
          <p:cNvSpPr/>
          <p:nvPr/>
        </p:nvSpPr>
        <p:spPr>
          <a:xfrm>
            <a:off x="958522" y="5066687"/>
            <a:ext cx="1944216" cy="132409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t>Data sharing</a:t>
            </a:r>
          </a:p>
        </p:txBody>
      </p:sp>
    </p:spTree>
    <p:extLst>
      <p:ext uri="{BB962C8B-B14F-4D97-AF65-F5344CB8AC3E}">
        <p14:creationId xmlns:p14="http://schemas.microsoft.com/office/powerpoint/2010/main" val="37222170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9F4F99-2EED-8786-E9B8-8F9E167811ED}"/>
              </a:ext>
            </a:extLst>
          </p:cNvPr>
          <p:cNvSpPr>
            <a:spLocks noGrp="1"/>
          </p:cNvSpPr>
          <p:nvPr>
            <p:ph type="title"/>
          </p:nvPr>
        </p:nvSpPr>
        <p:spPr>
          <a:xfrm>
            <a:off x="838200" y="557631"/>
            <a:ext cx="9538252" cy="830128"/>
          </a:xfrm>
        </p:spPr>
        <p:txBody>
          <a:bodyPr>
            <a:noAutofit/>
          </a:bodyPr>
          <a:lstStyle/>
          <a:p>
            <a:r>
              <a:rPr lang="sv-SE" b="1" dirty="0">
                <a:latin typeface="Arial" panose="020B0604020202020204" pitchFamily="34" charset="0"/>
                <a:cs typeface="Arial" panose="020B0604020202020204" pitchFamily="34" charset="0"/>
              </a:rPr>
              <a:t>SciLifeLab Serve</a:t>
            </a:r>
            <a:br>
              <a:rPr lang="sv-SE" sz="2800" dirty="0"/>
            </a:br>
            <a:endParaRPr lang="en-SE" sz="2800"/>
          </a:p>
        </p:txBody>
      </p:sp>
      <p:pic>
        <p:nvPicPr>
          <p:cNvPr id="4" name="Picture 3">
            <a:extLst>
              <a:ext uri="{FF2B5EF4-FFF2-40B4-BE49-F238E27FC236}">
                <a16:creationId xmlns:a16="http://schemas.microsoft.com/office/drawing/2014/main" id="{4F464EE0-9A63-F72C-C3B7-BFE733DEBFAD}"/>
              </a:ext>
            </a:extLst>
          </p:cNvPr>
          <p:cNvPicPr>
            <a:picLocks noChangeAspect="1"/>
          </p:cNvPicPr>
          <p:nvPr/>
        </p:nvPicPr>
        <p:blipFill>
          <a:blip r:embed="rId2"/>
          <a:stretch>
            <a:fillRect/>
          </a:stretch>
        </p:blipFill>
        <p:spPr>
          <a:xfrm>
            <a:off x="715987" y="2079398"/>
            <a:ext cx="8471027" cy="3710515"/>
          </a:xfrm>
          <a:prstGeom prst="rect">
            <a:avLst/>
          </a:prstGeom>
          <a:ln>
            <a:solidFill>
              <a:schemeClr val="tx1"/>
            </a:solidFill>
          </a:ln>
        </p:spPr>
      </p:pic>
      <p:sp>
        <p:nvSpPr>
          <p:cNvPr id="5" name="TextBox 4">
            <a:extLst>
              <a:ext uri="{FF2B5EF4-FFF2-40B4-BE49-F238E27FC236}">
                <a16:creationId xmlns:a16="http://schemas.microsoft.com/office/drawing/2014/main" id="{3334EFC7-3047-A480-79ED-6160A7346037}"/>
              </a:ext>
            </a:extLst>
          </p:cNvPr>
          <p:cNvSpPr txBox="1"/>
          <p:nvPr/>
        </p:nvSpPr>
        <p:spPr>
          <a:xfrm>
            <a:off x="9855200" y="6452282"/>
            <a:ext cx="2021451" cy="307777"/>
          </a:xfrm>
          <a:prstGeom prst="rect">
            <a:avLst/>
          </a:prstGeom>
          <a:noFill/>
        </p:spPr>
        <p:txBody>
          <a:bodyPr wrap="none" rtlCol="0">
            <a:spAutoFit/>
          </a:bodyPr>
          <a:lstStyle/>
          <a:p>
            <a:r>
              <a:rPr lang="en-SE" sz="1400"/>
              <a:t>https://serve.scilifelab.se</a:t>
            </a:r>
          </a:p>
        </p:txBody>
      </p:sp>
      <p:pic>
        <p:nvPicPr>
          <p:cNvPr id="6" name="Bildobjekt 5">
            <a:extLst>
              <a:ext uri="{FF2B5EF4-FFF2-40B4-BE49-F238E27FC236}">
                <a16:creationId xmlns:a16="http://schemas.microsoft.com/office/drawing/2014/main" id="{DC8F9B27-4842-F0B3-7F67-61210762BC82}"/>
              </a:ext>
            </a:extLst>
          </p:cNvPr>
          <p:cNvPicPr>
            <a:picLocks noChangeAspect="1"/>
          </p:cNvPicPr>
          <p:nvPr/>
        </p:nvPicPr>
        <p:blipFill rotWithShape="1">
          <a:blip r:embed="rId3">
            <a:extLst>
              <a:ext uri="{28A0092B-C50C-407E-A947-70E740481C1C}">
                <a14:useLocalDpi xmlns:a14="http://schemas.microsoft.com/office/drawing/2010/main" val="0"/>
              </a:ext>
            </a:extLst>
          </a:blip>
          <a:srcRect l="2084" t="11066" r="5006" b="40708"/>
          <a:stretch/>
        </p:blipFill>
        <p:spPr>
          <a:xfrm>
            <a:off x="5607327" y="4721826"/>
            <a:ext cx="6584674" cy="2136174"/>
          </a:xfrm>
          <a:prstGeom prst="rect">
            <a:avLst/>
          </a:prstGeom>
          <a:solidFill>
            <a:schemeClr val="accent2"/>
          </a:solidFill>
          <a:ln>
            <a:solidFill>
              <a:schemeClr val="tx1"/>
            </a:solidFill>
          </a:ln>
        </p:spPr>
      </p:pic>
      <p:sp>
        <p:nvSpPr>
          <p:cNvPr id="7" name="textruta 6">
            <a:extLst>
              <a:ext uri="{FF2B5EF4-FFF2-40B4-BE49-F238E27FC236}">
                <a16:creationId xmlns:a16="http://schemas.microsoft.com/office/drawing/2014/main" id="{4822EE5C-55E3-618C-FA46-317FF6B2E4DF}"/>
              </a:ext>
            </a:extLst>
          </p:cNvPr>
          <p:cNvSpPr txBox="1"/>
          <p:nvPr/>
        </p:nvSpPr>
        <p:spPr>
          <a:xfrm>
            <a:off x="715987" y="1172227"/>
            <a:ext cx="10978708" cy="923330"/>
          </a:xfrm>
          <a:prstGeom prst="rect">
            <a:avLst/>
          </a:prstGeom>
          <a:noFill/>
        </p:spPr>
        <p:txBody>
          <a:bodyPr wrap="square" rtlCol="0">
            <a:spAutoFit/>
          </a:bodyPr>
          <a:lstStyle/>
          <a:p>
            <a:r>
              <a:rPr lang="sv-SE" dirty="0"/>
              <a:t>SciLifeLab Serve is a service for development of AI models and app publication that will be offered to to  life science researchers affiliated with Swedish universitites and institutes. The service is in beta testing and accessible via the SciLifeLab Data Platform. </a:t>
            </a:r>
            <a:endParaRPr lang="sv-SE" i="1" dirty="0"/>
          </a:p>
        </p:txBody>
      </p:sp>
    </p:spTree>
    <p:extLst>
      <p:ext uri="{BB962C8B-B14F-4D97-AF65-F5344CB8AC3E}">
        <p14:creationId xmlns:p14="http://schemas.microsoft.com/office/powerpoint/2010/main" val="20366297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2">
            <a:extLst>
              <a:ext uri="{FF2B5EF4-FFF2-40B4-BE49-F238E27FC236}">
                <a16:creationId xmlns:a16="http://schemas.microsoft.com/office/drawing/2014/main" id="{17EB0DBB-1086-91A5-13D0-19405B05B733}"/>
              </a:ext>
            </a:extLst>
          </p:cNvPr>
          <p:cNvSpPr>
            <a:spLocks noGrp="1"/>
          </p:cNvSpPr>
          <p:nvPr>
            <p:ph type="title"/>
          </p:nvPr>
        </p:nvSpPr>
        <p:spPr/>
        <p:txBody>
          <a:bodyPr>
            <a:normAutofit/>
          </a:bodyPr>
          <a:lstStyle/>
          <a:p>
            <a:r>
              <a:rPr lang="sv-SE" b="1" dirty="0">
                <a:latin typeface="Arial" panose="020B0604020202020204" pitchFamily="34" charset="0"/>
                <a:cs typeface="Arial" panose="020B0604020202020204" pitchFamily="34" charset="0"/>
              </a:rPr>
              <a:t>Pandemic Preparedness Portal</a:t>
            </a:r>
          </a:p>
        </p:txBody>
      </p:sp>
      <p:pic>
        <p:nvPicPr>
          <p:cNvPr id="5" name="Bildobjekt 4">
            <a:extLst>
              <a:ext uri="{FF2B5EF4-FFF2-40B4-BE49-F238E27FC236}">
                <a16:creationId xmlns:a16="http://schemas.microsoft.com/office/drawing/2014/main" id="{2DACD717-E9E4-4400-BA1C-CA59582ADC1B}"/>
              </a:ext>
            </a:extLst>
          </p:cNvPr>
          <p:cNvPicPr>
            <a:picLocks noChangeAspect="1"/>
          </p:cNvPicPr>
          <p:nvPr/>
        </p:nvPicPr>
        <p:blipFill>
          <a:blip r:embed="rId2"/>
          <a:stretch>
            <a:fillRect/>
          </a:stretch>
        </p:blipFill>
        <p:spPr>
          <a:xfrm>
            <a:off x="2001262" y="1603850"/>
            <a:ext cx="7212127" cy="4817587"/>
          </a:xfrm>
          <a:prstGeom prst="rect">
            <a:avLst/>
          </a:prstGeom>
        </p:spPr>
      </p:pic>
    </p:spTree>
    <p:extLst>
      <p:ext uri="{BB962C8B-B14F-4D97-AF65-F5344CB8AC3E}">
        <p14:creationId xmlns:p14="http://schemas.microsoft.com/office/powerpoint/2010/main" val="30613724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62" name="Title 2"/>
          <p:cNvSpPr txBox="1">
            <a:spLocks noGrp="1"/>
          </p:cNvSpPr>
          <p:nvPr>
            <p:ph type="title"/>
          </p:nvPr>
        </p:nvSpPr>
        <p:spPr bwMode="auto">
          <a:prstGeom prst="rect">
            <a:avLst/>
          </a:prstGeom>
        </p:spPr>
        <p:txBody>
          <a:bodyPr vertOverflow="overflow" horzOverflow="overflow" vert="horz" wrap="square" lIns="45718" tIns="45720" rIns="45718" bIns="45720" numCol="1" spcCol="0" rtlCol="0" fromWordArt="0" anchor="ctr" anchorCtr="0" forceAA="0" compatLnSpc="0">
            <a:normAutofit/>
          </a:bodyPr>
          <a:lstStyle>
            <a:lvl1pPr>
              <a:defRPr sz="3600"/>
            </a:lvl1pPr>
          </a:lstStyle>
          <a:p>
            <a:pPr>
              <a:defRPr/>
            </a:pPr>
            <a:r>
              <a:rPr lang="sv-SE" sz="4400" b="1" dirty="0">
                <a:latin typeface="Arial" panose="020B0604020202020204" pitchFamily="34" charset="0"/>
                <a:cs typeface="Arial" panose="020B0604020202020204" pitchFamily="34" charset="0"/>
              </a:rPr>
              <a:t>Pandemic Prepareness Portal</a:t>
            </a:r>
            <a:endParaRPr sz="4400" b="1" dirty="0">
              <a:latin typeface="Arial" panose="020B0604020202020204" pitchFamily="34" charset="0"/>
              <a:cs typeface="Arial" panose="020B0604020202020204" pitchFamily="34" charset="0"/>
            </a:endParaRPr>
          </a:p>
        </p:txBody>
      </p:sp>
      <p:sp>
        <p:nvSpPr>
          <p:cNvPr id="264" name="TextBox 5"/>
          <p:cNvSpPr txBox="1"/>
          <p:nvPr/>
        </p:nvSpPr>
        <p:spPr bwMode="auto">
          <a:xfrm>
            <a:off x="942532" y="2525718"/>
            <a:ext cx="4951328" cy="769441"/>
          </a:xfrm>
          <a:prstGeom prst="rect">
            <a:avLst/>
          </a:prstGeom>
          <a:ln w="12700">
            <a:miter lim="400000"/>
          </a:ln>
        </p:spPr>
        <p:txBody>
          <a:bodyPr lIns="45719" rIns="45719">
            <a:spAutoFit/>
          </a:bodyPr>
          <a:lstStyle/>
          <a:p>
            <a:pPr marL="349964" indent="-349964">
              <a:buSzPct val="100000"/>
              <a:buFont typeface="Arial"/>
              <a:buChar char="•"/>
              <a:defRPr sz="2200">
                <a:latin typeface="Arial"/>
                <a:ea typeface="Arial"/>
                <a:cs typeface="Arial"/>
              </a:defRPr>
            </a:pPr>
            <a:endParaRPr dirty="0"/>
          </a:p>
          <a:p>
            <a:pPr>
              <a:defRPr sz="2200">
                <a:latin typeface="Arial"/>
                <a:ea typeface="Arial"/>
                <a:cs typeface="Arial"/>
              </a:defRPr>
            </a:pPr>
            <a:endParaRPr dirty="0"/>
          </a:p>
        </p:txBody>
      </p:sp>
      <p:cxnSp>
        <p:nvCxnSpPr>
          <p:cNvPr id="2" name="Rak 1"/>
          <p:cNvCxnSpPr>
            <a:cxnSpLocks/>
          </p:cNvCxnSpPr>
          <p:nvPr/>
        </p:nvCxnSpPr>
        <p:spPr bwMode="auto">
          <a:xfrm>
            <a:off x="6317307" y="1480038"/>
            <a:ext cx="0" cy="4865076"/>
          </a:xfrm>
          <a:prstGeom prst="line">
            <a:avLst/>
          </a:prstGeom>
          <a:solidFill>
            <a:srgbClr val="FFFFFF"/>
          </a:solidFill>
          <a:ln w="38099" cap="flat">
            <a:solidFill>
              <a:schemeClr val="accent1"/>
            </a:solidFill>
            <a:prstDash val="solid"/>
            <a:miter lim="800000"/>
          </a:ln>
        </p:spPr>
        <p:style>
          <a:lnRef idx="0">
            <a:scrgbClr r="0" g="0" b="0"/>
          </a:lnRef>
          <a:fillRef idx="0">
            <a:scrgbClr r="0" g="0" b="0"/>
          </a:fillRef>
          <a:effectRef idx="0">
            <a:scrgbClr r="0" g="0" b="0"/>
          </a:effectRef>
          <a:fontRef idx="none"/>
        </p:style>
      </p:cxnSp>
      <p:sp>
        <p:nvSpPr>
          <p:cNvPr id="4" name="textruta 3">
            <a:extLst>
              <a:ext uri="{FF2B5EF4-FFF2-40B4-BE49-F238E27FC236}">
                <a16:creationId xmlns:a16="http://schemas.microsoft.com/office/drawing/2014/main" id="{04DF89EC-FDB6-741C-053B-3837A95C4D58}"/>
              </a:ext>
            </a:extLst>
          </p:cNvPr>
          <p:cNvSpPr txBox="1"/>
          <p:nvPr/>
        </p:nvSpPr>
        <p:spPr bwMode="auto">
          <a:xfrm>
            <a:off x="402925" y="1293067"/>
            <a:ext cx="5750061" cy="53245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marL="342900" indent="-342900">
              <a:buFont typeface="Arial" panose="020B0604020202020204" pitchFamily="34" charset="0"/>
              <a:buChar char="•"/>
            </a:pPr>
            <a:r>
              <a:rPr lang="sv-SE" sz="2000" dirty="0">
                <a:solidFill>
                  <a:schemeClr val="tx1"/>
                </a:solidFill>
                <a:latin typeface="Arial" panose="020B0604020202020204" pitchFamily="34" charset="0"/>
                <a:cs typeface="Arial" panose="020B0604020202020204" pitchFamily="34" charset="0"/>
              </a:rPr>
              <a:t>Established since 2020, originally on assignment from VR 2020-2021. Part of a network of COVID-19 Data Portals. </a:t>
            </a:r>
          </a:p>
          <a:p>
            <a:pPr marL="342900" indent="-342900">
              <a:buFont typeface="Arial" panose="020B0604020202020204" pitchFamily="34" charset="0"/>
              <a:buChar char="•"/>
            </a:pPr>
            <a:endParaRPr lang="sv-SE" sz="2000" dirty="0">
              <a:solidFill>
                <a:schemeClr val="tx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sv-SE" sz="2000" dirty="0">
                <a:solidFill>
                  <a:schemeClr val="tx1"/>
                </a:solidFill>
                <a:latin typeface="Arial" panose="020B0604020202020204" pitchFamily="34" charset="0"/>
                <a:cs typeface="Arial" panose="020B0604020202020204" pitchFamily="34" charset="0"/>
              </a:rPr>
              <a:t>Promote Open Science, FAIR and data sharing in order to accelerate COVID-19 research.</a:t>
            </a:r>
          </a:p>
          <a:p>
            <a:endParaRPr lang="sv-SE" sz="2000" dirty="0">
              <a:solidFill>
                <a:schemeClr val="tx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sv-SE" sz="2000" dirty="0">
                <a:solidFill>
                  <a:schemeClr val="tx1"/>
                </a:solidFill>
                <a:latin typeface="Arial" panose="020B0604020202020204" pitchFamily="34" charset="0"/>
                <a:cs typeface="Arial" panose="020B0604020202020204" pitchFamily="34" charset="0"/>
              </a:rPr>
              <a:t>Today, a central part of the SciLifeLab Pandemic Prepareness efforts, and bridging to the SciLifeLab and Wallenberg DDLS program.</a:t>
            </a:r>
          </a:p>
          <a:p>
            <a:pPr marL="342900" indent="-342900">
              <a:buFont typeface="Arial" panose="020B0604020202020204" pitchFamily="34" charset="0"/>
              <a:buChar char="•"/>
            </a:pPr>
            <a:endParaRPr lang="sv-SE" sz="2000" dirty="0">
              <a:solidFill>
                <a:schemeClr val="tx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sv-SE" sz="2000" dirty="0">
                <a:solidFill>
                  <a:schemeClr val="tx1"/>
                </a:solidFill>
                <a:latin typeface="Arial" panose="020B0604020202020204" pitchFamily="34" charset="0"/>
                <a:cs typeface="Arial" panose="020B0604020202020204" pitchFamily="34" charset="0"/>
              </a:rPr>
              <a:t>Raised as a pioneer for COVID-19 national data portals in Europe by European Commission representative. Partnering with international efforts</a:t>
            </a:r>
          </a:p>
        </p:txBody>
      </p:sp>
      <p:pic>
        <p:nvPicPr>
          <p:cNvPr id="6" name="Bildobjekt 5">
            <a:extLst>
              <a:ext uri="{FF2B5EF4-FFF2-40B4-BE49-F238E27FC236}">
                <a16:creationId xmlns:a16="http://schemas.microsoft.com/office/drawing/2014/main" id="{9CA38102-92E9-B4B9-6D47-7BDA41D1A7A4}"/>
              </a:ext>
            </a:extLst>
          </p:cNvPr>
          <p:cNvPicPr>
            <a:picLocks noChangeAspect="1"/>
          </p:cNvPicPr>
          <p:nvPr/>
        </p:nvPicPr>
        <p:blipFill>
          <a:blip r:embed="rId2"/>
          <a:stretch/>
        </p:blipFill>
        <p:spPr bwMode="auto">
          <a:xfrm>
            <a:off x="6625226" y="1757362"/>
            <a:ext cx="5279648" cy="3936909"/>
          </a:xfrm>
          <a:prstGeom prst="rect">
            <a:avLst/>
          </a:prstGeom>
          <a:ln>
            <a:solidFill>
              <a:schemeClr val="tx1"/>
            </a:solid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tshållare för innehåll 4">
            <a:extLst>
              <a:ext uri="{FF2B5EF4-FFF2-40B4-BE49-F238E27FC236}">
                <a16:creationId xmlns:a16="http://schemas.microsoft.com/office/drawing/2014/main" id="{B279EB3E-ED69-6672-2983-6858342DEA9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68687" y="1409838"/>
            <a:ext cx="5863617" cy="4936722"/>
          </a:xfrm>
          <a:solidFill>
            <a:schemeClr val="accent6">
              <a:lumMod val="40000"/>
              <a:lumOff val="60000"/>
            </a:schemeClr>
          </a:solidFill>
          <a:ln>
            <a:solidFill>
              <a:schemeClr val="tx1"/>
            </a:solidFill>
          </a:ln>
        </p:spPr>
      </p:pic>
      <p:sp>
        <p:nvSpPr>
          <p:cNvPr id="3" name="Rubrik 2">
            <a:extLst>
              <a:ext uri="{FF2B5EF4-FFF2-40B4-BE49-F238E27FC236}">
                <a16:creationId xmlns:a16="http://schemas.microsoft.com/office/drawing/2014/main" id="{0D3B8A23-6E66-56F6-6320-B079A652146A}"/>
              </a:ext>
            </a:extLst>
          </p:cNvPr>
          <p:cNvSpPr>
            <a:spLocks noGrp="1"/>
          </p:cNvSpPr>
          <p:nvPr>
            <p:ph type="title"/>
          </p:nvPr>
        </p:nvSpPr>
        <p:spPr>
          <a:xfrm>
            <a:off x="1127448" y="258920"/>
            <a:ext cx="9538252" cy="830128"/>
          </a:xfrm>
        </p:spPr>
        <p:txBody>
          <a:bodyPr/>
          <a:lstStyle/>
          <a:p>
            <a:r>
              <a:rPr lang="sv-SE" b="1" dirty="0">
                <a:latin typeface="Arial" panose="020B0604020202020204" pitchFamily="34" charset="0"/>
                <a:cs typeface="Arial" panose="020B0604020202020204" pitchFamily="34" charset="0"/>
              </a:rPr>
              <a:t>Pandemic Prepareness Portal</a:t>
            </a:r>
          </a:p>
        </p:txBody>
      </p:sp>
      <p:cxnSp>
        <p:nvCxnSpPr>
          <p:cNvPr id="7" name="Rak pil 6">
            <a:extLst>
              <a:ext uri="{FF2B5EF4-FFF2-40B4-BE49-F238E27FC236}">
                <a16:creationId xmlns:a16="http://schemas.microsoft.com/office/drawing/2014/main" id="{D455A143-2DF5-3A8F-B911-699DFEAB41D7}"/>
              </a:ext>
            </a:extLst>
          </p:cNvPr>
          <p:cNvCxnSpPr>
            <a:cxnSpLocks/>
          </p:cNvCxnSpPr>
          <p:nvPr/>
        </p:nvCxnSpPr>
        <p:spPr>
          <a:xfrm flipH="1">
            <a:off x="8568351" y="5755760"/>
            <a:ext cx="561678"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 name="textruta 7">
            <a:extLst>
              <a:ext uri="{FF2B5EF4-FFF2-40B4-BE49-F238E27FC236}">
                <a16:creationId xmlns:a16="http://schemas.microsoft.com/office/drawing/2014/main" id="{419274F2-27A3-6BC2-F889-0B0DB9ED7776}"/>
              </a:ext>
            </a:extLst>
          </p:cNvPr>
          <p:cNvSpPr txBox="1"/>
          <p:nvPr/>
        </p:nvSpPr>
        <p:spPr>
          <a:xfrm>
            <a:off x="153192" y="1291776"/>
            <a:ext cx="2367855" cy="1077218"/>
          </a:xfrm>
          <a:prstGeom prst="rect">
            <a:avLst/>
          </a:prstGeom>
          <a:solidFill>
            <a:schemeClr val="accent6">
              <a:lumMod val="40000"/>
              <a:lumOff val="60000"/>
            </a:schemeClr>
          </a:solidFill>
        </p:spPr>
        <p:txBody>
          <a:bodyPr wrap="square" rtlCol="0">
            <a:spAutoFit/>
          </a:bodyPr>
          <a:lstStyle/>
          <a:p>
            <a:r>
              <a:rPr lang="sv-SE" sz="1600" b="1" dirty="0"/>
              <a:t>Dashboards</a:t>
            </a:r>
          </a:p>
          <a:p>
            <a:r>
              <a:rPr lang="sv-SE" sz="1600" dirty="0"/>
              <a:t>Shows datasets from different research groups. Downloadable data</a:t>
            </a:r>
          </a:p>
        </p:txBody>
      </p:sp>
      <p:cxnSp>
        <p:nvCxnSpPr>
          <p:cNvPr id="14" name="Rak pil 13">
            <a:extLst>
              <a:ext uri="{FF2B5EF4-FFF2-40B4-BE49-F238E27FC236}">
                <a16:creationId xmlns:a16="http://schemas.microsoft.com/office/drawing/2014/main" id="{161F0C3D-EEBE-FC73-C7A6-17B53ADC9D32}"/>
              </a:ext>
            </a:extLst>
          </p:cNvPr>
          <p:cNvCxnSpPr>
            <a:cxnSpLocks/>
          </p:cNvCxnSpPr>
          <p:nvPr/>
        </p:nvCxnSpPr>
        <p:spPr>
          <a:xfrm flipH="1" flipV="1">
            <a:off x="6528360" y="2056427"/>
            <a:ext cx="2610322" cy="124334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textruta 16">
            <a:extLst>
              <a:ext uri="{FF2B5EF4-FFF2-40B4-BE49-F238E27FC236}">
                <a16:creationId xmlns:a16="http://schemas.microsoft.com/office/drawing/2014/main" id="{C020A5B2-E231-31D1-275A-D8F079148FE7}"/>
              </a:ext>
            </a:extLst>
          </p:cNvPr>
          <p:cNvSpPr txBox="1"/>
          <p:nvPr/>
        </p:nvSpPr>
        <p:spPr>
          <a:xfrm>
            <a:off x="9253020" y="2384972"/>
            <a:ext cx="2325407" cy="2062103"/>
          </a:xfrm>
          <a:prstGeom prst="rect">
            <a:avLst/>
          </a:prstGeom>
          <a:solidFill>
            <a:schemeClr val="accent6">
              <a:lumMod val="40000"/>
              <a:lumOff val="60000"/>
            </a:schemeClr>
          </a:solidFill>
        </p:spPr>
        <p:txBody>
          <a:bodyPr wrap="square" rtlCol="0">
            <a:spAutoFit/>
          </a:bodyPr>
          <a:lstStyle/>
          <a:p>
            <a:r>
              <a:rPr lang="sv-SE" sz="1600" b="1" dirty="0"/>
              <a:t>Resources for generating data</a:t>
            </a:r>
          </a:p>
          <a:p>
            <a:r>
              <a:rPr lang="sv-SE" sz="1600" dirty="0"/>
              <a:t>Sections to promote resources that can be use to generate pandemic preparedness data. Highlights the PLP resources. </a:t>
            </a:r>
          </a:p>
        </p:txBody>
      </p:sp>
      <p:sp>
        <p:nvSpPr>
          <p:cNvPr id="18" name="textruta 17">
            <a:extLst>
              <a:ext uri="{FF2B5EF4-FFF2-40B4-BE49-F238E27FC236}">
                <a16:creationId xmlns:a16="http://schemas.microsoft.com/office/drawing/2014/main" id="{3D81C41E-079F-8453-B8B0-3BE91703F5BB}"/>
              </a:ext>
            </a:extLst>
          </p:cNvPr>
          <p:cNvSpPr txBox="1"/>
          <p:nvPr/>
        </p:nvSpPr>
        <p:spPr>
          <a:xfrm>
            <a:off x="180967" y="2421908"/>
            <a:ext cx="2367854" cy="1815882"/>
          </a:xfrm>
          <a:prstGeom prst="rect">
            <a:avLst/>
          </a:prstGeom>
          <a:solidFill>
            <a:schemeClr val="accent6">
              <a:lumMod val="40000"/>
              <a:lumOff val="60000"/>
            </a:schemeClr>
          </a:solidFill>
        </p:spPr>
        <p:txBody>
          <a:bodyPr wrap="square" rtlCol="0">
            <a:spAutoFit/>
          </a:bodyPr>
          <a:lstStyle/>
          <a:p>
            <a:r>
              <a:rPr lang="sv-SE" sz="1600" b="1" dirty="0"/>
              <a:t>Data Highlights </a:t>
            </a:r>
          </a:p>
          <a:p>
            <a:r>
              <a:rPr lang="sv-SE" sz="1600" dirty="0"/>
              <a:t>Data-centric  data news items focsed on ”good examples” of current research adhering to Open Science and data sharing.</a:t>
            </a:r>
          </a:p>
        </p:txBody>
      </p:sp>
      <p:sp>
        <p:nvSpPr>
          <p:cNvPr id="20" name="textruta 19">
            <a:extLst>
              <a:ext uri="{FF2B5EF4-FFF2-40B4-BE49-F238E27FC236}">
                <a16:creationId xmlns:a16="http://schemas.microsoft.com/office/drawing/2014/main" id="{413FE431-8B10-72A6-A185-27734A8F249B}"/>
              </a:ext>
            </a:extLst>
          </p:cNvPr>
          <p:cNvSpPr txBox="1"/>
          <p:nvPr/>
        </p:nvSpPr>
        <p:spPr>
          <a:xfrm>
            <a:off x="9231578" y="4566267"/>
            <a:ext cx="2368292" cy="584775"/>
          </a:xfrm>
          <a:prstGeom prst="rect">
            <a:avLst/>
          </a:prstGeom>
          <a:solidFill>
            <a:schemeClr val="accent6">
              <a:lumMod val="40000"/>
              <a:lumOff val="60000"/>
            </a:schemeClr>
          </a:solidFill>
        </p:spPr>
        <p:txBody>
          <a:bodyPr wrap="square" rtlCol="0">
            <a:spAutoFit/>
          </a:bodyPr>
          <a:lstStyle/>
          <a:p>
            <a:r>
              <a:rPr lang="sv-SE" sz="1600" dirty="0"/>
              <a:t>What is new? On the Portal</a:t>
            </a:r>
          </a:p>
        </p:txBody>
      </p:sp>
      <p:cxnSp>
        <p:nvCxnSpPr>
          <p:cNvPr id="23" name="Rak pil 22">
            <a:extLst>
              <a:ext uri="{FF2B5EF4-FFF2-40B4-BE49-F238E27FC236}">
                <a16:creationId xmlns:a16="http://schemas.microsoft.com/office/drawing/2014/main" id="{189D42AB-755A-0E3D-EE30-83F284D614C8}"/>
              </a:ext>
            </a:extLst>
          </p:cNvPr>
          <p:cNvCxnSpPr>
            <a:cxnSpLocks/>
          </p:cNvCxnSpPr>
          <p:nvPr/>
        </p:nvCxnSpPr>
        <p:spPr>
          <a:xfrm flipH="1">
            <a:off x="8629650" y="1350639"/>
            <a:ext cx="750043" cy="31329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7" name="textruta 26">
            <a:extLst>
              <a:ext uri="{FF2B5EF4-FFF2-40B4-BE49-F238E27FC236}">
                <a16:creationId xmlns:a16="http://schemas.microsoft.com/office/drawing/2014/main" id="{CE04CAC4-0F28-CD9A-A673-582D447A57CA}"/>
              </a:ext>
            </a:extLst>
          </p:cNvPr>
          <p:cNvSpPr txBox="1"/>
          <p:nvPr/>
        </p:nvSpPr>
        <p:spPr>
          <a:xfrm>
            <a:off x="9279944" y="1198401"/>
            <a:ext cx="2320330" cy="1077218"/>
          </a:xfrm>
          <a:prstGeom prst="rect">
            <a:avLst/>
          </a:prstGeom>
          <a:solidFill>
            <a:schemeClr val="accent6">
              <a:lumMod val="40000"/>
              <a:lumOff val="60000"/>
            </a:schemeClr>
          </a:solidFill>
        </p:spPr>
        <p:txBody>
          <a:bodyPr wrap="square" rtlCol="0">
            <a:spAutoFit/>
          </a:bodyPr>
          <a:lstStyle/>
          <a:p>
            <a:r>
              <a:rPr lang="sv-SE" sz="1600" b="1" dirty="0"/>
              <a:t>Data sharing</a:t>
            </a:r>
          </a:p>
          <a:p>
            <a:r>
              <a:rPr lang="sv-SE" sz="1600" dirty="0"/>
              <a:t>Guidelines, tools and information, and support about data sharing</a:t>
            </a:r>
          </a:p>
        </p:txBody>
      </p:sp>
      <p:cxnSp>
        <p:nvCxnSpPr>
          <p:cNvPr id="29" name="Rak pil 28">
            <a:extLst>
              <a:ext uri="{FF2B5EF4-FFF2-40B4-BE49-F238E27FC236}">
                <a16:creationId xmlns:a16="http://schemas.microsoft.com/office/drawing/2014/main" id="{3FCB6C88-04C0-0B5F-3A98-ABA9C2475257}"/>
              </a:ext>
            </a:extLst>
          </p:cNvPr>
          <p:cNvCxnSpPr>
            <a:cxnSpLocks/>
          </p:cNvCxnSpPr>
          <p:nvPr/>
        </p:nvCxnSpPr>
        <p:spPr>
          <a:xfrm flipH="1" flipV="1">
            <a:off x="7796144" y="3841226"/>
            <a:ext cx="1427169" cy="9713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4" name="Rak pil 33">
            <a:extLst>
              <a:ext uri="{FF2B5EF4-FFF2-40B4-BE49-F238E27FC236}">
                <a16:creationId xmlns:a16="http://schemas.microsoft.com/office/drawing/2014/main" id="{7B9464AC-4F00-16DC-E43E-6BD702C6851A}"/>
              </a:ext>
            </a:extLst>
          </p:cNvPr>
          <p:cNvCxnSpPr>
            <a:cxnSpLocks/>
          </p:cNvCxnSpPr>
          <p:nvPr/>
        </p:nvCxnSpPr>
        <p:spPr>
          <a:xfrm flipH="1" flipV="1">
            <a:off x="8568351" y="2522070"/>
            <a:ext cx="687485" cy="904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 name="Rak pil 1">
            <a:extLst>
              <a:ext uri="{FF2B5EF4-FFF2-40B4-BE49-F238E27FC236}">
                <a16:creationId xmlns:a16="http://schemas.microsoft.com/office/drawing/2014/main" id="{10FF575D-E841-4281-105B-C013C14E6519}"/>
              </a:ext>
            </a:extLst>
          </p:cNvPr>
          <p:cNvCxnSpPr>
            <a:cxnSpLocks/>
          </p:cNvCxnSpPr>
          <p:nvPr/>
        </p:nvCxnSpPr>
        <p:spPr>
          <a:xfrm>
            <a:off x="2576595" y="3878199"/>
            <a:ext cx="471656" cy="28478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 name="textruta 9">
            <a:extLst>
              <a:ext uri="{FF2B5EF4-FFF2-40B4-BE49-F238E27FC236}">
                <a16:creationId xmlns:a16="http://schemas.microsoft.com/office/drawing/2014/main" id="{2B38E821-12C0-C927-D655-0AF742FDEB4B}"/>
              </a:ext>
            </a:extLst>
          </p:cNvPr>
          <p:cNvSpPr txBox="1"/>
          <p:nvPr/>
        </p:nvSpPr>
        <p:spPr>
          <a:xfrm>
            <a:off x="135861" y="4523226"/>
            <a:ext cx="2412960" cy="1815882"/>
          </a:xfrm>
          <a:prstGeom prst="rect">
            <a:avLst/>
          </a:prstGeom>
          <a:solidFill>
            <a:schemeClr val="accent6">
              <a:lumMod val="40000"/>
              <a:lumOff val="60000"/>
            </a:schemeClr>
          </a:solidFill>
        </p:spPr>
        <p:txBody>
          <a:bodyPr wrap="square" rtlCol="0">
            <a:spAutoFit/>
          </a:bodyPr>
          <a:lstStyle/>
          <a:p>
            <a:r>
              <a:rPr lang="sv-SE" sz="1600" b="1" dirty="0"/>
              <a:t>Available datasets</a:t>
            </a:r>
          </a:p>
          <a:p>
            <a:r>
              <a:rPr lang="sv-SE" sz="1600" dirty="0"/>
              <a:t>Datasets openly shared in databases or repositories, and open code. Identified using Python script and connected to the </a:t>
            </a:r>
            <a:r>
              <a:rPr lang="sv-SE" sz="1600" b="1" dirty="0"/>
              <a:t>Publications Database</a:t>
            </a:r>
          </a:p>
        </p:txBody>
      </p:sp>
      <p:cxnSp>
        <p:nvCxnSpPr>
          <p:cNvPr id="12" name="Rak pil 11">
            <a:extLst>
              <a:ext uri="{FF2B5EF4-FFF2-40B4-BE49-F238E27FC236}">
                <a16:creationId xmlns:a16="http://schemas.microsoft.com/office/drawing/2014/main" id="{F30853AE-D25E-0040-0204-E412C15D08DA}"/>
              </a:ext>
            </a:extLst>
          </p:cNvPr>
          <p:cNvCxnSpPr>
            <a:cxnSpLocks/>
          </p:cNvCxnSpPr>
          <p:nvPr/>
        </p:nvCxnSpPr>
        <p:spPr>
          <a:xfrm>
            <a:off x="2489381" y="5828064"/>
            <a:ext cx="707034" cy="488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Rak pil 15">
            <a:extLst>
              <a:ext uri="{FF2B5EF4-FFF2-40B4-BE49-F238E27FC236}">
                <a16:creationId xmlns:a16="http://schemas.microsoft.com/office/drawing/2014/main" id="{855B298B-B52C-00E3-6C76-C4B74A55D0F7}"/>
              </a:ext>
            </a:extLst>
          </p:cNvPr>
          <p:cNvCxnSpPr>
            <a:cxnSpLocks/>
          </p:cNvCxnSpPr>
          <p:nvPr/>
        </p:nvCxnSpPr>
        <p:spPr>
          <a:xfrm>
            <a:off x="2536813" y="1828449"/>
            <a:ext cx="471656" cy="28478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1" name="textruta 20">
            <a:extLst>
              <a:ext uri="{FF2B5EF4-FFF2-40B4-BE49-F238E27FC236}">
                <a16:creationId xmlns:a16="http://schemas.microsoft.com/office/drawing/2014/main" id="{A37F867E-2E19-60FA-46FF-C70373415B67}"/>
              </a:ext>
            </a:extLst>
          </p:cNvPr>
          <p:cNvSpPr txBox="1"/>
          <p:nvPr/>
        </p:nvSpPr>
        <p:spPr>
          <a:xfrm>
            <a:off x="9195539" y="5562696"/>
            <a:ext cx="2346849" cy="338554"/>
          </a:xfrm>
          <a:prstGeom prst="rect">
            <a:avLst/>
          </a:prstGeom>
          <a:solidFill>
            <a:schemeClr val="accent6">
              <a:lumMod val="40000"/>
              <a:lumOff val="60000"/>
            </a:schemeClr>
          </a:solidFill>
        </p:spPr>
        <p:txBody>
          <a:bodyPr wrap="square" rtlCol="0">
            <a:spAutoFit/>
          </a:bodyPr>
          <a:lstStyle/>
          <a:p>
            <a:r>
              <a:rPr lang="sv-SE" sz="1600" dirty="0"/>
              <a:t>About the Portal</a:t>
            </a:r>
          </a:p>
        </p:txBody>
      </p:sp>
    </p:spTree>
    <p:extLst>
      <p:ext uri="{BB962C8B-B14F-4D97-AF65-F5344CB8AC3E}">
        <p14:creationId xmlns:p14="http://schemas.microsoft.com/office/powerpoint/2010/main" val="517458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08725192" name="Content Placeholder 1"/>
          <p:cNvSpPr txBox="1">
            <a:spLocks noGrp="1"/>
          </p:cNvSpPr>
          <p:nvPr>
            <p:ph type="body" idx="1"/>
          </p:nvPr>
        </p:nvSpPr>
        <p:spPr bwMode="auto">
          <a:xfrm>
            <a:off x="7899922" y="1618684"/>
            <a:ext cx="3912576" cy="4829007"/>
          </a:xfrm>
          <a:prstGeom prst="rect">
            <a:avLst/>
          </a:prstGeom>
        </p:spPr>
        <p:txBody>
          <a:bodyPr vertOverflow="overflow" horzOverflow="overflow" vert="horz" wrap="square" lIns="45718" tIns="45720" rIns="45718" bIns="45720" numCol="1" spcCol="0" rtlCol="0" fromWordArt="0" anchor="t" anchorCtr="0" forceAA="0" compatLnSpc="0">
            <a:noAutofit/>
          </a:bodyPr>
          <a:lstStyle/>
          <a:p>
            <a:pPr>
              <a:defRPr sz="2400" b="1"/>
            </a:pPr>
            <a:r>
              <a:rPr sz="2000" b="0" dirty="0"/>
              <a:t>Focus on FAIR principles and open sharing.</a:t>
            </a:r>
          </a:p>
          <a:p>
            <a:pPr>
              <a:defRPr sz="2400" b="1"/>
            </a:pPr>
            <a:endParaRPr sz="2000" b="0" dirty="0"/>
          </a:p>
          <a:p>
            <a:pPr>
              <a:defRPr sz="2400" b="1"/>
            </a:pPr>
            <a:r>
              <a:rPr sz="2000" b="0" dirty="0"/>
              <a:t>BY-COVID partnership (close ties to IDTk)</a:t>
            </a:r>
            <a:endParaRPr lang="sv-SE" sz="2000" b="0" dirty="0"/>
          </a:p>
          <a:p>
            <a:pPr marL="0" indent="0">
              <a:buNone/>
              <a:defRPr sz="2400" b="1"/>
            </a:pPr>
            <a:endParaRPr sz="2000" b="0" dirty="0"/>
          </a:p>
          <a:p>
            <a:pPr>
              <a:defRPr sz="2400" b="1"/>
            </a:pPr>
            <a:r>
              <a:rPr sz="2000" b="0" dirty="0"/>
              <a:t>Data presented in multiple ways:</a:t>
            </a:r>
          </a:p>
          <a:p>
            <a:pPr lvl="1">
              <a:defRPr sz="2400" b="1"/>
            </a:pPr>
            <a:r>
              <a:rPr sz="2000" b="0" dirty="0"/>
              <a:t>Dashboards</a:t>
            </a:r>
          </a:p>
          <a:p>
            <a:pPr lvl="1">
              <a:defRPr sz="2400" b="1"/>
            </a:pPr>
            <a:r>
              <a:rPr sz="2000" b="0" dirty="0"/>
              <a:t>Sample Collection Database</a:t>
            </a:r>
          </a:p>
          <a:p>
            <a:pPr lvl="1">
              <a:defRPr sz="2400" b="1"/>
            </a:pPr>
            <a:r>
              <a:rPr sz="2000" b="0" dirty="0"/>
              <a:t>Pandemic Preparedness Resources</a:t>
            </a:r>
          </a:p>
          <a:p>
            <a:pPr lvl="1">
              <a:defRPr sz="2400" b="1"/>
            </a:pPr>
            <a:r>
              <a:rPr sz="2000" b="0" dirty="0"/>
              <a:t>...Etc.   </a:t>
            </a:r>
          </a:p>
        </p:txBody>
      </p:sp>
      <p:sp>
        <p:nvSpPr>
          <p:cNvPr id="1733990679" name="Title 2"/>
          <p:cNvSpPr txBox="1">
            <a:spLocks noGrp="1"/>
          </p:cNvSpPr>
          <p:nvPr>
            <p:ph type="title"/>
          </p:nvPr>
        </p:nvSpPr>
        <p:spPr bwMode="auto">
          <a:xfrm>
            <a:off x="838199" y="410307"/>
            <a:ext cx="9934575" cy="784947"/>
          </a:xfrm>
          <a:prstGeom prst="rect">
            <a:avLst/>
          </a:prstGeom>
        </p:spPr>
        <p:txBody>
          <a:bodyPr vertOverflow="overflow" horzOverflow="overflow" vert="horz" wrap="square" lIns="45718" tIns="45720" rIns="45718" bIns="45720" numCol="1" spcCol="0" rtlCol="0" fromWordArt="0" anchor="ctr" anchorCtr="0" forceAA="0" compatLnSpc="0">
            <a:normAutofit fontScale="95000"/>
          </a:bodyPr>
          <a:lstStyle/>
          <a:p>
            <a:pPr>
              <a:defRPr/>
            </a:pPr>
            <a:r>
              <a:rPr b="1" dirty="0">
                <a:latin typeface="Arial" panose="020B0604020202020204" pitchFamily="34" charset="0"/>
                <a:cs typeface="Arial" panose="020B0604020202020204" pitchFamily="34" charset="0"/>
              </a:rPr>
              <a:t>Pandemic Preparedness Porta</a:t>
            </a:r>
            <a:r>
              <a:rPr lang="sv-SE" b="1" dirty="0">
                <a:latin typeface="Arial" panose="020B0604020202020204" pitchFamily="34" charset="0"/>
                <a:cs typeface="Arial" panose="020B0604020202020204" pitchFamily="34" charset="0"/>
              </a:rPr>
              <a:t>l</a:t>
            </a:r>
            <a:endParaRPr b="1" dirty="0">
              <a:latin typeface="Arial" panose="020B0604020202020204" pitchFamily="34" charset="0"/>
              <a:cs typeface="Arial" panose="020B0604020202020204" pitchFamily="34" charset="0"/>
            </a:endParaRPr>
          </a:p>
        </p:txBody>
      </p:sp>
      <p:pic>
        <p:nvPicPr>
          <p:cNvPr id="1912980094" name="Bildobjekt 1912980093"/>
          <p:cNvPicPr>
            <a:picLocks noChangeAspect="1"/>
          </p:cNvPicPr>
          <p:nvPr/>
        </p:nvPicPr>
        <p:blipFill>
          <a:blip r:embed="rId2"/>
          <a:stretch/>
        </p:blipFill>
        <p:spPr bwMode="auto">
          <a:xfrm>
            <a:off x="838200" y="1559124"/>
            <a:ext cx="6625952" cy="4940817"/>
          </a:xfrm>
          <a:prstGeom prst="rect">
            <a:avLst/>
          </a:prstGeom>
          <a:ln>
            <a:solidFill>
              <a:schemeClr val="tx1"/>
            </a:solidFill>
          </a:ln>
        </p:spPr>
      </p:pic>
      <p:pic>
        <p:nvPicPr>
          <p:cNvPr id="2" name="Bildobjekt 1">
            <a:extLst>
              <a:ext uri="{FF2B5EF4-FFF2-40B4-BE49-F238E27FC236}">
                <a16:creationId xmlns:a16="http://schemas.microsoft.com/office/drawing/2014/main" id="{A60F553D-0EB3-6F6B-0BFC-0A748CDF637E}"/>
              </a:ext>
            </a:extLst>
          </p:cNvPr>
          <p:cNvPicPr>
            <a:picLocks noChangeAspect="1"/>
          </p:cNvPicPr>
          <p:nvPr/>
        </p:nvPicPr>
        <p:blipFill>
          <a:blip r:embed="rId3"/>
          <a:stretch/>
        </p:blipFill>
        <p:spPr bwMode="auto">
          <a:xfrm>
            <a:off x="9036809" y="3220937"/>
            <a:ext cx="2299032" cy="41612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textruta 5"/>
          <p:cNvSpPr txBox="1"/>
          <p:nvPr/>
        </p:nvSpPr>
        <p:spPr>
          <a:xfrm>
            <a:off x="8814474" y="1578651"/>
            <a:ext cx="2813780" cy="4435189"/>
          </a:xfrm>
          <a:prstGeom prst="rect">
            <a:avLst/>
          </a:prstGeom>
          <a:solidFill>
            <a:srgbClr val="DCE9B5"/>
          </a:solidFill>
          <a:ln w="12700">
            <a:solidFill>
              <a:srgbClr val="000000"/>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a:latin typeface="+mj-lt"/>
                <a:ea typeface="+mj-ea"/>
                <a:cs typeface="+mj-cs"/>
                <a:sym typeface="Calibri"/>
              </a:defRPr>
            </a:pPr>
            <a:r>
              <a:rPr dirty="0"/>
              <a:t>The Swedish COVID19 &amp; Pandemic </a:t>
            </a:r>
          </a:p>
          <a:p>
            <a:pPr>
              <a:defRPr>
                <a:latin typeface="+mj-lt"/>
                <a:ea typeface="+mj-ea"/>
                <a:cs typeface="+mj-cs"/>
                <a:sym typeface="Calibri"/>
              </a:defRPr>
            </a:pPr>
            <a:r>
              <a:rPr dirty="0"/>
              <a:t>Preparedness Data Portal </a:t>
            </a:r>
          </a:p>
          <a:p>
            <a:pPr>
              <a:defRPr>
                <a:latin typeface="+mj-lt"/>
                <a:ea typeface="+mj-ea"/>
                <a:cs typeface="+mj-cs"/>
                <a:sym typeface="Calibri"/>
              </a:defRPr>
            </a:pPr>
            <a:r>
              <a:rPr dirty="0"/>
              <a:t>Editorial Committee 2023</a:t>
            </a:r>
          </a:p>
          <a:p>
            <a:pPr>
              <a:defRPr>
                <a:latin typeface="+mj-lt"/>
                <a:ea typeface="+mj-ea"/>
                <a:cs typeface="+mj-cs"/>
                <a:sym typeface="Calibri"/>
              </a:defRPr>
            </a:pPr>
            <a:endParaRPr dirty="0"/>
          </a:p>
          <a:p>
            <a:pPr marL="285750" indent="-285750">
              <a:buSzPct val="100000"/>
              <a:buFont typeface="Arial"/>
              <a:buChar char="•"/>
              <a:defRPr>
                <a:latin typeface="+mj-lt"/>
                <a:ea typeface="+mj-ea"/>
                <a:cs typeface="+mj-cs"/>
                <a:sym typeface="Calibri"/>
              </a:defRPr>
            </a:pPr>
            <a:r>
              <a:rPr dirty="0"/>
              <a:t>Collaborate w the Portal team on creating content</a:t>
            </a:r>
          </a:p>
          <a:p>
            <a:pPr>
              <a:defRPr>
                <a:latin typeface="+mj-lt"/>
                <a:ea typeface="+mj-ea"/>
                <a:cs typeface="+mj-cs"/>
                <a:sym typeface="Calibri"/>
              </a:defRPr>
            </a:pPr>
            <a:endParaRPr dirty="0"/>
          </a:p>
          <a:p>
            <a:pPr marL="285750" indent="-285750">
              <a:buSzPct val="100000"/>
              <a:buFont typeface="Arial"/>
              <a:buChar char="•"/>
              <a:defRPr>
                <a:latin typeface="+mj-lt"/>
                <a:ea typeface="+mj-ea"/>
                <a:cs typeface="+mj-cs"/>
                <a:sym typeface="Calibri"/>
              </a:defRPr>
            </a:pPr>
            <a:r>
              <a:rPr dirty="0"/>
              <a:t>Advice on resources that would benefit the research community</a:t>
            </a:r>
          </a:p>
          <a:p>
            <a:pPr>
              <a:defRPr>
                <a:latin typeface="+mj-lt"/>
                <a:ea typeface="+mj-ea"/>
                <a:cs typeface="+mj-cs"/>
                <a:sym typeface="Calibri"/>
              </a:defRPr>
            </a:pPr>
            <a:endParaRPr dirty="0"/>
          </a:p>
          <a:p>
            <a:pPr marL="285750" indent="-285750">
              <a:buSzPct val="100000"/>
              <a:buFont typeface="Arial"/>
              <a:buChar char="•"/>
              <a:defRPr>
                <a:latin typeface="+mj-lt"/>
                <a:ea typeface="+mj-ea"/>
                <a:cs typeface="+mj-cs"/>
                <a:sym typeface="Calibri"/>
              </a:defRPr>
            </a:pPr>
            <a:r>
              <a:rPr dirty="0"/>
              <a:t>Increase the visibility of the Portal in the research community</a:t>
            </a:r>
          </a:p>
        </p:txBody>
      </p:sp>
      <p:pic>
        <p:nvPicPr>
          <p:cNvPr id="307" name="Bildobjekt 7" descr="Bildobjekt 7"/>
          <p:cNvPicPr>
            <a:picLocks noChangeAspect="1"/>
          </p:cNvPicPr>
          <p:nvPr/>
        </p:nvPicPr>
        <p:blipFill>
          <a:blip r:embed="rId2"/>
          <a:srcRect l="8338" t="11686" r="9207" b="8268"/>
          <a:stretch>
            <a:fillRect/>
          </a:stretch>
        </p:blipFill>
        <p:spPr>
          <a:xfrm>
            <a:off x="839416" y="1578652"/>
            <a:ext cx="7704856" cy="4674859"/>
          </a:xfrm>
          <a:prstGeom prst="rect">
            <a:avLst/>
          </a:prstGeom>
          <a:ln>
            <a:solidFill>
              <a:srgbClr val="000000"/>
            </a:solidFill>
          </a:ln>
        </p:spPr>
      </p:pic>
      <p:sp>
        <p:nvSpPr>
          <p:cNvPr id="308" name="textruta 8"/>
          <p:cNvSpPr txBox="1"/>
          <p:nvPr/>
        </p:nvSpPr>
        <p:spPr>
          <a:xfrm>
            <a:off x="5709671" y="6311458"/>
            <a:ext cx="6135140" cy="6251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defRPr>
                <a:latin typeface="+mj-lt"/>
                <a:ea typeface="+mj-ea"/>
                <a:cs typeface="+mj-cs"/>
                <a:sym typeface="Calibri"/>
              </a:defRPr>
            </a:pPr>
            <a:r>
              <a:rPr dirty="0"/>
              <a:t>More: </a:t>
            </a:r>
            <a:r>
              <a:rPr u="sng" dirty="0">
                <a:solidFill>
                  <a:srgbClr val="0000FF"/>
                </a:solidFill>
                <a:uFill>
                  <a:solidFill>
                    <a:srgbClr val="0000FF"/>
                  </a:solidFill>
                </a:uFill>
                <a:hlinkClick r:id="rId3"/>
              </a:rPr>
              <a:t>https://covid19dataportal.se/about/editorial_committee/</a:t>
            </a:r>
            <a:r>
              <a:rPr dirty="0"/>
              <a:t> </a:t>
            </a:r>
          </a:p>
        </p:txBody>
      </p:sp>
      <p:sp>
        <p:nvSpPr>
          <p:cNvPr id="2" name="textruta 1">
            <a:extLst>
              <a:ext uri="{FF2B5EF4-FFF2-40B4-BE49-F238E27FC236}">
                <a16:creationId xmlns:a16="http://schemas.microsoft.com/office/drawing/2014/main" id="{61A45C34-4A9C-C39B-3BAD-5BF7C7DE1DFB}"/>
              </a:ext>
            </a:extLst>
          </p:cNvPr>
          <p:cNvSpPr txBox="1"/>
          <p:nvPr/>
        </p:nvSpPr>
        <p:spPr>
          <a:xfrm>
            <a:off x="839416" y="275681"/>
            <a:ext cx="10274313" cy="769441"/>
          </a:xfrm>
          <a:prstGeom prst="rect">
            <a:avLst/>
          </a:prstGeom>
          <a:noFill/>
        </p:spPr>
        <p:txBody>
          <a:bodyPr wrap="square" rtlCol="0">
            <a:spAutoFit/>
          </a:bodyPr>
          <a:lstStyle/>
          <a:p>
            <a:r>
              <a:rPr lang="sv-SE" sz="4400" b="1" dirty="0">
                <a:latin typeface="Arial" panose="020B0604020202020204" pitchFamily="34" charset="0"/>
                <a:cs typeface="Arial" panose="020B0604020202020204" pitchFamily="34" charset="0"/>
              </a:rPr>
              <a:t>Increased community engagement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46" name="Content Placeholder 2"/>
          <p:cNvSpPr txBox="1">
            <a:spLocks noGrp="1"/>
          </p:cNvSpPr>
          <p:nvPr>
            <p:ph type="body" sz="half" idx="1"/>
          </p:nvPr>
        </p:nvSpPr>
        <p:spPr bwMode="auto">
          <a:xfrm>
            <a:off x="838195" y="1590259"/>
            <a:ext cx="6801345" cy="5100041"/>
          </a:xfrm>
          <a:prstGeom prst="rect">
            <a:avLst/>
          </a:prstGeom>
        </p:spPr>
        <p:txBody>
          <a:bodyPr vertOverflow="overflow" horzOverflow="clip" vert="horz" wrap="square" lIns="45716" tIns="45720" rIns="45716" bIns="45720" numCol="1" spcCol="0" rtlCol="0" fromWordArt="0" anchor="t" anchorCtr="0" forceAA="0" compatLnSpc="0">
            <a:normAutofit/>
          </a:bodyPr>
          <a:lstStyle/>
          <a:p>
            <a:pPr marL="394023" indent="-394023">
              <a:buSzPct val="100000"/>
              <a:buFont typeface="Arial"/>
              <a:buChar char="•"/>
              <a:defRPr/>
            </a:pPr>
            <a:r>
              <a:rPr lang="sv-SE" b="1" dirty="0"/>
              <a:t>Data sharing</a:t>
            </a:r>
            <a:endParaRPr b="1" dirty="0"/>
          </a:p>
          <a:p>
            <a:pPr marL="794072" lvl="1" indent="-394022">
              <a:buSzPct val="100000"/>
              <a:buFont typeface="Arial"/>
              <a:buChar char="•"/>
              <a:defRPr/>
            </a:pPr>
            <a:r>
              <a:rPr lang="sv-SE" dirty="0"/>
              <a:t>Information, guidelines to share data</a:t>
            </a:r>
            <a:endParaRPr dirty="0"/>
          </a:p>
          <a:p>
            <a:pPr marL="794072" lvl="1" indent="-394022">
              <a:buSzPct val="100000"/>
              <a:buFont typeface="Arial"/>
              <a:buChar char="•"/>
              <a:defRPr/>
            </a:pPr>
            <a:r>
              <a:rPr dirty="0"/>
              <a:t>Helpdesk</a:t>
            </a:r>
          </a:p>
          <a:p>
            <a:pPr marL="794073" lvl="1" indent="-394023">
              <a:buSzPct val="100000"/>
              <a:buFont typeface="Arial"/>
              <a:buChar char="•"/>
              <a:defRPr/>
            </a:pPr>
            <a:r>
              <a:rPr lang="sv-SE" dirty="0"/>
              <a:t>We adhere to Open Science</a:t>
            </a:r>
            <a:r>
              <a:rPr dirty="0"/>
              <a:t>!</a:t>
            </a:r>
          </a:p>
          <a:p>
            <a:pPr lvl="1">
              <a:defRPr/>
            </a:pPr>
            <a:endParaRPr sz="2800" b="1" dirty="0"/>
          </a:p>
          <a:p>
            <a:pPr marL="394022" lvl="0" indent="-394022">
              <a:buSzPct val="100000"/>
              <a:buFont typeface="Arial"/>
              <a:buChar char="•"/>
              <a:defRPr/>
            </a:pPr>
            <a:r>
              <a:rPr b="1" dirty="0"/>
              <a:t>Promot</a:t>
            </a:r>
            <a:r>
              <a:rPr lang="sv-SE" b="1" dirty="0"/>
              <a:t>e open data and code sharing:</a:t>
            </a:r>
          </a:p>
          <a:p>
            <a:pPr marL="794072" lvl="1" indent="-394022">
              <a:buSzPct val="100000"/>
              <a:buFont typeface="Arial"/>
              <a:buChar char="•"/>
              <a:defRPr/>
            </a:pPr>
            <a:r>
              <a:rPr lang="sv-SE" b="0" i="0" u="none" strike="noStrike" cap="none" spc="0" dirty="0">
                <a:ln>
                  <a:noFill/>
                </a:ln>
                <a:solidFill>
                  <a:srgbClr val="181717"/>
                </a:solidFill>
                <a:latin typeface="Arial"/>
                <a:ea typeface="Arial"/>
                <a:cs typeface="Arial"/>
              </a:rPr>
              <a:t>Data Highlights</a:t>
            </a:r>
            <a:endParaRPr lang="sv-SE" dirty="0"/>
          </a:p>
          <a:p>
            <a:pPr marL="794072" lvl="1" indent="-394022">
              <a:buSzPct val="100000"/>
              <a:buFont typeface="Arial"/>
              <a:buChar char="•"/>
              <a:defRPr/>
            </a:pPr>
            <a:r>
              <a:rPr lang="en-US" b="0" i="0" u="none" strike="noStrike" cap="none" spc="0" dirty="0">
                <a:ln>
                  <a:noFill/>
                </a:ln>
                <a:solidFill>
                  <a:srgbClr val="181717"/>
                </a:solidFill>
                <a:latin typeface="Arial"/>
                <a:ea typeface="Arial"/>
                <a:cs typeface="Arial"/>
              </a:rPr>
              <a:t>Sociala media</a:t>
            </a:r>
            <a:endParaRPr dirty="0"/>
          </a:p>
          <a:p>
            <a:pPr marL="794072" lvl="1" indent="-394022">
              <a:buSzPct val="100000"/>
              <a:buFont typeface="Arial"/>
              <a:buChar char="•"/>
              <a:defRPr/>
            </a:pPr>
            <a:r>
              <a:rPr lang="sv-SE" b="0" i="0" u="none" strike="noStrike" cap="none" spc="0" dirty="0">
                <a:ln>
                  <a:noFill/>
                </a:ln>
                <a:solidFill>
                  <a:srgbClr val="181717"/>
                </a:solidFill>
                <a:latin typeface="Arial"/>
                <a:ea typeface="Arial"/>
                <a:cs typeface="Arial"/>
              </a:rPr>
              <a:t>News items</a:t>
            </a:r>
            <a:endParaRPr dirty="0"/>
          </a:p>
          <a:p>
            <a:pPr marL="794072" lvl="1" indent="-394022">
              <a:buSzPct val="100000"/>
              <a:buFont typeface="Arial"/>
              <a:buChar char="•"/>
              <a:defRPr/>
            </a:pPr>
            <a:r>
              <a:rPr lang="en-US" b="0" i="0" u="none" strike="noStrike" cap="none" spc="0" dirty="0">
                <a:ln>
                  <a:noFill/>
                </a:ln>
                <a:solidFill>
                  <a:srgbClr val="181717"/>
                </a:solidFill>
                <a:latin typeface="Arial"/>
                <a:ea typeface="Arial"/>
                <a:cs typeface="Arial"/>
              </a:rPr>
              <a:t>Uplift good examples from </a:t>
            </a:r>
          </a:p>
          <a:p>
            <a:pPr marL="400050" lvl="1">
              <a:buSzPct val="100000"/>
              <a:defRPr/>
            </a:pPr>
            <a:r>
              <a:rPr lang="en-US" b="0" i="0" u="none" strike="noStrike" cap="none" spc="0" dirty="0">
                <a:ln>
                  <a:noFill/>
                </a:ln>
                <a:solidFill>
                  <a:srgbClr val="181717"/>
                </a:solidFill>
                <a:latin typeface="Arial"/>
                <a:ea typeface="Arial"/>
                <a:cs typeface="Arial"/>
              </a:rPr>
              <a:t>research </a:t>
            </a:r>
            <a:r>
              <a:rPr lang="en-US" dirty="0">
                <a:solidFill>
                  <a:srgbClr val="181717"/>
                </a:solidFill>
                <a:latin typeface="Arial"/>
                <a:cs typeface="Arial"/>
              </a:rPr>
              <a:t>gr</a:t>
            </a:r>
            <a:r>
              <a:rPr lang="en-US" b="0" i="0" u="none" strike="noStrike" cap="none" spc="0" dirty="0">
                <a:ln>
                  <a:noFill/>
                </a:ln>
                <a:solidFill>
                  <a:srgbClr val="181717"/>
                </a:solidFill>
                <a:latin typeface="Arial"/>
                <a:ea typeface="Arial"/>
                <a:cs typeface="Arial"/>
              </a:rPr>
              <a:t>oups that share data </a:t>
            </a:r>
          </a:p>
          <a:p>
            <a:pPr marL="400050" lvl="1">
              <a:buSzPct val="100000"/>
              <a:defRPr/>
            </a:pPr>
            <a:r>
              <a:rPr lang="en-US" b="0" i="0" u="none" strike="noStrike" cap="none" spc="0" dirty="0">
                <a:ln>
                  <a:noFill/>
                </a:ln>
                <a:solidFill>
                  <a:srgbClr val="181717"/>
                </a:solidFill>
                <a:latin typeface="Arial"/>
                <a:ea typeface="Arial"/>
                <a:cs typeface="Arial"/>
              </a:rPr>
              <a:t>and code. </a:t>
            </a:r>
            <a:endParaRPr dirty="0"/>
          </a:p>
        </p:txBody>
      </p:sp>
      <p:sp>
        <p:nvSpPr>
          <p:cNvPr id="247" name="Title 1"/>
          <p:cNvSpPr txBox="1">
            <a:spLocks noGrp="1"/>
          </p:cNvSpPr>
          <p:nvPr>
            <p:ph type="title"/>
          </p:nvPr>
        </p:nvSpPr>
        <p:spPr bwMode="auto">
          <a:xfrm>
            <a:off x="838196" y="365124"/>
            <a:ext cx="9938323" cy="830129"/>
          </a:xfrm>
          <a:prstGeom prst="rect">
            <a:avLst/>
          </a:prstGeom>
        </p:spPr>
        <p:txBody>
          <a:bodyPr>
            <a:normAutofit/>
          </a:bodyPr>
          <a:lstStyle>
            <a:lvl1pPr>
              <a:lnSpc>
                <a:spcPct val="89100"/>
              </a:lnSpc>
              <a:defRPr sz="3800"/>
            </a:lvl1pPr>
          </a:lstStyle>
          <a:p>
            <a:pPr>
              <a:defRPr/>
            </a:pPr>
            <a:r>
              <a:rPr lang="sv-SE" sz="4400" b="1" dirty="0"/>
              <a:t>Focus </a:t>
            </a:r>
            <a:r>
              <a:rPr sz="4400" b="1" dirty="0"/>
              <a:t>FAIR</a:t>
            </a:r>
            <a:r>
              <a:rPr lang="sv-SE" sz="4400" b="1" dirty="0"/>
              <a:t>, Open Science &amp; Data sharing</a:t>
            </a:r>
            <a:endParaRPr sz="4400" b="1" dirty="0"/>
          </a:p>
        </p:txBody>
      </p:sp>
      <p:pic>
        <p:nvPicPr>
          <p:cNvPr id="248" name="Image" descr="Image"/>
          <p:cNvPicPr>
            <a:picLocks noChangeAspect="1"/>
          </p:cNvPicPr>
          <p:nvPr/>
        </p:nvPicPr>
        <p:blipFill>
          <a:blip r:embed="rId2"/>
          <a:stretch/>
        </p:blipFill>
        <p:spPr bwMode="auto">
          <a:xfrm>
            <a:off x="7341165" y="1586552"/>
            <a:ext cx="1210903" cy="1210903"/>
          </a:xfrm>
          <a:prstGeom prst="rect">
            <a:avLst/>
          </a:prstGeom>
          <a:ln w="12700">
            <a:miter lim="400000"/>
          </a:ln>
        </p:spPr>
      </p:pic>
      <p:pic>
        <p:nvPicPr>
          <p:cNvPr id="249" name="Image" descr="Image"/>
          <p:cNvPicPr>
            <a:picLocks noChangeAspect="1"/>
          </p:cNvPicPr>
          <p:nvPr/>
        </p:nvPicPr>
        <p:blipFill>
          <a:blip r:embed="rId3"/>
          <a:stretch/>
        </p:blipFill>
        <p:spPr bwMode="auto">
          <a:xfrm>
            <a:off x="9292321" y="1245768"/>
            <a:ext cx="2175691" cy="2175690"/>
          </a:xfrm>
          <a:prstGeom prst="rect">
            <a:avLst/>
          </a:prstGeom>
          <a:ln w="12700">
            <a:miter lim="400000"/>
          </a:ln>
        </p:spPr>
      </p:pic>
      <p:pic>
        <p:nvPicPr>
          <p:cNvPr id="1953730114" name="Screenshot 2022-05-24 at 14.04.53.png" descr="Screenshot 2022-05-24 at 14.04.53.png"/>
          <p:cNvPicPr>
            <a:picLocks noChangeAspect="1"/>
          </p:cNvPicPr>
          <p:nvPr/>
        </p:nvPicPr>
        <p:blipFill>
          <a:blip r:embed="rId4"/>
          <a:stretch/>
        </p:blipFill>
        <p:spPr bwMode="auto">
          <a:xfrm>
            <a:off x="6841362" y="3019531"/>
            <a:ext cx="5309600" cy="2248210"/>
          </a:xfrm>
          <a:prstGeom prst="rect">
            <a:avLst/>
          </a:prstGeom>
          <a:ln w="12700">
            <a:miter/>
          </a:ln>
        </p:spPr>
      </p:pic>
      <p:pic>
        <p:nvPicPr>
          <p:cNvPr id="1596457080" name="Bildobjekt 1596457079"/>
          <p:cNvPicPr>
            <a:picLocks noChangeAspect="1"/>
          </p:cNvPicPr>
          <p:nvPr/>
        </p:nvPicPr>
        <p:blipFill>
          <a:blip r:embed="rId5"/>
          <a:stretch/>
        </p:blipFill>
        <p:spPr bwMode="auto">
          <a:xfrm>
            <a:off x="7249045" y="5409665"/>
            <a:ext cx="4901917" cy="1275591"/>
          </a:xfrm>
          <a:prstGeom prst="rect">
            <a:avLst/>
          </a:prstGeom>
        </p:spPr>
      </p:pic>
    </p:spTree>
    <p:extLst>
      <p:ext uri="{BB962C8B-B14F-4D97-AF65-F5344CB8AC3E}">
        <p14:creationId xmlns:p14="http://schemas.microsoft.com/office/powerpoint/2010/main" val="11105726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2">
            <a:extLst>
              <a:ext uri="{FF2B5EF4-FFF2-40B4-BE49-F238E27FC236}">
                <a16:creationId xmlns:a16="http://schemas.microsoft.com/office/drawing/2014/main" id="{C637DFEB-E894-9469-51C5-1DA17E60C257}"/>
              </a:ext>
            </a:extLst>
          </p:cNvPr>
          <p:cNvSpPr>
            <a:spLocks noGrp="1"/>
          </p:cNvSpPr>
          <p:nvPr>
            <p:ph type="title"/>
          </p:nvPr>
        </p:nvSpPr>
        <p:spPr>
          <a:xfrm>
            <a:off x="767408" y="365125"/>
            <a:ext cx="9609044" cy="830130"/>
          </a:xfrm>
        </p:spPr>
        <p:txBody>
          <a:bodyPr/>
          <a:lstStyle/>
          <a:p>
            <a:r>
              <a:rPr lang="sv-SE" dirty="0"/>
              <a:t>Success in numbers</a:t>
            </a:r>
          </a:p>
        </p:txBody>
      </p:sp>
      <p:sp>
        <p:nvSpPr>
          <p:cNvPr id="4" name="textruta 3">
            <a:extLst>
              <a:ext uri="{FF2B5EF4-FFF2-40B4-BE49-F238E27FC236}">
                <a16:creationId xmlns:a16="http://schemas.microsoft.com/office/drawing/2014/main" id="{7C3D36AF-AF75-2B5F-CC66-0C13C4A12071}"/>
              </a:ext>
            </a:extLst>
          </p:cNvPr>
          <p:cNvSpPr txBox="1"/>
          <p:nvPr/>
        </p:nvSpPr>
        <p:spPr>
          <a:xfrm>
            <a:off x="1055915" y="1759985"/>
            <a:ext cx="2188028" cy="584775"/>
          </a:xfrm>
          <a:prstGeom prst="rect">
            <a:avLst/>
          </a:prstGeom>
          <a:noFill/>
        </p:spPr>
        <p:txBody>
          <a:bodyPr wrap="square" rtlCol="0">
            <a:spAutoFit/>
          </a:bodyPr>
          <a:lstStyle/>
          <a:p>
            <a:r>
              <a:rPr lang="sv-SE" sz="3200" b="1" dirty="0">
                <a:solidFill>
                  <a:srgbClr val="E10F78"/>
                </a:solidFill>
              </a:rPr>
              <a:t>70.000+</a:t>
            </a:r>
          </a:p>
        </p:txBody>
      </p:sp>
      <p:sp>
        <p:nvSpPr>
          <p:cNvPr id="5" name="textruta 4">
            <a:extLst>
              <a:ext uri="{FF2B5EF4-FFF2-40B4-BE49-F238E27FC236}">
                <a16:creationId xmlns:a16="http://schemas.microsoft.com/office/drawing/2014/main" id="{E2EB00F3-48BD-919A-A748-0F7E9A9A0C52}"/>
              </a:ext>
            </a:extLst>
          </p:cNvPr>
          <p:cNvSpPr txBox="1"/>
          <p:nvPr/>
        </p:nvSpPr>
        <p:spPr>
          <a:xfrm>
            <a:off x="1050288" y="2236956"/>
            <a:ext cx="2393127" cy="369332"/>
          </a:xfrm>
          <a:prstGeom prst="rect">
            <a:avLst/>
          </a:prstGeom>
          <a:noFill/>
        </p:spPr>
        <p:txBody>
          <a:bodyPr wrap="square" rtlCol="0">
            <a:spAutoFit/>
          </a:bodyPr>
          <a:lstStyle/>
          <a:p>
            <a:r>
              <a:rPr lang="sv-SE" dirty="0"/>
              <a:t>Visitors to the Portal</a:t>
            </a:r>
          </a:p>
        </p:txBody>
      </p:sp>
      <p:sp>
        <p:nvSpPr>
          <p:cNvPr id="6" name="textruta 5">
            <a:extLst>
              <a:ext uri="{FF2B5EF4-FFF2-40B4-BE49-F238E27FC236}">
                <a16:creationId xmlns:a16="http://schemas.microsoft.com/office/drawing/2014/main" id="{8C5B05D0-77C5-DE1B-5B1F-A7927DE0BCFB}"/>
              </a:ext>
            </a:extLst>
          </p:cNvPr>
          <p:cNvSpPr txBox="1"/>
          <p:nvPr/>
        </p:nvSpPr>
        <p:spPr>
          <a:xfrm>
            <a:off x="1055915" y="2691669"/>
            <a:ext cx="2188028" cy="584775"/>
          </a:xfrm>
          <a:prstGeom prst="rect">
            <a:avLst/>
          </a:prstGeom>
          <a:noFill/>
        </p:spPr>
        <p:txBody>
          <a:bodyPr wrap="square" rtlCol="0">
            <a:spAutoFit/>
          </a:bodyPr>
          <a:lstStyle/>
          <a:p>
            <a:r>
              <a:rPr lang="sv-SE" sz="3200" b="1" dirty="0">
                <a:solidFill>
                  <a:srgbClr val="E10F78"/>
                </a:solidFill>
              </a:rPr>
              <a:t>300.000+</a:t>
            </a:r>
          </a:p>
        </p:txBody>
      </p:sp>
      <p:sp>
        <p:nvSpPr>
          <p:cNvPr id="7" name="textruta 6">
            <a:extLst>
              <a:ext uri="{FF2B5EF4-FFF2-40B4-BE49-F238E27FC236}">
                <a16:creationId xmlns:a16="http://schemas.microsoft.com/office/drawing/2014/main" id="{5BCC1930-C7B4-13B0-B55F-77E62CCE2568}"/>
              </a:ext>
            </a:extLst>
          </p:cNvPr>
          <p:cNvSpPr txBox="1"/>
          <p:nvPr/>
        </p:nvSpPr>
        <p:spPr>
          <a:xfrm>
            <a:off x="4046508" y="2771131"/>
            <a:ext cx="2188028" cy="584775"/>
          </a:xfrm>
          <a:prstGeom prst="rect">
            <a:avLst/>
          </a:prstGeom>
          <a:noFill/>
        </p:spPr>
        <p:txBody>
          <a:bodyPr wrap="square" rtlCol="0">
            <a:spAutoFit/>
          </a:bodyPr>
          <a:lstStyle/>
          <a:p>
            <a:r>
              <a:rPr lang="sv-SE" sz="3200" b="1" dirty="0">
                <a:solidFill>
                  <a:srgbClr val="0070C0"/>
                </a:solidFill>
              </a:rPr>
              <a:t>35+</a:t>
            </a:r>
          </a:p>
        </p:txBody>
      </p:sp>
      <p:sp>
        <p:nvSpPr>
          <p:cNvPr id="9" name="textruta 8">
            <a:extLst>
              <a:ext uri="{FF2B5EF4-FFF2-40B4-BE49-F238E27FC236}">
                <a16:creationId xmlns:a16="http://schemas.microsoft.com/office/drawing/2014/main" id="{8BB210A2-3596-82E1-1F52-542C7D95B067}"/>
              </a:ext>
            </a:extLst>
          </p:cNvPr>
          <p:cNvSpPr txBox="1"/>
          <p:nvPr/>
        </p:nvSpPr>
        <p:spPr>
          <a:xfrm>
            <a:off x="4058527" y="1767012"/>
            <a:ext cx="2188028" cy="584775"/>
          </a:xfrm>
          <a:prstGeom prst="rect">
            <a:avLst/>
          </a:prstGeom>
          <a:noFill/>
        </p:spPr>
        <p:txBody>
          <a:bodyPr wrap="square" rtlCol="0">
            <a:spAutoFit/>
          </a:bodyPr>
          <a:lstStyle/>
          <a:p>
            <a:r>
              <a:rPr lang="sv-SE" sz="3200" b="1" dirty="0">
                <a:solidFill>
                  <a:srgbClr val="0070C0"/>
                </a:solidFill>
              </a:rPr>
              <a:t>3.000+</a:t>
            </a:r>
          </a:p>
        </p:txBody>
      </p:sp>
      <p:sp>
        <p:nvSpPr>
          <p:cNvPr id="10" name="textruta 9">
            <a:extLst>
              <a:ext uri="{FF2B5EF4-FFF2-40B4-BE49-F238E27FC236}">
                <a16:creationId xmlns:a16="http://schemas.microsoft.com/office/drawing/2014/main" id="{D150CD8D-8A0E-DEF8-BCBC-EA0D78650495}"/>
              </a:ext>
            </a:extLst>
          </p:cNvPr>
          <p:cNvSpPr txBox="1"/>
          <p:nvPr/>
        </p:nvSpPr>
        <p:spPr>
          <a:xfrm>
            <a:off x="4048863" y="2216625"/>
            <a:ext cx="2803140" cy="646331"/>
          </a:xfrm>
          <a:prstGeom prst="rect">
            <a:avLst/>
          </a:prstGeom>
          <a:noFill/>
        </p:spPr>
        <p:txBody>
          <a:bodyPr wrap="none" rtlCol="0">
            <a:spAutoFit/>
          </a:bodyPr>
          <a:lstStyle/>
          <a:p>
            <a:r>
              <a:rPr lang="sv-SE" dirty="0"/>
              <a:t>Publications openly sharing </a:t>
            </a:r>
          </a:p>
          <a:p>
            <a:r>
              <a:rPr lang="sv-SE" dirty="0"/>
              <a:t>data tracked</a:t>
            </a:r>
          </a:p>
        </p:txBody>
      </p:sp>
      <p:sp>
        <p:nvSpPr>
          <p:cNvPr id="11" name="textruta 10">
            <a:extLst>
              <a:ext uri="{FF2B5EF4-FFF2-40B4-BE49-F238E27FC236}">
                <a16:creationId xmlns:a16="http://schemas.microsoft.com/office/drawing/2014/main" id="{1C5291D8-A589-03BA-225D-2ED3F5E72B66}"/>
              </a:ext>
            </a:extLst>
          </p:cNvPr>
          <p:cNvSpPr txBox="1"/>
          <p:nvPr/>
        </p:nvSpPr>
        <p:spPr>
          <a:xfrm>
            <a:off x="1055915" y="3188779"/>
            <a:ext cx="2471056" cy="369332"/>
          </a:xfrm>
          <a:prstGeom prst="rect">
            <a:avLst/>
          </a:prstGeom>
          <a:noFill/>
        </p:spPr>
        <p:txBody>
          <a:bodyPr wrap="square" rtlCol="0">
            <a:spAutoFit/>
          </a:bodyPr>
          <a:lstStyle/>
          <a:p>
            <a:r>
              <a:rPr lang="sv-SE" dirty="0"/>
              <a:t>Pageviews of the Portal</a:t>
            </a:r>
          </a:p>
        </p:txBody>
      </p:sp>
      <p:sp>
        <p:nvSpPr>
          <p:cNvPr id="12" name="textruta 11">
            <a:extLst>
              <a:ext uri="{FF2B5EF4-FFF2-40B4-BE49-F238E27FC236}">
                <a16:creationId xmlns:a16="http://schemas.microsoft.com/office/drawing/2014/main" id="{47FEAD89-3D6E-E8C2-167A-2433929D65B7}"/>
              </a:ext>
            </a:extLst>
          </p:cNvPr>
          <p:cNvSpPr txBox="1"/>
          <p:nvPr/>
        </p:nvSpPr>
        <p:spPr>
          <a:xfrm>
            <a:off x="4031167" y="3256442"/>
            <a:ext cx="2824876" cy="646331"/>
          </a:xfrm>
          <a:prstGeom prst="rect">
            <a:avLst/>
          </a:prstGeom>
          <a:noFill/>
        </p:spPr>
        <p:txBody>
          <a:bodyPr wrap="none" rtlCol="0">
            <a:spAutoFit/>
          </a:bodyPr>
          <a:lstStyle/>
          <a:p>
            <a:r>
              <a:rPr lang="sv-SE" dirty="0"/>
              <a:t>Data Highlights news items, </a:t>
            </a:r>
          </a:p>
          <a:p>
            <a:r>
              <a:rPr lang="sv-SE" dirty="0"/>
              <a:t>rocused on sharing data</a:t>
            </a:r>
          </a:p>
        </p:txBody>
      </p:sp>
      <p:sp>
        <p:nvSpPr>
          <p:cNvPr id="16" name="textruta 15">
            <a:extLst>
              <a:ext uri="{FF2B5EF4-FFF2-40B4-BE49-F238E27FC236}">
                <a16:creationId xmlns:a16="http://schemas.microsoft.com/office/drawing/2014/main" id="{11600E7F-DE14-3584-39A9-4D4DE36ACB5D}"/>
              </a:ext>
            </a:extLst>
          </p:cNvPr>
          <p:cNvSpPr txBox="1"/>
          <p:nvPr/>
        </p:nvSpPr>
        <p:spPr>
          <a:xfrm>
            <a:off x="4045383" y="4442634"/>
            <a:ext cx="3051605" cy="369332"/>
          </a:xfrm>
          <a:prstGeom prst="rect">
            <a:avLst/>
          </a:prstGeom>
          <a:noFill/>
        </p:spPr>
        <p:txBody>
          <a:bodyPr wrap="none" rtlCol="0">
            <a:spAutoFit/>
          </a:bodyPr>
          <a:lstStyle/>
          <a:p>
            <a:r>
              <a:rPr lang="sv-SE" dirty="0"/>
              <a:t>Sample collections in biobanks</a:t>
            </a:r>
          </a:p>
        </p:txBody>
      </p:sp>
      <p:sp>
        <p:nvSpPr>
          <p:cNvPr id="17" name="textruta 16">
            <a:extLst>
              <a:ext uri="{FF2B5EF4-FFF2-40B4-BE49-F238E27FC236}">
                <a16:creationId xmlns:a16="http://schemas.microsoft.com/office/drawing/2014/main" id="{FC8EE5DA-D685-21F5-9C5C-3ACE303114BC}"/>
              </a:ext>
            </a:extLst>
          </p:cNvPr>
          <p:cNvSpPr txBox="1"/>
          <p:nvPr/>
        </p:nvSpPr>
        <p:spPr>
          <a:xfrm>
            <a:off x="4046435" y="3922616"/>
            <a:ext cx="2188028" cy="584775"/>
          </a:xfrm>
          <a:prstGeom prst="rect">
            <a:avLst/>
          </a:prstGeom>
          <a:noFill/>
        </p:spPr>
        <p:txBody>
          <a:bodyPr wrap="square" rtlCol="0">
            <a:spAutoFit/>
          </a:bodyPr>
          <a:lstStyle/>
          <a:p>
            <a:r>
              <a:rPr lang="sv-SE" sz="3200" b="1" dirty="0">
                <a:solidFill>
                  <a:srgbClr val="0070C0"/>
                </a:solidFill>
              </a:rPr>
              <a:t>35+</a:t>
            </a:r>
          </a:p>
        </p:txBody>
      </p:sp>
      <p:pic>
        <p:nvPicPr>
          <p:cNvPr id="18" name="Picture 2">
            <a:extLst>
              <a:ext uri="{FF2B5EF4-FFF2-40B4-BE49-F238E27FC236}">
                <a16:creationId xmlns:a16="http://schemas.microsoft.com/office/drawing/2014/main" id="{7E7CB8B2-9428-9D24-1296-6372CC62B92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3760"/>
          <a:stretch/>
        </p:blipFill>
        <p:spPr bwMode="auto">
          <a:xfrm>
            <a:off x="7870482" y="3456796"/>
            <a:ext cx="3683737" cy="2943228"/>
          </a:xfrm>
          <a:prstGeom prst="rect">
            <a:avLst/>
          </a:prstGeom>
          <a:noFill/>
          <a:extLst>
            <a:ext uri="{909E8E84-426E-40DD-AFC4-6F175D3DCCD1}">
              <a14:hiddenFill xmlns:a14="http://schemas.microsoft.com/office/drawing/2010/main">
                <a:solidFill>
                  <a:srgbClr val="FFFFFF"/>
                </a:solidFill>
              </a14:hiddenFill>
            </a:ext>
          </a:extLst>
        </p:spPr>
      </p:pic>
      <p:sp>
        <p:nvSpPr>
          <p:cNvPr id="28" name="textruta 27">
            <a:extLst>
              <a:ext uri="{FF2B5EF4-FFF2-40B4-BE49-F238E27FC236}">
                <a16:creationId xmlns:a16="http://schemas.microsoft.com/office/drawing/2014/main" id="{15C461F3-3EB1-B327-B21A-C90F872E72EB}"/>
              </a:ext>
            </a:extLst>
          </p:cNvPr>
          <p:cNvSpPr txBox="1"/>
          <p:nvPr/>
        </p:nvSpPr>
        <p:spPr>
          <a:xfrm>
            <a:off x="4031062" y="5336451"/>
            <a:ext cx="3433184" cy="369332"/>
          </a:xfrm>
          <a:prstGeom prst="rect">
            <a:avLst/>
          </a:prstGeom>
          <a:noFill/>
        </p:spPr>
        <p:txBody>
          <a:bodyPr wrap="none" rtlCol="0">
            <a:spAutoFit/>
          </a:bodyPr>
          <a:lstStyle/>
          <a:p>
            <a:r>
              <a:rPr lang="sv-SE" dirty="0"/>
              <a:t>Pandemic Preparedness Resources</a:t>
            </a:r>
          </a:p>
        </p:txBody>
      </p:sp>
      <p:sp>
        <p:nvSpPr>
          <p:cNvPr id="29" name="textruta 28">
            <a:extLst>
              <a:ext uri="{FF2B5EF4-FFF2-40B4-BE49-F238E27FC236}">
                <a16:creationId xmlns:a16="http://schemas.microsoft.com/office/drawing/2014/main" id="{0D1152B2-C08B-E1F3-87F7-89A5D2F5AC09}"/>
              </a:ext>
            </a:extLst>
          </p:cNvPr>
          <p:cNvSpPr txBox="1"/>
          <p:nvPr/>
        </p:nvSpPr>
        <p:spPr>
          <a:xfrm>
            <a:off x="4032114" y="4816433"/>
            <a:ext cx="2188028" cy="584775"/>
          </a:xfrm>
          <a:prstGeom prst="rect">
            <a:avLst/>
          </a:prstGeom>
          <a:noFill/>
        </p:spPr>
        <p:txBody>
          <a:bodyPr wrap="square" rtlCol="0">
            <a:spAutoFit/>
          </a:bodyPr>
          <a:lstStyle/>
          <a:p>
            <a:r>
              <a:rPr lang="sv-SE" sz="3200" b="1" dirty="0">
                <a:solidFill>
                  <a:srgbClr val="0070C0"/>
                </a:solidFill>
              </a:rPr>
              <a:t>24+</a:t>
            </a:r>
          </a:p>
        </p:txBody>
      </p:sp>
      <p:sp>
        <p:nvSpPr>
          <p:cNvPr id="32" name="textruta 31">
            <a:extLst>
              <a:ext uri="{FF2B5EF4-FFF2-40B4-BE49-F238E27FC236}">
                <a16:creationId xmlns:a16="http://schemas.microsoft.com/office/drawing/2014/main" id="{9A0BA632-DF1D-562E-B57B-0381FF2F2A89}"/>
              </a:ext>
            </a:extLst>
          </p:cNvPr>
          <p:cNvSpPr txBox="1"/>
          <p:nvPr/>
        </p:nvSpPr>
        <p:spPr>
          <a:xfrm>
            <a:off x="7893298" y="2252253"/>
            <a:ext cx="1742465" cy="369332"/>
          </a:xfrm>
          <a:prstGeom prst="rect">
            <a:avLst/>
          </a:prstGeom>
          <a:noFill/>
        </p:spPr>
        <p:txBody>
          <a:bodyPr wrap="none" rtlCol="0">
            <a:spAutoFit/>
          </a:bodyPr>
          <a:lstStyle/>
          <a:p>
            <a:r>
              <a:rPr lang="sv-SE" dirty="0"/>
              <a:t>Project outreach</a:t>
            </a:r>
          </a:p>
        </p:txBody>
      </p:sp>
      <p:sp>
        <p:nvSpPr>
          <p:cNvPr id="33" name="textruta 32">
            <a:extLst>
              <a:ext uri="{FF2B5EF4-FFF2-40B4-BE49-F238E27FC236}">
                <a16:creationId xmlns:a16="http://schemas.microsoft.com/office/drawing/2014/main" id="{94851FFC-AED4-217D-5FBF-9109FF600977}"/>
              </a:ext>
            </a:extLst>
          </p:cNvPr>
          <p:cNvSpPr txBox="1"/>
          <p:nvPr/>
        </p:nvSpPr>
        <p:spPr>
          <a:xfrm>
            <a:off x="8007598" y="1690805"/>
            <a:ext cx="2188028" cy="584775"/>
          </a:xfrm>
          <a:prstGeom prst="rect">
            <a:avLst/>
          </a:prstGeom>
          <a:noFill/>
        </p:spPr>
        <p:txBody>
          <a:bodyPr wrap="square" rtlCol="0">
            <a:spAutoFit/>
          </a:bodyPr>
          <a:lstStyle/>
          <a:p>
            <a:r>
              <a:rPr lang="sv-SE" sz="3200" b="1" dirty="0">
                <a:solidFill>
                  <a:srgbClr val="0070C0"/>
                </a:solidFill>
              </a:rPr>
              <a:t>250+</a:t>
            </a:r>
          </a:p>
        </p:txBody>
      </p:sp>
      <p:sp>
        <p:nvSpPr>
          <p:cNvPr id="34" name="textruta 33">
            <a:extLst>
              <a:ext uri="{FF2B5EF4-FFF2-40B4-BE49-F238E27FC236}">
                <a16:creationId xmlns:a16="http://schemas.microsoft.com/office/drawing/2014/main" id="{F9C0B2B7-1DE5-DF7A-5DC1-6B32471E409B}"/>
              </a:ext>
            </a:extLst>
          </p:cNvPr>
          <p:cNvSpPr txBox="1"/>
          <p:nvPr/>
        </p:nvSpPr>
        <p:spPr>
          <a:xfrm>
            <a:off x="3994786" y="6250632"/>
            <a:ext cx="3371500" cy="369332"/>
          </a:xfrm>
          <a:prstGeom prst="rect">
            <a:avLst/>
          </a:prstGeom>
          <a:noFill/>
        </p:spPr>
        <p:txBody>
          <a:bodyPr wrap="none" rtlCol="0">
            <a:spAutoFit/>
          </a:bodyPr>
          <a:lstStyle/>
          <a:p>
            <a:r>
              <a:rPr lang="sv-SE" dirty="0"/>
              <a:t>Publicly available datasets tracked</a:t>
            </a:r>
          </a:p>
        </p:txBody>
      </p:sp>
      <p:sp>
        <p:nvSpPr>
          <p:cNvPr id="35" name="textruta 34">
            <a:extLst>
              <a:ext uri="{FF2B5EF4-FFF2-40B4-BE49-F238E27FC236}">
                <a16:creationId xmlns:a16="http://schemas.microsoft.com/office/drawing/2014/main" id="{9C9EBC6A-F8F4-3831-D777-46BF4AC28910}"/>
              </a:ext>
            </a:extLst>
          </p:cNvPr>
          <p:cNvSpPr txBox="1"/>
          <p:nvPr/>
        </p:nvSpPr>
        <p:spPr>
          <a:xfrm>
            <a:off x="3995838" y="5730614"/>
            <a:ext cx="2188028" cy="584775"/>
          </a:xfrm>
          <a:prstGeom prst="rect">
            <a:avLst/>
          </a:prstGeom>
          <a:noFill/>
        </p:spPr>
        <p:txBody>
          <a:bodyPr wrap="square" rtlCol="0">
            <a:spAutoFit/>
          </a:bodyPr>
          <a:lstStyle/>
          <a:p>
            <a:r>
              <a:rPr lang="sv-SE" sz="3200" b="1" dirty="0">
                <a:solidFill>
                  <a:srgbClr val="0070C0"/>
                </a:solidFill>
              </a:rPr>
              <a:t>206</a:t>
            </a:r>
          </a:p>
        </p:txBody>
      </p:sp>
    </p:spTree>
    <p:extLst>
      <p:ext uri="{BB962C8B-B14F-4D97-AF65-F5344CB8AC3E}">
        <p14:creationId xmlns:p14="http://schemas.microsoft.com/office/powerpoint/2010/main" val="24435827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2">
            <a:extLst>
              <a:ext uri="{FF2B5EF4-FFF2-40B4-BE49-F238E27FC236}">
                <a16:creationId xmlns:a16="http://schemas.microsoft.com/office/drawing/2014/main" id="{CD530363-2EE5-B15F-6F22-307F22DBDCA9}"/>
              </a:ext>
            </a:extLst>
          </p:cNvPr>
          <p:cNvSpPr>
            <a:spLocks noGrp="1"/>
          </p:cNvSpPr>
          <p:nvPr>
            <p:ph type="title"/>
          </p:nvPr>
        </p:nvSpPr>
        <p:spPr>
          <a:xfrm>
            <a:off x="1169711" y="3013935"/>
            <a:ext cx="10531751" cy="830130"/>
          </a:xfrm>
        </p:spPr>
        <p:txBody>
          <a:bodyPr>
            <a:noAutofit/>
          </a:bodyPr>
          <a:lstStyle/>
          <a:p>
            <a:r>
              <a:rPr lang="sv-SE" b="1" dirty="0"/>
              <a:t>SciLifeLab Data Centre is involved in outreach connected to FAIR data and Open Science </a:t>
            </a:r>
            <a:br>
              <a:rPr lang="sv-SE" b="1" dirty="0"/>
            </a:br>
            <a:r>
              <a:rPr lang="sv-SE" b="1" dirty="0"/>
              <a:t>– here are a few of these</a:t>
            </a:r>
          </a:p>
        </p:txBody>
      </p:sp>
    </p:spTree>
    <p:extLst>
      <p:ext uri="{BB962C8B-B14F-4D97-AF65-F5344CB8AC3E}">
        <p14:creationId xmlns:p14="http://schemas.microsoft.com/office/powerpoint/2010/main" val="13562224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tshållare för innehåll 4">
            <a:extLst>
              <a:ext uri="{FF2B5EF4-FFF2-40B4-BE49-F238E27FC236}">
                <a16:creationId xmlns:a16="http://schemas.microsoft.com/office/drawing/2014/main" id="{48F8886D-0CA9-FA38-542A-212A2A1FB9EC}"/>
              </a:ext>
            </a:extLst>
          </p:cNvPr>
          <p:cNvPicPr>
            <a:picLocks noGrp="1" noChangeAspect="1"/>
          </p:cNvPicPr>
          <p:nvPr>
            <p:ph idx="1"/>
          </p:nvPr>
        </p:nvPicPr>
        <p:blipFill rotWithShape="1">
          <a:blip r:embed="rId2"/>
          <a:srcRect l="4894" t="15297" r="4894" b="15604"/>
          <a:stretch/>
        </p:blipFill>
        <p:spPr>
          <a:xfrm>
            <a:off x="4531025" y="1628800"/>
            <a:ext cx="7392823" cy="3823874"/>
          </a:xfrm>
          <a:ln>
            <a:solidFill>
              <a:schemeClr val="tx1"/>
            </a:solidFill>
          </a:ln>
        </p:spPr>
      </p:pic>
      <p:sp>
        <p:nvSpPr>
          <p:cNvPr id="3" name="Rubrik 2">
            <a:extLst>
              <a:ext uri="{FF2B5EF4-FFF2-40B4-BE49-F238E27FC236}">
                <a16:creationId xmlns:a16="http://schemas.microsoft.com/office/drawing/2014/main" id="{970174E5-028D-3EE8-BF8A-7C35F6D340DC}"/>
              </a:ext>
            </a:extLst>
          </p:cNvPr>
          <p:cNvSpPr>
            <a:spLocks noGrp="1"/>
          </p:cNvSpPr>
          <p:nvPr>
            <p:ph type="title"/>
          </p:nvPr>
        </p:nvSpPr>
        <p:spPr>
          <a:xfrm>
            <a:off x="838200" y="656673"/>
            <a:ext cx="10148888" cy="830128"/>
          </a:xfrm>
        </p:spPr>
        <p:txBody>
          <a:bodyPr>
            <a:noAutofit/>
          </a:bodyPr>
          <a:lstStyle/>
          <a:p>
            <a:r>
              <a:rPr lang="sv-SE" b="1" dirty="0">
                <a:latin typeface="Arial" panose="020B0604020202020204" pitchFamily="34" charset="0"/>
                <a:cs typeface="Arial" panose="020B0604020202020204" pitchFamily="34" charset="0"/>
              </a:rPr>
              <a:t>Activities in FAIR and Open Science</a:t>
            </a:r>
            <a:br>
              <a:rPr lang="sv-SE" b="1" dirty="0">
                <a:latin typeface="Arial" panose="020B0604020202020204" pitchFamily="34" charset="0"/>
                <a:cs typeface="Arial" panose="020B0604020202020204" pitchFamily="34" charset="0"/>
              </a:rPr>
            </a:br>
            <a:endParaRPr lang="sv-SE" b="1" dirty="0">
              <a:latin typeface="Arial" panose="020B0604020202020204" pitchFamily="34" charset="0"/>
              <a:cs typeface="Arial" panose="020B0604020202020204" pitchFamily="34" charset="0"/>
            </a:endParaRPr>
          </a:p>
        </p:txBody>
      </p:sp>
      <p:sp>
        <p:nvSpPr>
          <p:cNvPr id="6" name="textruta 5">
            <a:extLst>
              <a:ext uri="{FF2B5EF4-FFF2-40B4-BE49-F238E27FC236}">
                <a16:creationId xmlns:a16="http://schemas.microsoft.com/office/drawing/2014/main" id="{D797D4FF-162E-1C5C-13DF-978830B55DB0}"/>
              </a:ext>
            </a:extLst>
          </p:cNvPr>
          <p:cNvSpPr txBox="1"/>
          <p:nvPr/>
        </p:nvSpPr>
        <p:spPr>
          <a:xfrm>
            <a:off x="674778" y="1628800"/>
            <a:ext cx="9865096" cy="7201972"/>
          </a:xfrm>
          <a:prstGeom prst="rect">
            <a:avLst/>
          </a:prstGeom>
          <a:noFill/>
        </p:spPr>
        <p:txBody>
          <a:bodyPr wrap="square" rtlCol="0">
            <a:spAutoFit/>
          </a:bodyPr>
          <a:lstStyle/>
          <a:p>
            <a:pPr marL="571500" indent="-571500">
              <a:buFont typeface="Arial" panose="020B0604020202020204" pitchFamily="34" charset="0"/>
              <a:buChar char="•"/>
            </a:pPr>
            <a:r>
              <a:rPr lang="sv-SE" sz="3200" dirty="0"/>
              <a:t>Workshops</a:t>
            </a:r>
          </a:p>
          <a:p>
            <a:pPr marL="571500" indent="-571500">
              <a:buFont typeface="Arial" panose="020B0604020202020204" pitchFamily="34" charset="0"/>
              <a:buChar char="•"/>
            </a:pPr>
            <a:r>
              <a:rPr lang="sv-SE" sz="3200" dirty="0" err="1"/>
              <a:t>Seminars</a:t>
            </a:r>
            <a:endParaRPr lang="sv-SE" sz="3200" dirty="0"/>
          </a:p>
          <a:p>
            <a:pPr marL="571500" indent="-571500">
              <a:buFont typeface="Arial" panose="020B0604020202020204" pitchFamily="34" charset="0"/>
              <a:buChar char="•"/>
            </a:pPr>
            <a:r>
              <a:rPr lang="sv-SE" sz="3200" dirty="0"/>
              <a:t>Training &amp; Tools </a:t>
            </a:r>
          </a:p>
          <a:p>
            <a:pPr marL="571500" indent="-571500">
              <a:buFont typeface="Arial" panose="020B0604020202020204" pitchFamily="34" charset="0"/>
              <a:buChar char="•"/>
            </a:pPr>
            <a:r>
              <a:rPr lang="sv-SE" sz="3200" dirty="0"/>
              <a:t>FAIRPoints</a:t>
            </a:r>
          </a:p>
          <a:p>
            <a:pPr marL="571500" indent="-571500">
              <a:buFont typeface="Arial" panose="020B0604020202020204" pitchFamily="34" charset="0"/>
              <a:buChar char="•"/>
            </a:pPr>
            <a:r>
              <a:rPr lang="sv-SE" sz="3200" dirty="0"/>
              <a:t>Support</a:t>
            </a:r>
          </a:p>
          <a:p>
            <a:pPr marL="571500" indent="-571500">
              <a:buFont typeface="Arial" panose="020B0604020202020204" pitchFamily="34" charset="0"/>
              <a:buChar char="•"/>
            </a:pPr>
            <a:r>
              <a:rPr lang="sv-SE" sz="3200" dirty="0"/>
              <a:t>Collaborations</a:t>
            </a:r>
          </a:p>
          <a:p>
            <a:pPr marL="571500" indent="-571500">
              <a:buFont typeface="Arial" panose="020B0604020202020204" pitchFamily="34" charset="0"/>
              <a:buChar char="•"/>
            </a:pPr>
            <a:r>
              <a:rPr lang="sv-SE" sz="3200" dirty="0"/>
              <a:t>Outreach </a:t>
            </a:r>
          </a:p>
          <a:p>
            <a:pPr marL="571500" indent="-571500">
              <a:buFont typeface="Arial" panose="020B0604020202020204" pitchFamily="34" charset="0"/>
              <a:buChar char="•"/>
            </a:pPr>
            <a:r>
              <a:rPr lang="sv-SE" sz="3200" dirty="0"/>
              <a:t>Social media</a:t>
            </a:r>
          </a:p>
          <a:p>
            <a:pPr marL="571500" indent="-571500">
              <a:buFont typeface="Arial" panose="020B0604020202020204" pitchFamily="34" charset="0"/>
              <a:buChar char="•"/>
            </a:pPr>
            <a:r>
              <a:rPr lang="sv-SE" sz="3200" dirty="0"/>
              <a:t>DMP</a:t>
            </a:r>
          </a:p>
          <a:p>
            <a:pPr marL="571500" indent="-571500">
              <a:buFont typeface="Arial" panose="020B0604020202020204" pitchFamily="34" charset="0"/>
              <a:buChar char="•"/>
            </a:pPr>
            <a:endParaRPr lang="sv-SE" sz="3600" dirty="0"/>
          </a:p>
          <a:p>
            <a:endParaRPr lang="sv-SE" sz="2000" dirty="0"/>
          </a:p>
          <a:p>
            <a:endParaRPr lang="sv-SE" sz="2000" dirty="0"/>
          </a:p>
          <a:p>
            <a:endParaRPr lang="sv-SE" sz="2000" dirty="0"/>
          </a:p>
          <a:p>
            <a:endParaRPr lang="sv-SE" sz="2000" dirty="0"/>
          </a:p>
          <a:p>
            <a:endParaRPr lang="sv-SE" sz="2000" dirty="0"/>
          </a:p>
          <a:p>
            <a:r>
              <a:rPr lang="sv-SE" sz="2000" dirty="0"/>
              <a:t>…. </a:t>
            </a:r>
            <a:endParaRPr lang="sv-SE" dirty="0"/>
          </a:p>
          <a:p>
            <a:endParaRPr lang="sv-SE" dirty="0"/>
          </a:p>
        </p:txBody>
      </p:sp>
    </p:spTree>
    <p:extLst>
      <p:ext uri="{BB962C8B-B14F-4D97-AF65-F5344CB8AC3E}">
        <p14:creationId xmlns:p14="http://schemas.microsoft.com/office/powerpoint/2010/main" val="2604462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Platshållare för innehåll 1"/>
          <p:cNvSpPr>
            <a:spLocks noGrp="1"/>
          </p:cNvSpPr>
          <p:nvPr>
            <p:ph idx="1"/>
          </p:nvPr>
        </p:nvSpPr>
        <p:spPr bwMode="auto">
          <a:xfrm>
            <a:off x="838200" y="1486801"/>
            <a:ext cx="10515600" cy="5122546"/>
          </a:xfrm>
        </p:spPr>
        <p:txBody>
          <a:bodyPr>
            <a:normAutofit fontScale="85000" lnSpcReduction="20000"/>
          </a:bodyPr>
          <a:lstStyle/>
          <a:p>
            <a:pPr marL="0" indent="0">
              <a:buNone/>
              <a:defRPr/>
            </a:pPr>
            <a:r>
              <a:rPr lang="sv-SE" sz="2600" b="0" i="1" u="sng" dirty="0">
                <a:solidFill>
                  <a:srgbClr val="015497"/>
                </a:solidFill>
                <a:effectLst/>
                <a:latin typeface="Open Sans" panose="020B0606030504020204" pitchFamily="34" charset="0"/>
                <a:hlinkClick r:id="rId2"/>
              </a:rPr>
              <a:t>The FAIR-princip</a:t>
            </a:r>
            <a:r>
              <a:rPr lang="sv-SE" sz="2600" b="0" i="1" u="sng" dirty="0">
                <a:solidFill>
                  <a:srgbClr val="015497"/>
                </a:solidFill>
                <a:effectLst/>
                <a:latin typeface="Open Sans" panose="020B0606030504020204" pitchFamily="34" charset="0"/>
              </a:rPr>
              <a:t>les</a:t>
            </a:r>
            <a:r>
              <a:rPr lang="sv-SE" sz="2600" b="0" i="1" u="sng" baseline="30000" dirty="0">
                <a:solidFill>
                  <a:srgbClr val="015497"/>
                </a:solidFill>
                <a:effectLst/>
                <a:latin typeface="Open Sans" panose="020B0606030504020204" pitchFamily="34" charset="0"/>
              </a:rPr>
              <a:t>1</a:t>
            </a:r>
            <a:r>
              <a:rPr lang="sv-SE" sz="2600" b="0" i="1" dirty="0">
                <a:solidFill>
                  <a:srgbClr val="484848"/>
                </a:solidFill>
                <a:effectLst/>
                <a:latin typeface="Open Sans" panose="020B0606030504020204" pitchFamily="34" charset="0"/>
              </a:rPr>
              <a:t> means that research data should be findable, include </a:t>
            </a:r>
            <a:r>
              <a:rPr lang="sv-SE" sz="2600" i="1" dirty="0">
                <a:solidFill>
                  <a:srgbClr val="484848"/>
                </a:solidFill>
                <a:latin typeface="Open Sans" panose="020B0606030504020204" pitchFamily="34" charset="0"/>
              </a:rPr>
              <a:t>information about how to access the data, be compatible with </a:t>
            </a:r>
            <a:r>
              <a:rPr lang="sv-SE" sz="2600" i="1" dirty="0" err="1">
                <a:solidFill>
                  <a:srgbClr val="484848"/>
                </a:solidFill>
                <a:latin typeface="Open Sans" panose="020B0606030504020204" pitchFamily="34" charset="0"/>
              </a:rPr>
              <a:t>other</a:t>
            </a:r>
            <a:r>
              <a:rPr lang="sv-SE" sz="2600" i="1" dirty="0">
                <a:solidFill>
                  <a:srgbClr val="484848"/>
                </a:solidFill>
                <a:latin typeface="Open Sans" panose="020B0606030504020204" pitchFamily="34" charset="0"/>
              </a:rPr>
              <a:t> data, and </a:t>
            </a:r>
            <a:r>
              <a:rPr lang="sv-SE" sz="2600" i="1" dirty="0" err="1">
                <a:solidFill>
                  <a:srgbClr val="484848"/>
                </a:solidFill>
                <a:latin typeface="Open Sans" panose="020B0606030504020204" pitchFamily="34" charset="0"/>
              </a:rPr>
              <a:t>possible</a:t>
            </a:r>
            <a:r>
              <a:rPr lang="sv-SE" sz="2600" i="1" dirty="0">
                <a:solidFill>
                  <a:srgbClr val="484848"/>
                </a:solidFill>
                <a:latin typeface="Open Sans" panose="020B0606030504020204" pitchFamily="34" charset="0"/>
              </a:rPr>
              <a:t> to </a:t>
            </a:r>
            <a:r>
              <a:rPr lang="sv-SE" sz="2600" i="1" dirty="0" err="1">
                <a:solidFill>
                  <a:srgbClr val="484848"/>
                </a:solidFill>
                <a:latin typeface="Open Sans" panose="020B0606030504020204" pitchFamily="34" charset="0"/>
              </a:rPr>
              <a:t>reuse</a:t>
            </a:r>
            <a:r>
              <a:rPr lang="sv-SE" sz="2600" i="1" dirty="0">
                <a:solidFill>
                  <a:srgbClr val="484848"/>
                </a:solidFill>
                <a:latin typeface="Open Sans" panose="020B0606030504020204" pitchFamily="34" charset="0"/>
              </a:rPr>
              <a:t>. </a:t>
            </a:r>
          </a:p>
          <a:p>
            <a:pPr marL="0" indent="0">
              <a:buNone/>
              <a:defRPr/>
            </a:pPr>
            <a:endParaRPr lang="sv-SE" sz="2600" b="1" dirty="0"/>
          </a:p>
          <a:p>
            <a:pPr>
              <a:defRPr/>
            </a:pPr>
            <a:r>
              <a:rPr lang="sv-SE" sz="2600" b="1" dirty="0"/>
              <a:t>FINDABLE </a:t>
            </a:r>
            <a:r>
              <a:rPr lang="sv-SE" sz="2600" dirty="0"/>
              <a:t>(meta)data is identifiable and easy to read by machines ”machine-readable”. Data has a doi or other permanent identifier. </a:t>
            </a:r>
          </a:p>
          <a:p>
            <a:pPr>
              <a:defRPr/>
            </a:pPr>
            <a:endParaRPr lang="sv-SE" sz="2600" dirty="0"/>
          </a:p>
          <a:p>
            <a:pPr>
              <a:defRPr/>
            </a:pPr>
            <a:r>
              <a:rPr lang="sv-SE" sz="2600" b="1" dirty="0"/>
              <a:t>ACCESSIBLE </a:t>
            </a:r>
            <a:r>
              <a:rPr lang="sv-SE" sz="2600" dirty="0"/>
              <a:t>humans and machines can read the data. </a:t>
            </a:r>
            <a:endParaRPr dirty="0"/>
          </a:p>
          <a:p>
            <a:pPr marL="0" indent="0">
              <a:buNone/>
              <a:defRPr/>
            </a:pPr>
            <a:endParaRPr lang="sv-SE" sz="2600" dirty="0"/>
          </a:p>
          <a:p>
            <a:pPr>
              <a:defRPr/>
            </a:pPr>
            <a:r>
              <a:rPr lang="sv-SE" sz="2600" b="1" dirty="0"/>
              <a:t>INTEROPERABLE </a:t>
            </a:r>
            <a:r>
              <a:rPr lang="sv-SE" sz="2600" dirty="0"/>
              <a:t>metadata can be read and the data is annotated according to standards. </a:t>
            </a:r>
          </a:p>
          <a:p>
            <a:pPr>
              <a:defRPr/>
            </a:pPr>
            <a:endParaRPr lang="sv-SE" sz="2600" b="1" dirty="0"/>
          </a:p>
          <a:p>
            <a:pPr>
              <a:defRPr/>
            </a:pPr>
            <a:r>
              <a:rPr lang="sv-SE" sz="2600" b="1" dirty="0"/>
              <a:t>REUSABLE </a:t>
            </a:r>
            <a:r>
              <a:rPr lang="sv-SE" sz="2600" dirty="0"/>
              <a:t>(meta)data makes it possible to integrate the data with other resources. Data has information about the provenance and which licenses that apply.  </a:t>
            </a:r>
          </a:p>
          <a:p>
            <a:pPr marL="0" indent="0">
              <a:buNone/>
              <a:defRPr/>
            </a:pPr>
            <a:endParaRPr lang="sv-SE" dirty="0"/>
          </a:p>
          <a:p>
            <a:pPr>
              <a:defRPr/>
            </a:pPr>
            <a:r>
              <a:rPr lang="en-GB" sz="1800" dirty="0">
                <a:solidFill>
                  <a:srgbClr val="36394D"/>
                </a:solidFill>
                <a:latin typeface="Source Sans Pro"/>
                <a:ea typeface="Calibri"/>
                <a:cs typeface="Times New Roman"/>
              </a:rPr>
              <a:t> “The FAIR Guiding Principles for scientific data management and stewardship”: </a:t>
            </a:r>
            <a:r>
              <a:rPr lang="en-GB" sz="1800" u="sng" dirty="0">
                <a:solidFill>
                  <a:srgbClr val="36394D"/>
                </a:solidFill>
                <a:latin typeface="Source Sans Pro"/>
                <a:ea typeface="Calibri"/>
                <a:cs typeface="Times New Roman"/>
                <a:hlinkClick r:id="rId3" tooltip="http://www.nature.com/articles/sdata201618"/>
              </a:rPr>
              <a:t>http://www.nature.com/articles/sdata201618</a:t>
            </a:r>
            <a:r>
              <a:rPr lang="en-GB" sz="1800" dirty="0">
                <a:solidFill>
                  <a:srgbClr val="36394D"/>
                </a:solidFill>
                <a:latin typeface="Source Sans Pro"/>
                <a:ea typeface="Calibri"/>
                <a:cs typeface="Times New Roman"/>
              </a:rPr>
              <a:t> </a:t>
            </a:r>
            <a:endParaRPr lang="sv-SE" dirty="0"/>
          </a:p>
        </p:txBody>
      </p:sp>
      <p:sp>
        <p:nvSpPr>
          <p:cNvPr id="3" name="Rubrik 2"/>
          <p:cNvSpPr>
            <a:spLocks noGrp="1"/>
          </p:cNvSpPr>
          <p:nvPr>
            <p:ph type="title"/>
          </p:nvPr>
        </p:nvSpPr>
        <p:spPr bwMode="auto"/>
        <p:txBody>
          <a:bodyPr>
            <a:normAutofit/>
          </a:bodyPr>
          <a:lstStyle/>
          <a:p>
            <a:pPr>
              <a:defRPr/>
            </a:pPr>
            <a:r>
              <a:rPr lang="sv-SE" b="1" dirty="0">
                <a:latin typeface="Arial" panose="020B0604020202020204" pitchFamily="34" charset="0"/>
                <a:cs typeface="Arial" panose="020B0604020202020204" pitchFamily="34" charset="0"/>
              </a:rPr>
              <a:t>FAIR Research data</a:t>
            </a:r>
            <a:endParaRPr b="1"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A816A49-EBA2-5E25-4525-21E53A80E705}"/>
              </a:ext>
            </a:extLst>
          </p:cNvPr>
          <p:cNvSpPr>
            <a:spLocks noGrp="1"/>
          </p:cNvSpPr>
          <p:nvPr>
            <p:ph type="title"/>
          </p:nvPr>
        </p:nvSpPr>
        <p:spPr>
          <a:xfrm>
            <a:off x="217542" y="271164"/>
            <a:ext cx="11756915" cy="1325563"/>
          </a:xfrm>
        </p:spPr>
        <p:txBody>
          <a:bodyPr>
            <a:normAutofit/>
          </a:bodyPr>
          <a:lstStyle/>
          <a:p>
            <a:r>
              <a:rPr lang="sv-SE" b="1" dirty="0"/>
              <a:t>Meet a Data steward </a:t>
            </a:r>
            <a:r>
              <a:rPr lang="sv-SE" sz="3200" i="1" dirty="0"/>
              <a:t>and get Data Managment Support </a:t>
            </a:r>
          </a:p>
        </p:txBody>
      </p:sp>
      <p:pic>
        <p:nvPicPr>
          <p:cNvPr id="4" name="Platshållare för innehåll 3">
            <a:extLst>
              <a:ext uri="{FF2B5EF4-FFF2-40B4-BE49-F238E27FC236}">
                <a16:creationId xmlns:a16="http://schemas.microsoft.com/office/drawing/2014/main" id="{20EEF299-3CE6-273B-E7C0-23EC05A160AF}"/>
              </a:ext>
            </a:extLst>
          </p:cNvPr>
          <p:cNvPicPr>
            <a:picLocks noGrp="1" noChangeAspect="1"/>
          </p:cNvPicPr>
          <p:nvPr>
            <p:ph idx="1"/>
          </p:nvPr>
        </p:nvPicPr>
        <p:blipFill>
          <a:blip r:embed="rId2"/>
          <a:stretch/>
        </p:blipFill>
        <p:spPr bwMode="auto">
          <a:xfrm>
            <a:off x="8655610" y="4902177"/>
            <a:ext cx="3326970" cy="1866451"/>
          </a:xfrm>
          <a:prstGeom prst="rect">
            <a:avLst/>
          </a:prstGeom>
        </p:spPr>
      </p:pic>
      <p:sp>
        <p:nvSpPr>
          <p:cNvPr id="7" name="textruta 6">
            <a:extLst>
              <a:ext uri="{FF2B5EF4-FFF2-40B4-BE49-F238E27FC236}">
                <a16:creationId xmlns:a16="http://schemas.microsoft.com/office/drawing/2014/main" id="{C1B2B288-57DE-1CC1-8C00-85A6881222D9}"/>
              </a:ext>
            </a:extLst>
          </p:cNvPr>
          <p:cNvSpPr txBox="1"/>
          <p:nvPr/>
        </p:nvSpPr>
        <p:spPr>
          <a:xfrm>
            <a:off x="5346912" y="1690688"/>
            <a:ext cx="6845088" cy="3416320"/>
          </a:xfrm>
          <a:prstGeom prst="rect">
            <a:avLst/>
          </a:prstGeom>
          <a:noFill/>
        </p:spPr>
        <p:txBody>
          <a:bodyPr wrap="square" rtlCol="0">
            <a:spAutoFit/>
          </a:bodyPr>
          <a:lstStyle/>
          <a:p>
            <a:pPr marL="342900" indent="-342900" algn="l" fontAlgn="base">
              <a:buFont typeface="Arial" panose="020B0604020202020204" pitchFamily="34" charset="0"/>
              <a:buChar char="•"/>
            </a:pPr>
            <a:r>
              <a:rPr lang="sv-SE" sz="2400" i="0" dirty="0">
                <a:solidFill>
                  <a:srgbClr val="282828"/>
                </a:solidFill>
                <a:effectLst/>
                <a:latin typeface="inherit"/>
              </a:rPr>
              <a:t>Join SciLifeLab Data Centre and NBIS for a 15 min mini-lecture</a:t>
            </a:r>
            <a:r>
              <a:rPr lang="sv-SE" sz="2400" dirty="0">
                <a:solidFill>
                  <a:srgbClr val="282828"/>
                </a:solidFill>
                <a:latin typeface="inherit"/>
              </a:rPr>
              <a:t>: </a:t>
            </a:r>
            <a:r>
              <a:rPr lang="sv-SE" sz="2400" i="0" dirty="0">
                <a:solidFill>
                  <a:srgbClr val="282828"/>
                </a:solidFill>
                <a:effectLst/>
                <a:latin typeface="inherit"/>
              </a:rPr>
              <a:t>“</a:t>
            </a:r>
            <a:r>
              <a:rPr lang="sv-SE" sz="2400" i="1" dirty="0">
                <a:solidFill>
                  <a:srgbClr val="282828"/>
                </a:solidFill>
                <a:effectLst/>
                <a:latin typeface="inherit"/>
              </a:rPr>
              <a:t>Does FAIR always mean data is open</a:t>
            </a:r>
            <a:r>
              <a:rPr lang="sv-SE" sz="2400" i="0" dirty="0">
                <a:solidFill>
                  <a:srgbClr val="282828"/>
                </a:solidFill>
                <a:effectLst/>
                <a:latin typeface="inherit"/>
              </a:rPr>
              <a:t>?</a:t>
            </a:r>
            <a:r>
              <a:rPr lang="sv-SE" sz="2400" i="1" dirty="0">
                <a:solidFill>
                  <a:srgbClr val="282828"/>
                </a:solidFill>
                <a:effectLst/>
                <a:latin typeface="inherit"/>
              </a:rPr>
              <a:t>”</a:t>
            </a:r>
            <a:r>
              <a:rPr lang="sv-SE" sz="2400" dirty="0">
                <a:solidFill>
                  <a:srgbClr val="282828"/>
                </a:solidFill>
                <a:latin typeface="Poppins" pitchFamily="2" charset="77"/>
              </a:rPr>
              <a:t> </a:t>
            </a:r>
            <a:r>
              <a:rPr lang="sv-SE" sz="2400" dirty="0">
                <a:solidFill>
                  <a:srgbClr val="282828"/>
                </a:solidFill>
                <a:latin typeface="inherit"/>
              </a:rPr>
              <a:t>and 45 min </a:t>
            </a:r>
            <a:r>
              <a:rPr lang="sv-SE" sz="2400" i="0" dirty="0">
                <a:solidFill>
                  <a:srgbClr val="282828"/>
                </a:solidFill>
                <a:effectLst/>
                <a:latin typeface="inherit"/>
              </a:rPr>
              <a:t>Q &amp; A. </a:t>
            </a:r>
          </a:p>
          <a:p>
            <a:pPr marL="342900" indent="-342900" algn="l" fontAlgn="base">
              <a:buFont typeface="Arial" panose="020B0604020202020204" pitchFamily="34" charset="0"/>
              <a:buChar char="•"/>
            </a:pPr>
            <a:r>
              <a:rPr lang="sv-SE" sz="2400" i="0" dirty="0">
                <a:solidFill>
                  <a:srgbClr val="282828"/>
                </a:solidFill>
                <a:effectLst/>
                <a:latin typeface="inherit"/>
              </a:rPr>
              <a:t>April 18 at 15-16  (Zoom or E10:2309). </a:t>
            </a:r>
          </a:p>
          <a:p>
            <a:pPr marL="342900" indent="-342900" algn="l" fontAlgn="base">
              <a:buFont typeface="Arial" panose="020B0604020202020204" pitchFamily="34" charset="0"/>
              <a:buChar char="•"/>
            </a:pPr>
            <a:r>
              <a:rPr lang="sv-SE" sz="2400" i="0" dirty="0">
                <a:solidFill>
                  <a:srgbClr val="282828"/>
                </a:solidFill>
                <a:effectLst/>
                <a:latin typeface="inherit"/>
              </a:rPr>
              <a:t>More: </a:t>
            </a:r>
            <a:r>
              <a:rPr lang="sv-SE" sz="2400" i="0" dirty="0">
                <a:solidFill>
                  <a:srgbClr val="282828"/>
                </a:solidFill>
                <a:effectLst/>
                <a:latin typeface="inherit"/>
                <a:hlinkClick r:id="rId3"/>
              </a:rPr>
              <a:t>https://www.scilifelab.se/event/meet-a-data-steward/</a:t>
            </a:r>
            <a:endParaRPr lang="sv-SE" sz="2400" i="0" dirty="0">
              <a:solidFill>
                <a:srgbClr val="282828"/>
              </a:solidFill>
              <a:effectLst/>
              <a:latin typeface="inherit"/>
            </a:endParaRPr>
          </a:p>
          <a:p>
            <a:pPr marL="342900" indent="-342900" algn="l" fontAlgn="base">
              <a:buFont typeface="Arial" panose="020B0604020202020204" pitchFamily="34" charset="0"/>
              <a:buChar char="•"/>
            </a:pPr>
            <a:r>
              <a:rPr lang="sv-SE" sz="2400" i="0" dirty="0">
                <a:solidFill>
                  <a:srgbClr val="282828"/>
                </a:solidFill>
                <a:effectLst/>
                <a:latin typeface="inherit"/>
              </a:rPr>
              <a:t>We</a:t>
            </a:r>
            <a:r>
              <a:rPr lang="sv-SE" sz="2400" dirty="0">
                <a:solidFill>
                  <a:srgbClr val="282828"/>
                </a:solidFill>
                <a:latin typeface="inherit"/>
              </a:rPr>
              <a:t> </a:t>
            </a:r>
            <a:r>
              <a:rPr lang="sv-SE" sz="2400" i="0" dirty="0">
                <a:solidFill>
                  <a:srgbClr val="282828"/>
                </a:solidFill>
                <a:effectLst/>
                <a:latin typeface="inherit"/>
              </a:rPr>
              <a:t>run</a:t>
            </a:r>
            <a:r>
              <a:rPr lang="sv-SE" sz="2400" dirty="0">
                <a:solidFill>
                  <a:srgbClr val="282828"/>
                </a:solidFill>
                <a:latin typeface="inherit"/>
              </a:rPr>
              <a:t> </a:t>
            </a:r>
            <a:r>
              <a:rPr lang="sv-SE" sz="2400" i="0" dirty="0">
                <a:solidFill>
                  <a:srgbClr val="282828"/>
                </a:solidFill>
                <a:effectLst/>
                <a:latin typeface="inherit"/>
              </a:rPr>
              <a:t>monthly </a:t>
            </a:r>
            <a:r>
              <a:rPr lang="sv-SE" sz="2400" dirty="0">
                <a:solidFill>
                  <a:srgbClr val="282828"/>
                </a:solidFill>
                <a:latin typeface="inherit"/>
              </a:rPr>
              <a:t> events in the Spring. Look of for more events.</a:t>
            </a:r>
            <a:endParaRPr lang="sv-SE" sz="2400" i="0" dirty="0">
              <a:solidFill>
                <a:srgbClr val="282828"/>
              </a:solidFill>
              <a:effectLst/>
              <a:latin typeface="inherit"/>
            </a:endParaRPr>
          </a:p>
          <a:p>
            <a:pPr marL="342900" indent="-342900" algn="l" fontAlgn="base">
              <a:buFont typeface="Arial" panose="020B0604020202020204" pitchFamily="34" charset="0"/>
              <a:buChar char="•"/>
            </a:pPr>
            <a:endParaRPr lang="sv-SE" sz="2400" i="0" dirty="0">
              <a:solidFill>
                <a:srgbClr val="282828"/>
              </a:solidFill>
              <a:effectLst/>
              <a:latin typeface="Poppins" pitchFamily="2" charset="77"/>
            </a:endParaRPr>
          </a:p>
        </p:txBody>
      </p:sp>
      <p:sp>
        <p:nvSpPr>
          <p:cNvPr id="8" name="textruta 7">
            <a:extLst>
              <a:ext uri="{FF2B5EF4-FFF2-40B4-BE49-F238E27FC236}">
                <a16:creationId xmlns:a16="http://schemas.microsoft.com/office/drawing/2014/main" id="{5E468917-8370-D33E-1C83-102086C6C309}"/>
              </a:ext>
            </a:extLst>
          </p:cNvPr>
          <p:cNvSpPr txBox="1"/>
          <p:nvPr/>
        </p:nvSpPr>
        <p:spPr>
          <a:xfrm>
            <a:off x="5481426" y="5835402"/>
            <a:ext cx="2975295" cy="923330"/>
          </a:xfrm>
          <a:prstGeom prst="rect">
            <a:avLst/>
          </a:prstGeom>
          <a:solidFill>
            <a:srgbClr val="92D050"/>
          </a:solidFill>
          <a:ln>
            <a:noFill/>
          </a:ln>
        </p:spPr>
        <p:txBody>
          <a:bodyPr wrap="square" rtlCol="0">
            <a:spAutoFit/>
          </a:bodyPr>
          <a:lstStyle/>
          <a:p>
            <a:r>
              <a:rPr lang="sv-SE" dirty="0"/>
              <a:t>Learn more about </a:t>
            </a:r>
          </a:p>
          <a:p>
            <a:r>
              <a:rPr lang="sv-SE" dirty="0"/>
              <a:t>the SciLifeLab </a:t>
            </a:r>
          </a:p>
          <a:p>
            <a:r>
              <a:rPr lang="sv-SE" dirty="0"/>
              <a:t>Data Repository</a:t>
            </a:r>
          </a:p>
        </p:txBody>
      </p:sp>
      <p:pic>
        <p:nvPicPr>
          <p:cNvPr id="10" name="Bild 9">
            <a:extLst>
              <a:ext uri="{FF2B5EF4-FFF2-40B4-BE49-F238E27FC236}">
                <a16:creationId xmlns:a16="http://schemas.microsoft.com/office/drawing/2014/main" id="{6C0E8002-890D-682C-F232-AAD39354E66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25054" y="5929363"/>
            <a:ext cx="735408" cy="735408"/>
          </a:xfrm>
          <a:prstGeom prst="rect">
            <a:avLst/>
          </a:prstGeom>
        </p:spPr>
      </p:pic>
      <p:pic>
        <p:nvPicPr>
          <p:cNvPr id="16" name="Bildobjekt 15">
            <a:extLst>
              <a:ext uri="{FF2B5EF4-FFF2-40B4-BE49-F238E27FC236}">
                <a16:creationId xmlns:a16="http://schemas.microsoft.com/office/drawing/2014/main" id="{9B71202C-7594-C183-305F-98147B19B993}"/>
              </a:ext>
            </a:extLst>
          </p:cNvPr>
          <p:cNvPicPr>
            <a:picLocks noChangeAspect="1"/>
          </p:cNvPicPr>
          <p:nvPr/>
        </p:nvPicPr>
        <p:blipFill rotWithShape="1">
          <a:blip r:embed="rId6"/>
          <a:srcRect l="28013" t="-1527" r="28163" b="38306"/>
          <a:stretch/>
        </p:blipFill>
        <p:spPr>
          <a:xfrm>
            <a:off x="244759" y="1523814"/>
            <a:ext cx="4978169" cy="4488358"/>
          </a:xfrm>
          <a:prstGeom prst="rect">
            <a:avLst/>
          </a:prstGeom>
        </p:spPr>
      </p:pic>
    </p:spTree>
    <p:extLst>
      <p:ext uri="{BB962C8B-B14F-4D97-AF65-F5344CB8AC3E}">
        <p14:creationId xmlns:p14="http://schemas.microsoft.com/office/powerpoint/2010/main" val="8338791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tshållare för innehåll 4">
            <a:extLst>
              <a:ext uri="{FF2B5EF4-FFF2-40B4-BE49-F238E27FC236}">
                <a16:creationId xmlns:a16="http://schemas.microsoft.com/office/drawing/2014/main" id="{0DAC44B0-AF33-3C06-2D10-66D608DFBF89}"/>
              </a:ext>
            </a:extLst>
          </p:cNvPr>
          <p:cNvPicPr>
            <a:picLocks noGrp="1" noChangeAspect="1"/>
          </p:cNvPicPr>
          <p:nvPr>
            <p:ph idx="1"/>
          </p:nvPr>
        </p:nvPicPr>
        <p:blipFill rotWithShape="1">
          <a:blip r:embed="rId2"/>
          <a:srcRect l="4894" t="12284" r="2015" b="10940"/>
          <a:stretch/>
        </p:blipFill>
        <p:spPr>
          <a:xfrm>
            <a:off x="6015351" y="1700808"/>
            <a:ext cx="5727518" cy="2952329"/>
          </a:xfrm>
          <a:ln>
            <a:solidFill>
              <a:schemeClr val="tx1"/>
            </a:solidFill>
          </a:ln>
        </p:spPr>
      </p:pic>
      <p:sp>
        <p:nvSpPr>
          <p:cNvPr id="3" name="Rubrik 2">
            <a:extLst>
              <a:ext uri="{FF2B5EF4-FFF2-40B4-BE49-F238E27FC236}">
                <a16:creationId xmlns:a16="http://schemas.microsoft.com/office/drawing/2014/main" id="{BAF57EE9-B340-D448-7745-23D3AA346814}"/>
              </a:ext>
            </a:extLst>
          </p:cNvPr>
          <p:cNvSpPr>
            <a:spLocks noGrp="1"/>
          </p:cNvSpPr>
          <p:nvPr>
            <p:ph type="title"/>
          </p:nvPr>
        </p:nvSpPr>
        <p:spPr>
          <a:xfrm>
            <a:off x="838200" y="359772"/>
            <a:ext cx="9538252" cy="830128"/>
          </a:xfrm>
        </p:spPr>
        <p:txBody>
          <a:bodyPr>
            <a:normAutofit/>
          </a:bodyPr>
          <a:lstStyle/>
          <a:p>
            <a:r>
              <a:rPr lang="sv-SE" sz="4400" b="1" dirty="0">
                <a:latin typeface="Arial" panose="020B0604020202020204" pitchFamily="34" charset="0"/>
                <a:cs typeface="Arial" panose="020B0604020202020204" pitchFamily="34" charset="0"/>
              </a:rPr>
              <a:t>FAIRPoints</a:t>
            </a:r>
          </a:p>
        </p:txBody>
      </p:sp>
      <p:sp>
        <p:nvSpPr>
          <p:cNvPr id="8" name="textruta 7">
            <a:extLst>
              <a:ext uri="{FF2B5EF4-FFF2-40B4-BE49-F238E27FC236}">
                <a16:creationId xmlns:a16="http://schemas.microsoft.com/office/drawing/2014/main" id="{E372F35C-DA7C-A666-95AA-51346BA16551}"/>
              </a:ext>
            </a:extLst>
          </p:cNvPr>
          <p:cNvSpPr txBox="1"/>
          <p:nvPr/>
        </p:nvSpPr>
        <p:spPr>
          <a:xfrm>
            <a:off x="782790" y="1295876"/>
            <a:ext cx="5169194" cy="5324535"/>
          </a:xfrm>
          <a:prstGeom prst="rect">
            <a:avLst/>
          </a:prstGeom>
          <a:noFill/>
        </p:spPr>
        <p:txBody>
          <a:bodyPr wrap="square" rtlCol="0">
            <a:spAutoFit/>
          </a:bodyPr>
          <a:lstStyle/>
          <a:p>
            <a:pPr marL="342900" indent="-342900">
              <a:buFont typeface="Arial" panose="020B0604020202020204" pitchFamily="34" charset="0"/>
              <a:buChar char="•"/>
            </a:pPr>
            <a:r>
              <a:rPr lang="sv-SE" sz="2000" dirty="0"/>
              <a:t>An initiative with events with the aim of bringing together different parts of the research community - data users, producers of data, policy and decision makers and research support to jointly develop solutions to make the research community start from the FAIR principles. </a:t>
            </a:r>
          </a:p>
          <a:p>
            <a:pPr marL="342900" indent="-342900">
              <a:buFont typeface="Arial" panose="020B0604020202020204" pitchFamily="34" charset="0"/>
              <a:buChar char="•"/>
            </a:pPr>
            <a:endParaRPr lang="sv-SE" sz="2000" dirty="0"/>
          </a:p>
          <a:p>
            <a:pPr marL="342900" indent="-342900">
              <a:buFont typeface="Arial" panose="020B0604020202020204" pitchFamily="34" charset="0"/>
              <a:buChar char="•"/>
            </a:pPr>
            <a:r>
              <a:rPr lang="sv-SE" sz="2000" dirty="0"/>
              <a:t>The event series is a joint arrangement with GoFAIR US, SDSC, AGU and SciLifeLab Data Centre. </a:t>
            </a:r>
          </a:p>
          <a:p>
            <a:pPr marL="342900" indent="-342900">
              <a:buFont typeface="Arial" panose="020B0604020202020204" pitchFamily="34" charset="0"/>
              <a:buChar char="•"/>
            </a:pPr>
            <a:r>
              <a:rPr lang="sv-SE" sz="2000" dirty="0"/>
              <a:t>The aim is to discuss, highlight and share pragmatic solutions to make FAIR a reality from different perspectives. By dividing FAIR into smaller parts "Points", FAIR is made more manageable for the research community</a:t>
            </a:r>
            <a:endParaRPr lang="sv-SE" dirty="0">
              <a:latin typeface="+mj-ea"/>
              <a:ea typeface="+mj-ea"/>
            </a:endParaRPr>
          </a:p>
        </p:txBody>
      </p:sp>
      <p:sp>
        <p:nvSpPr>
          <p:cNvPr id="9" name="textruta 8">
            <a:extLst>
              <a:ext uri="{FF2B5EF4-FFF2-40B4-BE49-F238E27FC236}">
                <a16:creationId xmlns:a16="http://schemas.microsoft.com/office/drawing/2014/main" id="{3C89D879-4CDB-18CD-6E03-23DFA4F7695A}"/>
              </a:ext>
            </a:extLst>
          </p:cNvPr>
          <p:cNvSpPr txBox="1"/>
          <p:nvPr/>
        </p:nvSpPr>
        <p:spPr>
          <a:xfrm>
            <a:off x="8291049" y="5796026"/>
            <a:ext cx="3118161" cy="400110"/>
          </a:xfrm>
          <a:prstGeom prst="rect">
            <a:avLst/>
          </a:prstGeom>
          <a:noFill/>
        </p:spPr>
        <p:txBody>
          <a:bodyPr wrap="none" rtlCol="0">
            <a:spAutoFit/>
          </a:bodyPr>
          <a:lstStyle/>
          <a:p>
            <a:r>
              <a:rPr lang="sv-SE" sz="2000" dirty="0">
                <a:hlinkClick r:id="rId3"/>
              </a:rPr>
              <a:t>https</a:t>
            </a:r>
            <a:r>
              <a:rPr lang="sv-SE" sz="2000">
                <a:hlinkClick r:id="rId3"/>
              </a:rPr>
              <a:t>://www.fairpoints.org/</a:t>
            </a:r>
            <a:r>
              <a:rPr lang="sv-SE" sz="2000"/>
              <a:t> </a:t>
            </a:r>
          </a:p>
        </p:txBody>
      </p:sp>
      <p:sp>
        <p:nvSpPr>
          <p:cNvPr id="4" name="textruta 3">
            <a:extLst>
              <a:ext uri="{FF2B5EF4-FFF2-40B4-BE49-F238E27FC236}">
                <a16:creationId xmlns:a16="http://schemas.microsoft.com/office/drawing/2014/main" id="{54D4F25E-7558-B2CC-0C8E-E02316E0A013}"/>
              </a:ext>
            </a:extLst>
          </p:cNvPr>
          <p:cNvSpPr txBox="1"/>
          <p:nvPr/>
        </p:nvSpPr>
        <p:spPr>
          <a:xfrm>
            <a:off x="8291049" y="5164045"/>
            <a:ext cx="6100762" cy="646331"/>
          </a:xfrm>
          <a:prstGeom prst="rect">
            <a:avLst/>
          </a:prstGeom>
          <a:noFill/>
        </p:spPr>
        <p:txBody>
          <a:bodyPr wrap="square">
            <a:spAutoFit/>
          </a:bodyPr>
          <a:lstStyle/>
          <a:p>
            <a:pPr algn="l"/>
            <a:r>
              <a:rPr lang="sv-SE" b="1" i="0" dirty="0">
                <a:solidFill>
                  <a:srgbClr val="212529"/>
                </a:solidFill>
                <a:effectLst/>
                <a:latin typeface="Helvetica" pitchFamily="2" charset="0"/>
              </a:rPr>
              <a:t>Email: </a:t>
            </a:r>
            <a:r>
              <a:rPr lang="sv-SE" b="0" i="0" u="none" strike="noStrike" dirty="0">
                <a:solidFill>
                  <a:srgbClr val="0D6CA6"/>
                </a:solidFill>
                <a:effectLst/>
                <a:latin typeface="Helvetica" pitchFamily="2" charset="0"/>
                <a:hlinkClick r:id="rId4"/>
              </a:rPr>
              <a:t>fairpoints@protonmail.com</a:t>
            </a:r>
            <a:endParaRPr lang="sv-SE" b="0" i="0" dirty="0">
              <a:solidFill>
                <a:srgbClr val="212529"/>
              </a:solidFill>
              <a:effectLst/>
              <a:latin typeface="Helvetica" pitchFamily="2" charset="0"/>
            </a:endParaRPr>
          </a:p>
          <a:p>
            <a:pPr algn="l"/>
            <a:r>
              <a:rPr lang="sv-SE" b="1" i="0" dirty="0">
                <a:solidFill>
                  <a:srgbClr val="212529"/>
                </a:solidFill>
                <a:effectLst/>
                <a:latin typeface="Helvetica" pitchFamily="2" charset="0"/>
              </a:rPr>
              <a:t>Twitter</a:t>
            </a:r>
            <a:r>
              <a:rPr lang="sv-SE" b="0" i="0" dirty="0">
                <a:solidFill>
                  <a:srgbClr val="212529"/>
                </a:solidFill>
                <a:effectLst/>
                <a:latin typeface="Helvetica" pitchFamily="2" charset="0"/>
              </a:rPr>
              <a:t> </a:t>
            </a:r>
            <a:r>
              <a:rPr lang="sv-SE" b="0" i="0" u="none" strike="noStrike" dirty="0">
                <a:solidFill>
                  <a:srgbClr val="0D6CA6"/>
                </a:solidFill>
                <a:effectLst/>
                <a:latin typeface="Helvetica" pitchFamily="2" charset="0"/>
                <a:hlinkClick r:id="rId5"/>
              </a:rPr>
              <a:t>FAIR_Points</a:t>
            </a:r>
            <a:endParaRPr lang="sv-SE" b="0" i="0" dirty="0">
              <a:solidFill>
                <a:srgbClr val="212529"/>
              </a:solidFill>
              <a:effectLst/>
              <a:latin typeface="Helvetica" pitchFamily="2" charset="0"/>
            </a:endParaRPr>
          </a:p>
        </p:txBody>
      </p:sp>
      <p:pic>
        <p:nvPicPr>
          <p:cNvPr id="11" name="Bildobjekt 10">
            <a:extLst>
              <a:ext uri="{FF2B5EF4-FFF2-40B4-BE49-F238E27FC236}">
                <a16:creationId xmlns:a16="http://schemas.microsoft.com/office/drawing/2014/main" id="{DA1E8C91-259D-ABCA-3A7D-70486A7D7875}"/>
              </a:ext>
            </a:extLst>
          </p:cNvPr>
          <p:cNvPicPr>
            <a:picLocks noChangeAspect="1"/>
          </p:cNvPicPr>
          <p:nvPr/>
        </p:nvPicPr>
        <p:blipFill rotWithShape="1">
          <a:blip r:embed="rId6"/>
          <a:srcRect l="49878" t="78824" r="42034" b="9117"/>
          <a:stretch/>
        </p:blipFill>
        <p:spPr>
          <a:xfrm>
            <a:off x="6240018" y="4956771"/>
            <a:ext cx="1472116" cy="1371746"/>
          </a:xfrm>
          <a:prstGeom prst="rect">
            <a:avLst/>
          </a:prstGeom>
        </p:spPr>
      </p:pic>
    </p:spTree>
    <p:extLst>
      <p:ext uri="{BB962C8B-B14F-4D97-AF65-F5344CB8AC3E}">
        <p14:creationId xmlns:p14="http://schemas.microsoft.com/office/powerpoint/2010/main" val="26972985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2">
            <a:extLst>
              <a:ext uri="{FF2B5EF4-FFF2-40B4-BE49-F238E27FC236}">
                <a16:creationId xmlns:a16="http://schemas.microsoft.com/office/drawing/2014/main" id="{F221D8A5-3B7B-4237-9B37-0BA2C48E3AD9}"/>
              </a:ext>
            </a:extLst>
          </p:cNvPr>
          <p:cNvSpPr>
            <a:spLocks noGrp="1"/>
          </p:cNvSpPr>
          <p:nvPr>
            <p:ph type="title"/>
          </p:nvPr>
        </p:nvSpPr>
        <p:spPr/>
        <p:txBody>
          <a:bodyPr/>
          <a:lstStyle/>
          <a:p>
            <a:r>
              <a:rPr lang="sv-SE" b="1" dirty="0"/>
              <a:t>Thank you!</a:t>
            </a:r>
          </a:p>
        </p:txBody>
      </p:sp>
      <p:pic>
        <p:nvPicPr>
          <p:cNvPr id="4" name="Bildobjekt 3">
            <a:extLst>
              <a:ext uri="{FF2B5EF4-FFF2-40B4-BE49-F238E27FC236}">
                <a16:creationId xmlns:a16="http://schemas.microsoft.com/office/drawing/2014/main" id="{6438B51D-ED0E-4D51-F99E-5C7CDF261F41}"/>
              </a:ext>
            </a:extLst>
          </p:cNvPr>
          <p:cNvPicPr>
            <a:picLocks noChangeAspect="1"/>
          </p:cNvPicPr>
          <p:nvPr/>
        </p:nvPicPr>
        <p:blipFill rotWithShape="1">
          <a:blip r:embed="rId2">
            <a:extLst>
              <a:ext uri="{28A0092B-C50C-407E-A947-70E740481C1C}">
                <a14:useLocalDpi xmlns:a14="http://schemas.microsoft.com/office/drawing/2010/main" val="0"/>
              </a:ext>
            </a:extLst>
          </a:blip>
          <a:srcRect l="18359" t="17141" r="14014" b="10386"/>
          <a:stretch/>
        </p:blipFill>
        <p:spPr>
          <a:xfrm>
            <a:off x="425731" y="1767551"/>
            <a:ext cx="6266405" cy="4197175"/>
          </a:xfrm>
          <a:prstGeom prst="rect">
            <a:avLst/>
          </a:prstGeom>
        </p:spPr>
      </p:pic>
      <p:sp>
        <p:nvSpPr>
          <p:cNvPr id="7" name="@scilifelab_DC">
            <a:extLst>
              <a:ext uri="{FF2B5EF4-FFF2-40B4-BE49-F238E27FC236}">
                <a16:creationId xmlns:a16="http://schemas.microsoft.com/office/drawing/2014/main" id="{BD90A750-0D9C-159E-EF32-5EAB0BCB5376}"/>
              </a:ext>
            </a:extLst>
          </p:cNvPr>
          <p:cNvSpPr txBox="1"/>
          <p:nvPr/>
        </p:nvSpPr>
        <p:spPr bwMode="auto">
          <a:xfrm>
            <a:off x="7836722" y="5425870"/>
            <a:ext cx="2076728" cy="400105"/>
          </a:xfrm>
          <a:prstGeom prst="rect">
            <a:avLst/>
          </a:prstGeom>
          <a:ln w="12700">
            <a:miter lim="400000"/>
          </a:ln>
        </p:spPr>
        <p:txBody>
          <a:bodyPr wrap="square" lIns="45718" tIns="45718" rIns="45718" bIns="45718">
            <a:spAutoFit/>
          </a:bodyPr>
          <a:lstStyle>
            <a:lvl1pPr>
              <a:defRPr sz="2800"/>
            </a:lvl1pPr>
          </a:lstStyle>
          <a:p>
            <a:pPr>
              <a:defRPr/>
            </a:pPr>
            <a:r>
              <a:rPr sz="2000" dirty="0"/>
              <a:t>@</a:t>
            </a:r>
            <a:r>
              <a:rPr lang="sv-SE" sz="2000" dirty="0"/>
              <a:t>S</a:t>
            </a:r>
            <a:r>
              <a:rPr sz="2000" dirty="0"/>
              <a:t>ci</a:t>
            </a:r>
            <a:r>
              <a:rPr lang="sv-SE" sz="2000" dirty="0"/>
              <a:t>L</a:t>
            </a:r>
            <a:r>
              <a:rPr sz="2000" dirty="0"/>
              <a:t>ife</a:t>
            </a:r>
            <a:r>
              <a:rPr lang="sv-SE" sz="2000" dirty="0"/>
              <a:t>L</a:t>
            </a:r>
            <a:r>
              <a:rPr sz="2000" dirty="0"/>
              <a:t>ab_DC</a:t>
            </a:r>
          </a:p>
        </p:txBody>
      </p:sp>
      <p:sp>
        <p:nvSpPr>
          <p:cNvPr id="8" name="Scilifelab-data-centre">
            <a:extLst>
              <a:ext uri="{FF2B5EF4-FFF2-40B4-BE49-F238E27FC236}">
                <a16:creationId xmlns:a16="http://schemas.microsoft.com/office/drawing/2014/main" id="{EBA1B8E8-F000-F270-A06E-B3858B82F3DF}"/>
              </a:ext>
            </a:extLst>
          </p:cNvPr>
          <p:cNvSpPr txBox="1"/>
          <p:nvPr/>
        </p:nvSpPr>
        <p:spPr bwMode="auto">
          <a:xfrm>
            <a:off x="7836722" y="6032049"/>
            <a:ext cx="2474232" cy="400105"/>
          </a:xfrm>
          <a:prstGeom prst="rect">
            <a:avLst/>
          </a:prstGeom>
          <a:ln w="12700">
            <a:miter lim="400000"/>
          </a:ln>
        </p:spPr>
        <p:txBody>
          <a:bodyPr wrap="square" lIns="45718" tIns="45718" rIns="45718" bIns="45718">
            <a:spAutoFit/>
          </a:bodyPr>
          <a:lstStyle>
            <a:lvl1pPr>
              <a:defRPr sz="2800"/>
            </a:lvl1pPr>
          </a:lstStyle>
          <a:p>
            <a:pPr>
              <a:defRPr/>
            </a:pPr>
            <a:r>
              <a:rPr sz="2000" dirty="0"/>
              <a:t>Scilifelab-data-centre</a:t>
            </a:r>
          </a:p>
        </p:txBody>
      </p:sp>
      <p:pic>
        <p:nvPicPr>
          <p:cNvPr id="9" name="Image" descr="Image">
            <a:extLst>
              <a:ext uri="{FF2B5EF4-FFF2-40B4-BE49-F238E27FC236}">
                <a16:creationId xmlns:a16="http://schemas.microsoft.com/office/drawing/2014/main" id="{C4D1FE29-7E70-767A-A7E9-1DADA11260D8}"/>
              </a:ext>
            </a:extLst>
          </p:cNvPr>
          <p:cNvPicPr>
            <a:picLocks noChangeAspect="1"/>
          </p:cNvPicPr>
          <p:nvPr/>
        </p:nvPicPr>
        <p:blipFill>
          <a:blip r:embed="rId3"/>
          <a:stretch/>
        </p:blipFill>
        <p:spPr bwMode="auto">
          <a:xfrm>
            <a:off x="7169925" y="5425870"/>
            <a:ext cx="531847" cy="437477"/>
          </a:xfrm>
          <a:prstGeom prst="rect">
            <a:avLst/>
          </a:prstGeom>
          <a:ln w="12700">
            <a:miter lim="400000"/>
          </a:ln>
        </p:spPr>
      </p:pic>
      <p:pic>
        <p:nvPicPr>
          <p:cNvPr id="10" name="Image" descr="Image">
            <a:extLst>
              <a:ext uri="{FF2B5EF4-FFF2-40B4-BE49-F238E27FC236}">
                <a16:creationId xmlns:a16="http://schemas.microsoft.com/office/drawing/2014/main" id="{7A837FA0-3EA6-87D7-AE6B-5CF4DC71225E}"/>
              </a:ext>
            </a:extLst>
          </p:cNvPr>
          <p:cNvPicPr>
            <a:picLocks noChangeAspect="1"/>
          </p:cNvPicPr>
          <p:nvPr/>
        </p:nvPicPr>
        <p:blipFill>
          <a:blip r:embed="rId4"/>
          <a:stretch/>
        </p:blipFill>
        <p:spPr bwMode="auto">
          <a:xfrm>
            <a:off x="7169925" y="6032050"/>
            <a:ext cx="400105" cy="400105"/>
          </a:xfrm>
          <a:prstGeom prst="rect">
            <a:avLst/>
          </a:prstGeom>
          <a:ln w="12700">
            <a:miter lim="400000"/>
          </a:ln>
        </p:spPr>
      </p:pic>
      <p:sp>
        <p:nvSpPr>
          <p:cNvPr id="11" name="textruta 10">
            <a:extLst>
              <a:ext uri="{FF2B5EF4-FFF2-40B4-BE49-F238E27FC236}">
                <a16:creationId xmlns:a16="http://schemas.microsoft.com/office/drawing/2014/main" id="{7F78EF91-E446-60F2-DCCD-F8550EAE84F3}"/>
              </a:ext>
            </a:extLst>
          </p:cNvPr>
          <p:cNvSpPr txBox="1"/>
          <p:nvPr/>
        </p:nvSpPr>
        <p:spPr bwMode="auto">
          <a:xfrm>
            <a:off x="7049816" y="4605427"/>
            <a:ext cx="3089328" cy="84895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defTabSz="457200">
              <a:spcBef>
                <a:spcPts val="1100"/>
              </a:spcBef>
              <a:defRPr sz="2800" b="1">
                <a:solidFill>
                  <a:srgbClr val="181717"/>
                </a:solidFill>
                <a:latin typeface="Arial"/>
                <a:ea typeface="Arial"/>
                <a:cs typeface="Arial"/>
              </a:defRPr>
            </a:pPr>
            <a:r>
              <a:rPr lang="sv-SE" sz="2000" dirty="0"/>
              <a:t>Web:</a:t>
            </a:r>
            <a:r>
              <a:rPr lang="sv-SE" sz="2000" b="0" dirty="0">
                <a:solidFill>
                  <a:srgbClr val="0000FF"/>
                </a:solidFill>
                <a:latin typeface="Calibri"/>
                <a:ea typeface="Calibri"/>
                <a:cs typeface="Calibri"/>
              </a:rPr>
              <a:t> </a:t>
            </a:r>
            <a:r>
              <a:rPr lang="sv-SE" sz="2000" u="sng" dirty="0">
                <a:solidFill>
                  <a:srgbClr val="045B63"/>
                </a:solidFill>
                <a:latin typeface="Calibri"/>
                <a:ea typeface="Calibri"/>
                <a:cs typeface="Calibri"/>
              </a:rPr>
              <a:t>scilifelab.se/data</a:t>
            </a:r>
          </a:p>
          <a:p>
            <a:pPr defTabSz="457200">
              <a:spcBef>
                <a:spcPts val="1100"/>
              </a:spcBef>
              <a:defRPr sz="2800" b="1">
                <a:solidFill>
                  <a:srgbClr val="181717"/>
                </a:solidFill>
                <a:latin typeface="Arial"/>
                <a:ea typeface="Arial"/>
                <a:cs typeface="Arial"/>
              </a:defRPr>
            </a:pPr>
            <a:r>
              <a:rPr lang="sv-SE" sz="2000" u="sng" dirty="0">
                <a:solidFill>
                  <a:srgbClr val="045B63"/>
                </a:solidFill>
                <a:latin typeface="Calibri"/>
                <a:cs typeface="Calibri"/>
                <a:hlinkClick r:id="rId5"/>
              </a:rPr>
              <a:t>datacentre@scilifelab.se</a:t>
            </a:r>
            <a:r>
              <a:rPr lang="sv-SE" sz="2000" u="sng" dirty="0">
                <a:solidFill>
                  <a:srgbClr val="045B63"/>
                </a:solidFill>
                <a:latin typeface="Calibri"/>
                <a:cs typeface="Calibri"/>
              </a:rPr>
              <a:t> </a:t>
            </a:r>
            <a:endParaRPr lang="sv-SE" sz="2000" dirty="0"/>
          </a:p>
        </p:txBody>
      </p:sp>
      <p:pic>
        <p:nvPicPr>
          <p:cNvPr id="13" name="Bildobjekt 12">
            <a:extLst>
              <a:ext uri="{FF2B5EF4-FFF2-40B4-BE49-F238E27FC236}">
                <a16:creationId xmlns:a16="http://schemas.microsoft.com/office/drawing/2014/main" id="{4F03CC29-6203-AAFB-79BA-675E153D9A21}"/>
              </a:ext>
            </a:extLst>
          </p:cNvPr>
          <p:cNvPicPr>
            <a:picLocks noChangeAspect="1"/>
          </p:cNvPicPr>
          <p:nvPr/>
        </p:nvPicPr>
        <p:blipFill rotWithShape="1">
          <a:blip r:embed="rId6">
            <a:extLst>
              <a:ext uri="{28A0092B-C50C-407E-A947-70E740481C1C}">
                <a14:useLocalDpi xmlns:a14="http://schemas.microsoft.com/office/drawing/2010/main" val="0"/>
              </a:ext>
            </a:extLst>
          </a:blip>
          <a:srcRect l="2846" t="11859" r="73865" b="80303"/>
          <a:stretch/>
        </p:blipFill>
        <p:spPr>
          <a:xfrm>
            <a:off x="7049816" y="4044803"/>
            <a:ext cx="2882148" cy="606180"/>
          </a:xfrm>
          <a:prstGeom prst="rect">
            <a:avLst/>
          </a:prstGeom>
        </p:spPr>
      </p:pic>
      <p:pic>
        <p:nvPicPr>
          <p:cNvPr id="2" name="Bildobjekt 1">
            <a:extLst>
              <a:ext uri="{FF2B5EF4-FFF2-40B4-BE49-F238E27FC236}">
                <a16:creationId xmlns:a16="http://schemas.microsoft.com/office/drawing/2014/main" id="{7ADA1168-49C2-6A1C-3431-01BD55B69285}"/>
              </a:ext>
            </a:extLst>
          </p:cNvPr>
          <p:cNvPicPr>
            <a:picLocks noChangeAspect="1"/>
          </p:cNvPicPr>
          <p:nvPr/>
        </p:nvPicPr>
        <p:blipFill rotWithShape="1">
          <a:blip r:embed="rId7">
            <a:extLst>
              <a:ext uri="{28A0092B-C50C-407E-A947-70E740481C1C}">
                <a14:useLocalDpi xmlns:a14="http://schemas.microsoft.com/office/drawing/2010/main" val="0"/>
              </a:ext>
            </a:extLst>
          </a:blip>
          <a:srcRect l="72452" t="69701" r="14830" b="17041"/>
          <a:stretch/>
        </p:blipFill>
        <p:spPr bwMode="auto">
          <a:xfrm>
            <a:off x="7011068" y="1598637"/>
            <a:ext cx="3728036" cy="2429119"/>
          </a:xfrm>
          <a:prstGeom prst="rect">
            <a:avLst/>
          </a:prstGeom>
        </p:spPr>
      </p:pic>
    </p:spTree>
    <p:extLst>
      <p:ext uri="{BB962C8B-B14F-4D97-AF65-F5344CB8AC3E}">
        <p14:creationId xmlns:p14="http://schemas.microsoft.com/office/powerpoint/2010/main" val="4109920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2">
            <a:extLst>
              <a:ext uri="{FF2B5EF4-FFF2-40B4-BE49-F238E27FC236}">
                <a16:creationId xmlns:a16="http://schemas.microsoft.com/office/drawing/2014/main" id="{658C5989-FFEF-C396-B073-2A3C89C63CBC}"/>
              </a:ext>
            </a:extLst>
          </p:cNvPr>
          <p:cNvSpPr>
            <a:spLocks noGrp="1"/>
          </p:cNvSpPr>
          <p:nvPr>
            <p:ph type="title"/>
          </p:nvPr>
        </p:nvSpPr>
        <p:spPr/>
        <p:txBody>
          <a:bodyPr/>
          <a:lstStyle/>
          <a:p>
            <a:r>
              <a:rPr lang="sv-SE" b="1" dirty="0">
                <a:latin typeface="Arial" panose="020B0604020202020204" pitchFamily="34" charset="0"/>
                <a:cs typeface="Arial" panose="020B0604020202020204" pitchFamily="34" charset="0"/>
              </a:rPr>
              <a:t>Thank you</a:t>
            </a:r>
          </a:p>
        </p:txBody>
      </p:sp>
      <p:pic>
        <p:nvPicPr>
          <p:cNvPr id="5" name="Bildobjekt 4">
            <a:extLst>
              <a:ext uri="{FF2B5EF4-FFF2-40B4-BE49-F238E27FC236}">
                <a16:creationId xmlns:a16="http://schemas.microsoft.com/office/drawing/2014/main" id="{934C5C6A-B517-7350-EC67-46C4534504DC}"/>
              </a:ext>
            </a:extLst>
          </p:cNvPr>
          <p:cNvPicPr>
            <a:picLocks noChangeAspect="1"/>
          </p:cNvPicPr>
          <p:nvPr/>
        </p:nvPicPr>
        <p:blipFill rotWithShape="1">
          <a:blip r:embed="rId2">
            <a:extLst>
              <a:ext uri="{28A0092B-C50C-407E-A947-70E740481C1C}">
                <a14:useLocalDpi xmlns:a14="http://schemas.microsoft.com/office/drawing/2010/main" val="0"/>
              </a:ext>
            </a:extLst>
          </a:blip>
          <a:srcRect l="10369" t="20189" r="9957" b="8659"/>
          <a:stretch/>
        </p:blipFill>
        <p:spPr>
          <a:xfrm>
            <a:off x="547636" y="1700808"/>
            <a:ext cx="3959224" cy="2209799"/>
          </a:xfrm>
          <a:prstGeom prst="rect">
            <a:avLst/>
          </a:prstGeom>
        </p:spPr>
      </p:pic>
      <p:pic>
        <p:nvPicPr>
          <p:cNvPr id="7" name="Bildobjekt 6">
            <a:extLst>
              <a:ext uri="{FF2B5EF4-FFF2-40B4-BE49-F238E27FC236}">
                <a16:creationId xmlns:a16="http://schemas.microsoft.com/office/drawing/2014/main" id="{D6A932AF-BB90-8213-CCFB-6017B74DDA24}"/>
              </a:ext>
            </a:extLst>
          </p:cNvPr>
          <p:cNvPicPr>
            <a:picLocks noChangeAspect="1"/>
          </p:cNvPicPr>
          <p:nvPr/>
        </p:nvPicPr>
        <p:blipFill rotWithShape="1">
          <a:blip r:embed="rId3">
            <a:extLst>
              <a:ext uri="{28A0092B-C50C-407E-A947-70E740481C1C}">
                <a14:useLocalDpi xmlns:a14="http://schemas.microsoft.com/office/drawing/2010/main" val="0"/>
              </a:ext>
            </a:extLst>
          </a:blip>
          <a:srcRect l="10369" t="11296" r="9957" b="20517"/>
          <a:stretch/>
        </p:blipFill>
        <p:spPr>
          <a:xfrm>
            <a:off x="4506860" y="1729102"/>
            <a:ext cx="4109420" cy="2198062"/>
          </a:xfrm>
          <a:prstGeom prst="rect">
            <a:avLst/>
          </a:prstGeom>
        </p:spPr>
      </p:pic>
      <p:pic>
        <p:nvPicPr>
          <p:cNvPr id="9" name="Bildobjekt 8">
            <a:extLst>
              <a:ext uri="{FF2B5EF4-FFF2-40B4-BE49-F238E27FC236}">
                <a16:creationId xmlns:a16="http://schemas.microsoft.com/office/drawing/2014/main" id="{1EBFDBCE-F3B3-753D-AE32-C63265A83501}"/>
              </a:ext>
            </a:extLst>
          </p:cNvPr>
          <p:cNvPicPr>
            <a:picLocks noChangeAspect="1"/>
          </p:cNvPicPr>
          <p:nvPr/>
        </p:nvPicPr>
        <p:blipFill rotWithShape="1">
          <a:blip r:embed="rId4">
            <a:extLst>
              <a:ext uri="{28A0092B-C50C-407E-A947-70E740481C1C}">
                <a14:useLocalDpi xmlns:a14="http://schemas.microsoft.com/office/drawing/2010/main" val="0"/>
              </a:ext>
            </a:extLst>
          </a:blip>
          <a:srcRect l="10191" t="18706" r="11377" b="11624"/>
          <a:stretch/>
        </p:blipFill>
        <p:spPr>
          <a:xfrm>
            <a:off x="547636" y="3910607"/>
            <a:ext cx="3959224" cy="2198062"/>
          </a:xfrm>
          <a:prstGeom prst="rect">
            <a:avLst/>
          </a:prstGeom>
        </p:spPr>
      </p:pic>
      <p:pic>
        <p:nvPicPr>
          <p:cNvPr id="11" name="Bildobjekt 10">
            <a:extLst>
              <a:ext uri="{FF2B5EF4-FFF2-40B4-BE49-F238E27FC236}">
                <a16:creationId xmlns:a16="http://schemas.microsoft.com/office/drawing/2014/main" id="{A4FD951C-4F72-EA5D-700C-BACEB9ADF7DA}"/>
              </a:ext>
            </a:extLst>
          </p:cNvPr>
          <p:cNvPicPr>
            <a:picLocks noChangeAspect="1"/>
          </p:cNvPicPr>
          <p:nvPr/>
        </p:nvPicPr>
        <p:blipFill rotWithShape="1">
          <a:blip r:embed="rId5">
            <a:extLst>
              <a:ext uri="{28A0092B-C50C-407E-A947-70E740481C1C}">
                <a14:useLocalDpi xmlns:a14="http://schemas.microsoft.com/office/drawing/2010/main" val="0"/>
              </a:ext>
            </a:extLst>
          </a:blip>
          <a:srcRect l="10369" t="17224" r="29412" b="47200"/>
          <a:stretch/>
        </p:blipFill>
        <p:spPr>
          <a:xfrm>
            <a:off x="4531061" y="3931077"/>
            <a:ext cx="3078460" cy="1136662"/>
          </a:xfrm>
          <a:prstGeom prst="rect">
            <a:avLst/>
          </a:prstGeom>
        </p:spPr>
      </p:pic>
      <p:pic>
        <p:nvPicPr>
          <p:cNvPr id="17" name="Bildobjekt 16">
            <a:extLst>
              <a:ext uri="{FF2B5EF4-FFF2-40B4-BE49-F238E27FC236}">
                <a16:creationId xmlns:a16="http://schemas.microsoft.com/office/drawing/2014/main" id="{66BCEE05-A14F-4C61-429A-E5A659DD3262}"/>
              </a:ext>
            </a:extLst>
          </p:cNvPr>
          <p:cNvPicPr>
            <a:picLocks noChangeAspect="1"/>
          </p:cNvPicPr>
          <p:nvPr/>
        </p:nvPicPr>
        <p:blipFill rotWithShape="1">
          <a:blip r:embed="rId6">
            <a:extLst>
              <a:ext uri="{28A0092B-C50C-407E-A947-70E740481C1C}">
                <a14:useLocalDpi xmlns:a14="http://schemas.microsoft.com/office/drawing/2010/main" val="0"/>
              </a:ext>
            </a:extLst>
          </a:blip>
          <a:srcRect l="40015" t="15742" r="39603" b="63505"/>
          <a:stretch/>
        </p:blipFill>
        <p:spPr>
          <a:xfrm>
            <a:off x="9645876" y="2486318"/>
            <a:ext cx="2489419" cy="1584176"/>
          </a:xfrm>
          <a:prstGeom prst="rect">
            <a:avLst/>
          </a:prstGeom>
        </p:spPr>
      </p:pic>
      <p:pic>
        <p:nvPicPr>
          <p:cNvPr id="19" name="Bildobjekt 18">
            <a:extLst>
              <a:ext uri="{FF2B5EF4-FFF2-40B4-BE49-F238E27FC236}">
                <a16:creationId xmlns:a16="http://schemas.microsoft.com/office/drawing/2014/main" id="{ED5F32F1-823F-7056-3503-3D2A74CE7CD4}"/>
              </a:ext>
            </a:extLst>
          </p:cNvPr>
          <p:cNvPicPr>
            <a:picLocks noChangeAspect="1"/>
          </p:cNvPicPr>
          <p:nvPr/>
        </p:nvPicPr>
        <p:blipFill rotWithShape="1">
          <a:blip r:embed="rId7">
            <a:extLst>
              <a:ext uri="{28A0092B-C50C-407E-A947-70E740481C1C}">
                <a14:useLocalDpi xmlns:a14="http://schemas.microsoft.com/office/drawing/2010/main" val="0"/>
              </a:ext>
            </a:extLst>
          </a:blip>
          <a:srcRect l="2846" t="11857" r="73865" b="80695"/>
          <a:stretch/>
        </p:blipFill>
        <p:spPr>
          <a:xfrm>
            <a:off x="8672403" y="4345263"/>
            <a:ext cx="3408094" cy="680935"/>
          </a:xfrm>
          <a:prstGeom prst="rect">
            <a:avLst/>
          </a:prstGeom>
        </p:spPr>
      </p:pic>
      <p:pic>
        <p:nvPicPr>
          <p:cNvPr id="21" name="Bildobjekt 20">
            <a:extLst>
              <a:ext uri="{FF2B5EF4-FFF2-40B4-BE49-F238E27FC236}">
                <a16:creationId xmlns:a16="http://schemas.microsoft.com/office/drawing/2014/main" id="{587D987C-87A9-3101-7370-820C8D8DAEA2}"/>
              </a:ext>
            </a:extLst>
          </p:cNvPr>
          <p:cNvPicPr>
            <a:picLocks noChangeAspect="1"/>
          </p:cNvPicPr>
          <p:nvPr/>
        </p:nvPicPr>
        <p:blipFill rotWithShape="1">
          <a:blip r:embed="rId8">
            <a:extLst>
              <a:ext uri="{28A0092B-C50C-407E-A947-70E740481C1C}">
                <a14:useLocalDpi xmlns:a14="http://schemas.microsoft.com/office/drawing/2010/main" val="0"/>
              </a:ext>
            </a:extLst>
          </a:blip>
          <a:srcRect l="1908" t="12834" r="89575" b="83725"/>
          <a:stretch/>
        </p:blipFill>
        <p:spPr>
          <a:xfrm>
            <a:off x="8847607" y="1381419"/>
            <a:ext cx="3287688" cy="830130"/>
          </a:xfrm>
          <a:prstGeom prst="rect">
            <a:avLst/>
          </a:prstGeom>
        </p:spPr>
      </p:pic>
      <p:sp>
        <p:nvSpPr>
          <p:cNvPr id="22" name="@scilifelab_DC">
            <a:extLst>
              <a:ext uri="{FF2B5EF4-FFF2-40B4-BE49-F238E27FC236}">
                <a16:creationId xmlns:a16="http://schemas.microsoft.com/office/drawing/2014/main" id="{9927693D-1B64-643C-8AA8-1601C4B1F36B}"/>
              </a:ext>
            </a:extLst>
          </p:cNvPr>
          <p:cNvSpPr txBox="1"/>
          <p:nvPr/>
        </p:nvSpPr>
        <p:spPr bwMode="auto">
          <a:xfrm>
            <a:off x="5212214" y="6300260"/>
            <a:ext cx="2076728" cy="400105"/>
          </a:xfrm>
          <a:prstGeom prst="rect">
            <a:avLst/>
          </a:prstGeom>
          <a:ln w="12700">
            <a:miter lim="400000"/>
          </a:ln>
        </p:spPr>
        <p:txBody>
          <a:bodyPr wrap="square" lIns="45718" tIns="45718" rIns="45718" bIns="45718">
            <a:spAutoFit/>
          </a:bodyPr>
          <a:lstStyle>
            <a:lvl1pPr>
              <a:defRPr sz="2800"/>
            </a:lvl1pPr>
          </a:lstStyle>
          <a:p>
            <a:pPr>
              <a:defRPr/>
            </a:pPr>
            <a:r>
              <a:rPr sz="2000" dirty="0"/>
              <a:t>@scilifelab_DC</a:t>
            </a:r>
          </a:p>
        </p:txBody>
      </p:sp>
      <p:sp>
        <p:nvSpPr>
          <p:cNvPr id="23" name="Scilifelab-data-centre">
            <a:extLst>
              <a:ext uri="{FF2B5EF4-FFF2-40B4-BE49-F238E27FC236}">
                <a16:creationId xmlns:a16="http://schemas.microsoft.com/office/drawing/2014/main" id="{CFC748E1-C28A-A34C-DFA3-841DA2D4CC79}"/>
              </a:ext>
            </a:extLst>
          </p:cNvPr>
          <p:cNvSpPr txBox="1"/>
          <p:nvPr/>
        </p:nvSpPr>
        <p:spPr bwMode="auto">
          <a:xfrm>
            <a:off x="8017219" y="6258343"/>
            <a:ext cx="2474232" cy="400105"/>
          </a:xfrm>
          <a:prstGeom prst="rect">
            <a:avLst/>
          </a:prstGeom>
          <a:ln w="12700">
            <a:miter lim="400000"/>
          </a:ln>
        </p:spPr>
        <p:txBody>
          <a:bodyPr wrap="square" lIns="45718" tIns="45718" rIns="45718" bIns="45718">
            <a:spAutoFit/>
          </a:bodyPr>
          <a:lstStyle>
            <a:lvl1pPr>
              <a:defRPr sz="2800"/>
            </a:lvl1pPr>
          </a:lstStyle>
          <a:p>
            <a:pPr>
              <a:defRPr/>
            </a:pPr>
            <a:r>
              <a:rPr sz="2000" dirty="0"/>
              <a:t>Scilifelab-</a:t>
            </a:r>
            <a:r>
              <a:rPr lang="sv-SE" sz="2000" dirty="0"/>
              <a:t>D</a:t>
            </a:r>
            <a:r>
              <a:rPr sz="2000" dirty="0"/>
              <a:t>ata-</a:t>
            </a:r>
            <a:r>
              <a:rPr lang="sv-SE" sz="2000" dirty="0"/>
              <a:t>C</a:t>
            </a:r>
            <a:r>
              <a:rPr sz="2000" dirty="0"/>
              <a:t>entre</a:t>
            </a:r>
          </a:p>
        </p:txBody>
      </p:sp>
      <p:pic>
        <p:nvPicPr>
          <p:cNvPr id="24" name="Image" descr="Image">
            <a:extLst>
              <a:ext uri="{FF2B5EF4-FFF2-40B4-BE49-F238E27FC236}">
                <a16:creationId xmlns:a16="http://schemas.microsoft.com/office/drawing/2014/main" id="{60AD46B9-B4C4-F396-0F78-539F1CF46918}"/>
              </a:ext>
            </a:extLst>
          </p:cNvPr>
          <p:cNvPicPr>
            <a:picLocks noChangeAspect="1"/>
          </p:cNvPicPr>
          <p:nvPr/>
        </p:nvPicPr>
        <p:blipFill>
          <a:blip r:embed="rId9"/>
          <a:stretch/>
        </p:blipFill>
        <p:spPr bwMode="auto">
          <a:xfrm>
            <a:off x="4600516" y="6289548"/>
            <a:ext cx="531847" cy="437477"/>
          </a:xfrm>
          <a:prstGeom prst="rect">
            <a:avLst/>
          </a:prstGeom>
          <a:ln w="12700">
            <a:miter lim="400000"/>
          </a:ln>
        </p:spPr>
      </p:pic>
      <p:pic>
        <p:nvPicPr>
          <p:cNvPr id="25" name="Image" descr="Image">
            <a:extLst>
              <a:ext uri="{FF2B5EF4-FFF2-40B4-BE49-F238E27FC236}">
                <a16:creationId xmlns:a16="http://schemas.microsoft.com/office/drawing/2014/main" id="{37AC5B51-0215-A018-8FA2-7612841FEBBB}"/>
              </a:ext>
            </a:extLst>
          </p:cNvPr>
          <p:cNvPicPr>
            <a:picLocks noChangeAspect="1"/>
          </p:cNvPicPr>
          <p:nvPr/>
        </p:nvPicPr>
        <p:blipFill>
          <a:blip r:embed="rId10"/>
          <a:stretch/>
        </p:blipFill>
        <p:spPr bwMode="auto">
          <a:xfrm>
            <a:off x="7458240" y="6252039"/>
            <a:ext cx="400105" cy="400105"/>
          </a:xfrm>
          <a:prstGeom prst="rect">
            <a:avLst/>
          </a:prstGeom>
          <a:ln w="12700">
            <a:miter lim="400000"/>
          </a:ln>
        </p:spPr>
      </p:pic>
      <p:sp>
        <p:nvSpPr>
          <p:cNvPr id="27" name="textruta 26">
            <a:extLst>
              <a:ext uri="{FF2B5EF4-FFF2-40B4-BE49-F238E27FC236}">
                <a16:creationId xmlns:a16="http://schemas.microsoft.com/office/drawing/2014/main" id="{C90B1B7A-94E0-DC0E-3315-9DF0A6812BFD}"/>
              </a:ext>
            </a:extLst>
          </p:cNvPr>
          <p:cNvSpPr txBox="1"/>
          <p:nvPr/>
        </p:nvSpPr>
        <p:spPr bwMode="auto">
          <a:xfrm>
            <a:off x="1079519" y="6279710"/>
            <a:ext cx="3089328" cy="40011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defTabSz="457200">
              <a:spcBef>
                <a:spcPts val="1100"/>
              </a:spcBef>
              <a:defRPr sz="2800" b="1">
                <a:solidFill>
                  <a:srgbClr val="181717"/>
                </a:solidFill>
                <a:latin typeface="Arial"/>
                <a:ea typeface="Arial"/>
                <a:cs typeface="Arial"/>
              </a:defRPr>
            </a:pPr>
            <a:r>
              <a:rPr lang="sv-SE" sz="2000" dirty="0"/>
              <a:t>Web:</a:t>
            </a:r>
            <a:r>
              <a:rPr lang="sv-SE" sz="2000" b="0" dirty="0">
                <a:solidFill>
                  <a:srgbClr val="0000FF"/>
                </a:solidFill>
                <a:latin typeface="Calibri"/>
                <a:ea typeface="Calibri"/>
                <a:cs typeface="Calibri"/>
              </a:rPr>
              <a:t> </a:t>
            </a:r>
            <a:r>
              <a:rPr lang="sv-SE" sz="2000" u="sng" dirty="0">
                <a:solidFill>
                  <a:srgbClr val="045B63"/>
                </a:solidFill>
                <a:latin typeface="Calibri"/>
                <a:ea typeface="Calibri"/>
                <a:cs typeface="Calibri"/>
              </a:rPr>
              <a:t>scilifelab.se/data</a:t>
            </a:r>
            <a:endParaRPr lang="sv-SE" sz="2000" dirty="0"/>
          </a:p>
        </p:txBody>
      </p:sp>
      <p:pic>
        <p:nvPicPr>
          <p:cNvPr id="28" name="Bildobjekt 27">
            <a:extLst>
              <a:ext uri="{FF2B5EF4-FFF2-40B4-BE49-F238E27FC236}">
                <a16:creationId xmlns:a16="http://schemas.microsoft.com/office/drawing/2014/main" id="{3F6FE523-3D23-B957-313C-8EBD3C18D94B}"/>
              </a:ext>
            </a:extLst>
          </p:cNvPr>
          <p:cNvPicPr>
            <a:picLocks noChangeAspect="1"/>
          </p:cNvPicPr>
          <p:nvPr/>
        </p:nvPicPr>
        <p:blipFill>
          <a:blip r:embed="rId11"/>
          <a:stretch/>
        </p:blipFill>
        <p:spPr bwMode="auto">
          <a:xfrm>
            <a:off x="9840416" y="5230798"/>
            <a:ext cx="2011000" cy="363991"/>
          </a:xfrm>
          <a:prstGeom prst="rect">
            <a:avLst/>
          </a:prstGeom>
        </p:spPr>
      </p:pic>
      <p:sp>
        <p:nvSpPr>
          <p:cNvPr id="29" name="textruta 28">
            <a:extLst>
              <a:ext uri="{FF2B5EF4-FFF2-40B4-BE49-F238E27FC236}">
                <a16:creationId xmlns:a16="http://schemas.microsoft.com/office/drawing/2014/main" id="{9A974C1C-A9AE-3823-13C6-589D13B97E4D}"/>
              </a:ext>
            </a:extLst>
          </p:cNvPr>
          <p:cNvSpPr txBox="1"/>
          <p:nvPr/>
        </p:nvSpPr>
        <p:spPr bwMode="auto">
          <a:xfrm>
            <a:off x="2278746" y="1310958"/>
            <a:ext cx="3780202" cy="369332"/>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rtlCol="0">
            <a:spAutoFit/>
          </a:bodyPr>
          <a:lstStyle/>
          <a:p>
            <a:r>
              <a:rPr lang="sv-SE" dirty="0"/>
              <a:t>SciLifeLab Data Centre Team Feb 2023</a:t>
            </a:r>
          </a:p>
        </p:txBody>
      </p:sp>
    </p:spTree>
    <p:extLst>
      <p:ext uri="{BB962C8B-B14F-4D97-AF65-F5344CB8AC3E}">
        <p14:creationId xmlns:p14="http://schemas.microsoft.com/office/powerpoint/2010/main" val="169535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a:normAutofit/>
          </a:bodyPr>
          <a:lstStyle/>
          <a:p>
            <a:pPr>
              <a:defRPr/>
            </a:pPr>
            <a:r>
              <a:rPr lang="sv-SE" b="1" dirty="0">
                <a:latin typeface="Arial" panose="020B0604020202020204" pitchFamily="34" charset="0"/>
                <a:cs typeface="Arial" panose="020B0604020202020204" pitchFamily="34" charset="0"/>
              </a:rPr>
              <a:t>SciLifeLab Data Centre </a:t>
            </a:r>
            <a:r>
              <a:rPr lang="sv-SE" b="1" dirty="0" err="1">
                <a:latin typeface="Arial" panose="020B0604020202020204" pitchFamily="34" charset="0"/>
                <a:cs typeface="Arial" panose="020B0604020202020204" pitchFamily="34" charset="0"/>
              </a:rPr>
              <a:t>philosophy</a:t>
            </a:r>
            <a:endParaRPr b="1" dirty="0">
              <a:latin typeface="Arial" panose="020B0604020202020204" pitchFamily="34" charset="0"/>
              <a:cs typeface="Arial" panose="020B0604020202020204" pitchFamily="34" charset="0"/>
            </a:endParaRPr>
          </a:p>
        </p:txBody>
      </p:sp>
      <p:pic>
        <p:nvPicPr>
          <p:cNvPr id="5122" name="Picture 2" descr="Free Free Wedding Clipart, Download Free Free Wedding Clipart png images,  Free ClipArts on Clipart Library"/>
          <p:cNvPicPr>
            <a:picLocks noChangeAspect="1" noChangeArrowheads="1"/>
          </p:cNvPicPr>
          <p:nvPr/>
        </p:nvPicPr>
        <p:blipFill>
          <a:blip r:embed="rId2"/>
          <a:stretch/>
        </p:blipFill>
        <p:spPr bwMode="auto">
          <a:xfrm>
            <a:off x="3016468" y="1927505"/>
            <a:ext cx="5224546" cy="3813537"/>
          </a:xfrm>
          <a:prstGeom prst="rect">
            <a:avLst/>
          </a:prstGeom>
          <a:noFill/>
        </p:spPr>
      </p:pic>
      <p:sp>
        <p:nvSpPr>
          <p:cNvPr id="4" name="TextBox 3"/>
          <p:cNvSpPr txBox="1"/>
          <p:nvPr/>
        </p:nvSpPr>
        <p:spPr bwMode="auto">
          <a:xfrm>
            <a:off x="760014" y="2200509"/>
            <a:ext cx="3826089" cy="1200329"/>
          </a:xfrm>
          <a:prstGeom prst="rect">
            <a:avLst/>
          </a:prstGeom>
          <a:noFill/>
        </p:spPr>
        <p:txBody>
          <a:bodyPr wrap="square" rtlCol="0">
            <a:spAutoFit/>
          </a:bodyPr>
          <a:lstStyle/>
          <a:p>
            <a:pPr marL="0" marR="0" lvl="0" indent="0" algn="l" defTabSz="914400">
              <a:lnSpc>
                <a:spcPct val="100000"/>
              </a:lnSpc>
              <a:spcBef>
                <a:spcPts val="0"/>
              </a:spcBef>
              <a:spcAft>
                <a:spcPts val="0"/>
              </a:spcAft>
              <a:buClrTx/>
              <a:buSzTx/>
              <a:buFontTx/>
              <a:buNone/>
              <a:defRPr/>
            </a:pPr>
            <a:r>
              <a:rPr lang="sv-SE" sz="1800" b="1" i="0" u="none" strike="noStrike" cap="none" spc="0" dirty="0">
                <a:ln>
                  <a:noFill/>
                </a:ln>
                <a:solidFill>
                  <a:srgbClr val="002060"/>
                </a:solidFill>
                <a:latin typeface="Calibri"/>
                <a:ea typeface="Arial"/>
                <a:cs typeface="Arial"/>
              </a:rPr>
              <a:t>Research Data Management based on the </a:t>
            </a:r>
            <a:r>
              <a:rPr sz="1800" b="1" i="0" u="none" strike="noStrike" cap="none" spc="0" dirty="0">
                <a:ln>
                  <a:noFill/>
                </a:ln>
                <a:solidFill>
                  <a:srgbClr val="002060"/>
                </a:solidFill>
                <a:latin typeface="Calibri"/>
                <a:ea typeface="Arial"/>
                <a:cs typeface="Arial"/>
              </a:rPr>
              <a:t>FAIR-princip</a:t>
            </a:r>
            <a:r>
              <a:rPr lang="sv-SE" sz="1800" b="1" i="0" u="none" strike="noStrike" cap="none" spc="0" dirty="0">
                <a:ln>
                  <a:noFill/>
                </a:ln>
                <a:solidFill>
                  <a:srgbClr val="002060"/>
                </a:solidFill>
                <a:latin typeface="Calibri"/>
                <a:ea typeface="Arial"/>
                <a:cs typeface="Arial"/>
              </a:rPr>
              <a:t>les</a:t>
            </a:r>
            <a:r>
              <a:rPr sz="1800" b="1" i="0" u="none" strike="noStrike" cap="none" spc="0" dirty="0">
                <a:ln>
                  <a:noFill/>
                </a:ln>
                <a:solidFill>
                  <a:srgbClr val="002060"/>
                </a:solidFill>
                <a:latin typeface="Calibri"/>
                <a:ea typeface="Arial"/>
                <a:cs typeface="Arial"/>
              </a:rPr>
              <a:t>, </a:t>
            </a:r>
            <a:r>
              <a:rPr lang="sv-SE" sz="1800" b="1" i="0" u="none" strike="noStrike" cap="none" spc="0" dirty="0">
                <a:ln>
                  <a:noFill/>
                </a:ln>
                <a:solidFill>
                  <a:srgbClr val="002060"/>
                </a:solidFill>
                <a:latin typeface="Calibri"/>
                <a:ea typeface="Arial"/>
                <a:cs typeface="Arial"/>
              </a:rPr>
              <a:t>Open Science and engagement with the research community</a:t>
            </a:r>
            <a:endParaRPr dirty="0"/>
          </a:p>
        </p:txBody>
      </p:sp>
      <p:sp>
        <p:nvSpPr>
          <p:cNvPr id="6" name="TextBox 5"/>
          <p:cNvSpPr txBox="1"/>
          <p:nvPr/>
        </p:nvSpPr>
        <p:spPr bwMode="auto">
          <a:xfrm>
            <a:off x="7279832" y="2579109"/>
            <a:ext cx="3820221" cy="365795"/>
          </a:xfrm>
          <a:prstGeom prst="rect">
            <a:avLst/>
          </a:prstGeom>
          <a:noFill/>
        </p:spPr>
        <p:txBody>
          <a:bodyPr wrap="square" rtlCol="0">
            <a:spAutoFit/>
          </a:bodyPr>
          <a:lstStyle/>
          <a:p>
            <a:pPr marL="0" marR="0" lvl="0" indent="0" algn="l" defTabSz="914400">
              <a:lnSpc>
                <a:spcPct val="100000"/>
              </a:lnSpc>
              <a:spcBef>
                <a:spcPts val="0"/>
              </a:spcBef>
              <a:spcAft>
                <a:spcPts val="0"/>
              </a:spcAft>
              <a:buClrTx/>
              <a:buSzTx/>
              <a:buFontTx/>
              <a:buNone/>
              <a:defRPr/>
            </a:pPr>
            <a:r>
              <a:rPr lang="sv-SE" sz="1800" b="1" i="0" u="none" strike="noStrike" cap="none" spc="0" dirty="0">
                <a:ln>
                  <a:noFill/>
                </a:ln>
                <a:solidFill>
                  <a:srgbClr val="002060"/>
                </a:solidFill>
                <a:latin typeface="Calibri"/>
                <a:ea typeface="Arial"/>
                <a:cs typeface="Arial"/>
              </a:rPr>
              <a:t>Strong</a:t>
            </a:r>
            <a:r>
              <a:rPr sz="1800" b="1" i="0" u="none" strike="noStrike" cap="none" spc="0" dirty="0">
                <a:ln>
                  <a:noFill/>
                </a:ln>
                <a:solidFill>
                  <a:srgbClr val="002060"/>
                </a:solidFill>
                <a:latin typeface="Calibri"/>
                <a:ea typeface="Arial"/>
                <a:cs typeface="Arial"/>
              </a:rPr>
              <a:t> IT </a:t>
            </a:r>
            <a:r>
              <a:rPr lang="sv-SE" sz="1800" b="1" i="0" u="none" strike="noStrike" cap="none" spc="0" dirty="0">
                <a:ln>
                  <a:noFill/>
                </a:ln>
                <a:solidFill>
                  <a:srgbClr val="002060"/>
                </a:solidFill>
                <a:latin typeface="Calibri"/>
                <a:ea typeface="Arial"/>
                <a:cs typeface="Arial"/>
              </a:rPr>
              <a:t>and </a:t>
            </a:r>
            <a:r>
              <a:rPr sz="1800" b="1" i="0" u="none" strike="noStrike" cap="none" spc="0" dirty="0">
                <a:ln>
                  <a:noFill/>
                </a:ln>
                <a:solidFill>
                  <a:srgbClr val="002060"/>
                </a:solidFill>
                <a:latin typeface="Calibri"/>
                <a:ea typeface="Arial"/>
                <a:cs typeface="Arial"/>
              </a:rPr>
              <a:t> e-infrastru</a:t>
            </a:r>
            <a:r>
              <a:rPr lang="sv-SE" sz="1800" b="1" i="0" u="none" strike="noStrike" cap="none" spc="0" dirty="0">
                <a:ln>
                  <a:noFill/>
                </a:ln>
                <a:solidFill>
                  <a:srgbClr val="002060"/>
                </a:solidFill>
                <a:latin typeface="Calibri"/>
                <a:ea typeface="Arial"/>
                <a:cs typeface="Arial"/>
              </a:rPr>
              <a:t>c</a:t>
            </a:r>
            <a:r>
              <a:rPr sz="1800" b="1" i="0" u="none" strike="noStrike" cap="none" spc="0" dirty="0">
                <a:ln>
                  <a:noFill/>
                </a:ln>
                <a:solidFill>
                  <a:srgbClr val="002060"/>
                </a:solidFill>
                <a:latin typeface="Calibri"/>
                <a:ea typeface="Arial"/>
                <a:cs typeface="Arial"/>
              </a:rPr>
              <a:t>tur</a:t>
            </a:r>
            <a:r>
              <a:rPr lang="sv-SE" sz="1800" b="1" i="0" u="none" strike="noStrike" cap="none" spc="0" dirty="0">
                <a:ln>
                  <a:noFill/>
                </a:ln>
                <a:solidFill>
                  <a:srgbClr val="002060"/>
                </a:solidFill>
                <a:latin typeface="Calibri"/>
                <a:ea typeface="Arial"/>
                <a:cs typeface="Arial"/>
              </a:rPr>
              <a:t>e</a:t>
            </a:r>
            <a:endParaRPr dirty="0"/>
          </a:p>
        </p:txBody>
      </p:sp>
      <p:cxnSp>
        <p:nvCxnSpPr>
          <p:cNvPr id="7" name="Straight Arrow Connector 6"/>
          <p:cNvCxnSpPr>
            <a:cxnSpLocks/>
          </p:cNvCxnSpPr>
          <p:nvPr/>
        </p:nvCxnSpPr>
        <p:spPr bwMode="auto">
          <a:xfrm>
            <a:off x="3547825" y="3158171"/>
            <a:ext cx="1364343" cy="802766"/>
          </a:xfrm>
          <a:prstGeom prst="straightConnector1">
            <a:avLst/>
          </a:prstGeom>
          <a:ln w="38100">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cxnSpLocks/>
          </p:cNvCxnSpPr>
          <p:nvPr/>
        </p:nvCxnSpPr>
        <p:spPr bwMode="auto">
          <a:xfrm flipV="1">
            <a:off x="7146104" y="3158171"/>
            <a:ext cx="1094910" cy="702654"/>
          </a:xfrm>
          <a:prstGeom prst="straightConnector1">
            <a:avLst/>
          </a:prstGeom>
          <a:ln w="38100">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 name="textruta 1"/>
          <p:cNvSpPr txBox="1"/>
          <p:nvPr/>
        </p:nvSpPr>
        <p:spPr bwMode="auto">
          <a:xfrm>
            <a:off x="964503" y="5899758"/>
            <a:ext cx="9820659" cy="923330"/>
          </a:xfrm>
          <a:prstGeom prst="rect">
            <a:avLst/>
          </a:prstGeom>
          <a:noFill/>
        </p:spPr>
        <p:txBody>
          <a:bodyPr wrap="square" rtlCol="0">
            <a:spAutoFit/>
          </a:bodyPr>
          <a:lstStyle/>
          <a:p>
            <a:pPr>
              <a:defRPr/>
            </a:pPr>
            <a:r>
              <a:rPr lang="sv-SE" dirty="0"/>
              <a:t>Data is one of the most valuable and long-lasting products of SciLifeLab research and we </a:t>
            </a:r>
            <a:r>
              <a:rPr lang="sv-SE" dirty="0" err="1"/>
              <a:t>strive</a:t>
            </a:r>
            <a:r>
              <a:rPr lang="sv-SE" dirty="0"/>
              <a:t> for this </a:t>
            </a:r>
            <a:r>
              <a:rPr lang="sv-SE" dirty="0" err="1"/>
              <a:t>product</a:t>
            </a:r>
            <a:r>
              <a:rPr lang="sv-SE" dirty="0"/>
              <a:t> to be handled according to Open Science and FAIR data principles to maximise the scientific value. </a:t>
            </a:r>
            <a:endParaRPr b="0" dirty="0"/>
          </a:p>
        </p:txBody>
      </p:sp>
    </p:spTree>
    <p:extLst>
      <p:ext uri="{BB962C8B-B14F-4D97-AF65-F5344CB8AC3E}">
        <p14:creationId xmlns:p14="http://schemas.microsoft.com/office/powerpoint/2010/main" val="1304838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a:xfrm>
            <a:off x="447446" y="199973"/>
            <a:ext cx="10585176" cy="830128"/>
          </a:xfrm>
        </p:spPr>
        <p:txBody>
          <a:bodyPr>
            <a:noAutofit/>
          </a:bodyPr>
          <a:lstStyle/>
          <a:p>
            <a:pPr>
              <a:defRPr/>
            </a:pPr>
            <a:r>
              <a:rPr lang="sv-SE" sz="3600" b="1" dirty="0">
                <a:latin typeface="Arial" panose="020B0604020202020204" pitchFamily="34" charset="0"/>
                <a:cs typeface="Arial" panose="020B0604020202020204" pitchFamily="34" charset="0"/>
              </a:rPr>
              <a:t>Integration av infrastructure, research and data</a:t>
            </a:r>
            <a:endParaRPr sz="3600" b="1" dirty="0">
              <a:latin typeface="Arial" panose="020B0604020202020204" pitchFamily="34" charset="0"/>
              <a:cs typeface="Arial" panose="020B0604020202020204" pitchFamily="34" charset="0"/>
            </a:endParaRPr>
          </a:p>
        </p:txBody>
      </p:sp>
      <p:pic>
        <p:nvPicPr>
          <p:cNvPr id="4" name="Picture 3" descr="Diagram&#10;&#10;Description automatically generated"/>
          <p:cNvPicPr>
            <a:picLocks noChangeAspect="1"/>
          </p:cNvPicPr>
          <p:nvPr/>
        </p:nvPicPr>
        <p:blipFill>
          <a:blip r:embed="rId2"/>
          <a:srcRect r="61095"/>
          <a:stretch/>
        </p:blipFill>
        <p:spPr bwMode="auto">
          <a:xfrm>
            <a:off x="1907071" y="1245955"/>
            <a:ext cx="2506579" cy="5174730"/>
          </a:xfrm>
          <a:prstGeom prst="rect">
            <a:avLst/>
          </a:prstGeom>
          <a:solidFill>
            <a:schemeClr val="accent6">
              <a:lumMod val="40000"/>
              <a:lumOff val="60000"/>
            </a:schemeClr>
          </a:solidFill>
        </p:spPr>
      </p:pic>
      <p:pic>
        <p:nvPicPr>
          <p:cNvPr id="5" name="Picture 4" descr="Diagram&#10;&#10;Description automatically generated"/>
          <p:cNvPicPr>
            <a:picLocks noChangeAspect="1"/>
          </p:cNvPicPr>
          <p:nvPr/>
        </p:nvPicPr>
        <p:blipFill>
          <a:blip r:embed="rId2"/>
          <a:srcRect l="36726" b="30610"/>
          <a:stretch/>
        </p:blipFill>
        <p:spPr bwMode="auto">
          <a:xfrm>
            <a:off x="5740034" y="1831268"/>
            <a:ext cx="4636418" cy="4083802"/>
          </a:xfrm>
          <a:prstGeom prst="rect">
            <a:avLst/>
          </a:prstGeom>
          <a:solidFill>
            <a:schemeClr val="accent6">
              <a:lumMod val="40000"/>
              <a:lumOff val="60000"/>
            </a:schemeClr>
          </a:solidFill>
        </p:spPr>
      </p:pic>
      <p:sp>
        <p:nvSpPr>
          <p:cNvPr id="2" name="Right Arrow 1"/>
          <p:cNvSpPr/>
          <p:nvPr/>
        </p:nvSpPr>
        <p:spPr bwMode="auto">
          <a:xfrm>
            <a:off x="4413650" y="3679286"/>
            <a:ext cx="1107515" cy="308067"/>
          </a:xfrm>
          <a:prstGeom prst="rightArrow">
            <a:avLst>
              <a:gd name="adj1" fmla="val 50000"/>
              <a:gd name="adj2" fmla="val 50000"/>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dirty="0"/>
          </a:p>
        </p:txBody>
      </p:sp>
      <p:sp>
        <p:nvSpPr>
          <p:cNvPr id="6" name="TextBox 5"/>
          <p:cNvSpPr txBox="1"/>
          <p:nvPr/>
        </p:nvSpPr>
        <p:spPr bwMode="auto">
          <a:xfrm>
            <a:off x="4580545" y="5885240"/>
            <a:ext cx="7053213" cy="830997"/>
          </a:xfrm>
          <a:prstGeom prst="rect">
            <a:avLst/>
          </a:prstGeom>
          <a:noFill/>
        </p:spPr>
        <p:txBody>
          <a:bodyPr wrap="none" rtlCol="0">
            <a:spAutoFit/>
          </a:bodyPr>
          <a:lstStyle/>
          <a:p>
            <a:pPr>
              <a:defRPr/>
            </a:pPr>
            <a:r>
              <a:rPr lang="sv-SE" sz="1600" b="1" dirty="0"/>
              <a:t>Moving forward</a:t>
            </a:r>
            <a:endParaRPr sz="1600" b="1" dirty="0"/>
          </a:p>
          <a:p>
            <a:pPr>
              <a:defRPr/>
            </a:pPr>
            <a:r>
              <a:rPr sz="1600" dirty="0"/>
              <a:t>Data</a:t>
            </a:r>
            <a:r>
              <a:rPr lang="sv-SE" sz="1600" dirty="0"/>
              <a:t> sharing is a key component in the integration of research and infrastucture. </a:t>
            </a:r>
            <a:endParaRPr dirty="0"/>
          </a:p>
          <a:p>
            <a:pPr>
              <a:defRPr/>
            </a:pPr>
            <a:r>
              <a:rPr lang="sv-SE" sz="1600" dirty="0"/>
              <a:t>The </a:t>
            </a:r>
            <a:r>
              <a:rPr sz="1600" dirty="0"/>
              <a:t>FAIR</a:t>
            </a:r>
            <a:r>
              <a:rPr lang="sv-SE" sz="1600" dirty="0"/>
              <a:t> data </a:t>
            </a:r>
            <a:r>
              <a:rPr lang="sv-SE" sz="1600" dirty="0" err="1"/>
              <a:t>principles</a:t>
            </a:r>
            <a:r>
              <a:rPr lang="sv-SE" sz="1600" dirty="0"/>
              <a:t> is introduced already in the first step of the data life cycle</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a:xfrm>
            <a:off x="500418" y="310534"/>
            <a:ext cx="11191164" cy="830130"/>
          </a:xfrm>
        </p:spPr>
        <p:txBody>
          <a:bodyPr>
            <a:noAutofit/>
          </a:bodyPr>
          <a:lstStyle/>
          <a:p>
            <a:pPr>
              <a:defRPr/>
            </a:pPr>
            <a:r>
              <a:rPr b="1" dirty="0">
                <a:latin typeface="Arial" panose="020B0604020202020204" pitchFamily="34" charset="0"/>
                <a:cs typeface="Arial" panose="020B0604020202020204" pitchFamily="34" charset="0"/>
              </a:rPr>
              <a:t>Integration </a:t>
            </a:r>
            <a:r>
              <a:rPr lang="sv-SE" b="1" dirty="0">
                <a:latin typeface="Arial" panose="020B0604020202020204" pitchFamily="34" charset="0"/>
                <a:cs typeface="Arial" panose="020B0604020202020204" pitchFamily="34" charset="0"/>
              </a:rPr>
              <a:t>via SciLifeLab </a:t>
            </a:r>
            <a:r>
              <a:rPr b="1" dirty="0">
                <a:latin typeface="Arial" panose="020B0604020202020204" pitchFamily="34" charset="0"/>
                <a:cs typeface="Arial" panose="020B0604020202020204" pitchFamily="34" charset="0"/>
              </a:rPr>
              <a:t>Data</a:t>
            </a:r>
            <a:r>
              <a:rPr lang="sv-SE" b="1" dirty="0">
                <a:latin typeface="Arial" panose="020B0604020202020204" pitchFamily="34" charset="0"/>
                <a:cs typeface="Arial" panose="020B0604020202020204" pitchFamily="34" charset="0"/>
              </a:rPr>
              <a:t> Platform</a:t>
            </a:r>
            <a:endParaRPr b="1" dirty="0">
              <a:latin typeface="Arial" panose="020B0604020202020204" pitchFamily="34" charset="0"/>
              <a:cs typeface="Arial" panose="020B0604020202020204" pitchFamily="34" charset="0"/>
            </a:endParaRPr>
          </a:p>
        </p:txBody>
      </p:sp>
      <p:pic>
        <p:nvPicPr>
          <p:cNvPr id="11" name="Content Placeholder 10" descr="Diagram&#10;&#10;Description automatically generated"/>
          <p:cNvPicPr>
            <a:picLocks noGrp="1" noChangeAspect="1"/>
          </p:cNvPicPr>
          <p:nvPr>
            <p:ph idx="1"/>
          </p:nvPr>
        </p:nvPicPr>
        <p:blipFill>
          <a:blip r:embed="rId2"/>
          <a:stretch/>
        </p:blipFill>
        <p:spPr bwMode="auto">
          <a:xfrm>
            <a:off x="1115486" y="1540042"/>
            <a:ext cx="9961028" cy="481263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1">
            <a:extLst>
              <a:ext uri="{FF2B5EF4-FFF2-40B4-BE49-F238E27FC236}">
                <a16:creationId xmlns:a16="http://schemas.microsoft.com/office/drawing/2014/main" id="{992225CF-BEF5-7A80-709A-564F414153E3}"/>
              </a:ext>
            </a:extLst>
          </p:cNvPr>
          <p:cNvSpPr txBox="1">
            <a:spLocks/>
          </p:cNvSpPr>
          <p:nvPr/>
        </p:nvSpPr>
        <p:spPr bwMode="auto">
          <a:xfrm>
            <a:off x="2238376" y="2768966"/>
            <a:ext cx="9144000" cy="22401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b="1" dirty="0">
                <a:latin typeface="Arial" panose="020B0604020202020204" pitchFamily="34" charset="0"/>
                <a:cs typeface="Arial" panose="020B0604020202020204" pitchFamily="34" charset="0"/>
              </a:rPr>
              <a:t>Tools for research data</a:t>
            </a:r>
            <a:br>
              <a:rPr lang="sv-SE" b="1" dirty="0"/>
            </a:br>
            <a:endParaRPr lang="sv-SE" b="1" dirty="0"/>
          </a:p>
        </p:txBody>
      </p:sp>
    </p:spTree>
    <p:extLst>
      <p:ext uri="{BB962C8B-B14F-4D97-AF65-F5344CB8AC3E}">
        <p14:creationId xmlns:p14="http://schemas.microsoft.com/office/powerpoint/2010/main" val="15757652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7F2123D7-B40A-78AB-B6C7-4211479787F3}"/>
              </a:ext>
            </a:extLst>
          </p:cNvPr>
          <p:cNvSpPr>
            <a:spLocks noGrp="1"/>
          </p:cNvSpPr>
          <p:nvPr>
            <p:ph type="body" idx="1"/>
          </p:nvPr>
        </p:nvSpPr>
        <p:spPr>
          <a:xfrm>
            <a:off x="6972300" y="1437289"/>
            <a:ext cx="4538662" cy="4690163"/>
          </a:xfrm>
        </p:spPr>
        <p:txBody>
          <a:bodyPr>
            <a:normAutofit fontScale="92500" lnSpcReduction="10000"/>
          </a:bodyPr>
          <a:lstStyle/>
          <a:p>
            <a:r>
              <a:rPr lang="sv-SE" sz="2200" b="0" i="0" dirty="0">
                <a:solidFill>
                  <a:srgbClr val="282828"/>
                </a:solidFill>
                <a:effectLst/>
                <a:latin typeface="Arial" panose="020B0604020202020204" pitchFamily="34" charset="0"/>
                <a:cs typeface="Arial" panose="020B0604020202020204" pitchFamily="34" charset="0"/>
              </a:rPr>
              <a:t>The aim of the SciLifeLab Data Platform is to provide researchers with data-related services allowing groundbreaking research. </a:t>
            </a:r>
          </a:p>
          <a:p>
            <a:endParaRPr lang="sv-SE" sz="2200" b="0" i="0" dirty="0">
              <a:solidFill>
                <a:srgbClr val="282828"/>
              </a:solidFill>
              <a:effectLst/>
              <a:latin typeface="Arial" panose="020B0604020202020204" pitchFamily="34" charset="0"/>
              <a:cs typeface="Arial" panose="020B0604020202020204" pitchFamily="34" charset="0"/>
            </a:endParaRPr>
          </a:p>
          <a:p>
            <a:r>
              <a:rPr lang="sv-SE" sz="2200" b="0" i="0" dirty="0">
                <a:solidFill>
                  <a:srgbClr val="282828"/>
                </a:solidFill>
                <a:effectLst/>
                <a:latin typeface="Arial" panose="020B0604020202020204" pitchFamily="34" charset="0"/>
                <a:cs typeface="Arial" panose="020B0604020202020204" pitchFamily="34" charset="0"/>
              </a:rPr>
              <a:t>The SciLifeLab Data Platform is a technical environment for data-driven life science.</a:t>
            </a:r>
          </a:p>
          <a:p>
            <a:pPr marL="0" indent="0">
              <a:buNone/>
            </a:pPr>
            <a:endParaRPr lang="sv-SE" sz="2200" b="0" i="0" dirty="0">
              <a:solidFill>
                <a:srgbClr val="282828"/>
              </a:solidFill>
              <a:effectLst/>
              <a:latin typeface="Arial" panose="020B0604020202020204" pitchFamily="34" charset="0"/>
              <a:cs typeface="Arial" panose="020B0604020202020204" pitchFamily="34" charset="0"/>
            </a:endParaRPr>
          </a:p>
          <a:p>
            <a:r>
              <a:rPr lang="sv-SE" sz="2200" dirty="0">
                <a:solidFill>
                  <a:srgbClr val="282828"/>
                </a:solidFill>
                <a:latin typeface="Arial" panose="020B0604020202020204" pitchFamily="34" charset="0"/>
                <a:cs typeface="Arial" panose="020B0604020202020204" pitchFamily="34" charset="0"/>
              </a:rPr>
              <a:t>The Platform will</a:t>
            </a:r>
            <a:r>
              <a:rPr lang="sv-SE" sz="2200" b="0" i="0" dirty="0">
                <a:solidFill>
                  <a:srgbClr val="282828"/>
                </a:solidFill>
                <a:effectLst/>
                <a:latin typeface="Arial" panose="020B0604020202020204" pitchFamily="34" charset="0"/>
                <a:cs typeface="Arial" panose="020B0604020202020204" pitchFamily="34" charset="0"/>
              </a:rPr>
              <a:t> bring together data flowing from the infrastructure and international repositories to users in the Swedish life science community, in particular the Data-Driven Life Science research (DDLS) program.</a:t>
            </a:r>
          </a:p>
          <a:p>
            <a:endParaRPr lang="sv-SE" dirty="0"/>
          </a:p>
        </p:txBody>
      </p:sp>
      <p:pic>
        <p:nvPicPr>
          <p:cNvPr id="11" name="Bildobjekt 10">
            <a:extLst>
              <a:ext uri="{FF2B5EF4-FFF2-40B4-BE49-F238E27FC236}">
                <a16:creationId xmlns:a16="http://schemas.microsoft.com/office/drawing/2014/main" id="{0234EE66-9BBD-27A8-345E-6502BC987549}"/>
              </a:ext>
            </a:extLst>
          </p:cNvPr>
          <p:cNvPicPr>
            <a:picLocks noChangeAspect="1"/>
          </p:cNvPicPr>
          <p:nvPr/>
        </p:nvPicPr>
        <p:blipFill rotWithShape="1">
          <a:blip r:embed="rId2"/>
          <a:srcRect l="50613" t="16605" r="12439" b="48119"/>
          <a:stretch/>
        </p:blipFill>
        <p:spPr>
          <a:xfrm>
            <a:off x="424157" y="1208631"/>
            <a:ext cx="6433843" cy="4918821"/>
          </a:xfrm>
          <a:prstGeom prst="rect">
            <a:avLst/>
          </a:prstGeom>
        </p:spPr>
      </p:pic>
      <p:pic>
        <p:nvPicPr>
          <p:cNvPr id="13" name="Bildobjekt 12">
            <a:extLst>
              <a:ext uri="{FF2B5EF4-FFF2-40B4-BE49-F238E27FC236}">
                <a16:creationId xmlns:a16="http://schemas.microsoft.com/office/drawing/2014/main" id="{4B59461B-2A1E-DE96-11CA-D8E0B07014ED}"/>
              </a:ext>
            </a:extLst>
          </p:cNvPr>
          <p:cNvPicPr>
            <a:picLocks noChangeAspect="1"/>
          </p:cNvPicPr>
          <p:nvPr/>
        </p:nvPicPr>
        <p:blipFill rotWithShape="1">
          <a:blip r:embed="rId2"/>
          <a:srcRect l="50613" t="16605" r="12439" b="48119"/>
          <a:stretch/>
        </p:blipFill>
        <p:spPr>
          <a:xfrm>
            <a:off x="-2727921" y="-257175"/>
            <a:ext cx="9643071" cy="7372350"/>
          </a:xfrm>
          <a:prstGeom prst="rect">
            <a:avLst/>
          </a:prstGeom>
        </p:spPr>
      </p:pic>
      <p:sp>
        <p:nvSpPr>
          <p:cNvPr id="14" name="textruta 13">
            <a:extLst>
              <a:ext uri="{FF2B5EF4-FFF2-40B4-BE49-F238E27FC236}">
                <a16:creationId xmlns:a16="http://schemas.microsoft.com/office/drawing/2014/main" id="{84E71868-614A-983E-7954-FC404C773470}"/>
              </a:ext>
            </a:extLst>
          </p:cNvPr>
          <p:cNvSpPr txBox="1"/>
          <p:nvPr/>
        </p:nvSpPr>
        <p:spPr>
          <a:xfrm>
            <a:off x="281282" y="3283320"/>
            <a:ext cx="5729288" cy="1446550"/>
          </a:xfrm>
          <a:prstGeom prst="rect">
            <a:avLst/>
          </a:prstGeom>
          <a:noFill/>
        </p:spPr>
        <p:txBody>
          <a:bodyPr wrap="square" rtlCol="0">
            <a:spAutoFit/>
          </a:bodyPr>
          <a:lstStyle/>
          <a:p>
            <a:r>
              <a:rPr lang="sv-SE" sz="4400" dirty="0">
                <a:solidFill>
                  <a:schemeClr val="bg1"/>
                </a:solidFill>
              </a:rPr>
              <a:t>SciLifeLab Data Platform</a:t>
            </a:r>
          </a:p>
          <a:p>
            <a:r>
              <a:rPr lang="sv-SE" sz="4400" dirty="0">
                <a:solidFill>
                  <a:schemeClr val="bg1"/>
                </a:solidFill>
              </a:rPr>
              <a:t> </a:t>
            </a:r>
            <a:r>
              <a:rPr lang="sv-SE" sz="3200" i="1" dirty="0">
                <a:solidFill>
                  <a:schemeClr val="bg1"/>
                </a:solidFill>
              </a:rPr>
              <a:t>hub for data-driven life science</a:t>
            </a:r>
          </a:p>
        </p:txBody>
      </p:sp>
    </p:spTree>
    <p:extLst>
      <p:ext uri="{BB962C8B-B14F-4D97-AF65-F5344CB8AC3E}">
        <p14:creationId xmlns:p14="http://schemas.microsoft.com/office/powerpoint/2010/main" val="2008756987"/>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9239</TotalTime>
  <Words>2188</Words>
  <Application>Microsoft Macintosh PowerPoint</Application>
  <PresentationFormat>Bredbild</PresentationFormat>
  <Paragraphs>340</Paragraphs>
  <Slides>43</Slides>
  <Notes>5</Notes>
  <HiddenSlides>0</HiddenSlides>
  <MMClips>0</MMClips>
  <ScaleCrop>false</ScaleCrop>
  <HeadingPairs>
    <vt:vector size="6" baseType="variant">
      <vt:variant>
        <vt:lpstr>Använt teckensnitt</vt:lpstr>
      </vt:variant>
      <vt:variant>
        <vt:i4>10</vt:i4>
      </vt:variant>
      <vt:variant>
        <vt:lpstr>Tema</vt:lpstr>
      </vt:variant>
      <vt:variant>
        <vt:i4>1</vt:i4>
      </vt:variant>
      <vt:variant>
        <vt:lpstr>Bildrubriker</vt:lpstr>
      </vt:variant>
      <vt:variant>
        <vt:i4>43</vt:i4>
      </vt:variant>
    </vt:vector>
  </HeadingPairs>
  <TitlesOfParts>
    <vt:vector size="54" baseType="lpstr">
      <vt:lpstr>Arial</vt:lpstr>
      <vt:lpstr>Calibri</vt:lpstr>
      <vt:lpstr>Calibri Light</vt:lpstr>
      <vt:lpstr>Helvetica</vt:lpstr>
      <vt:lpstr>inherit</vt:lpstr>
      <vt:lpstr>Lato</vt:lpstr>
      <vt:lpstr>Open Sans</vt:lpstr>
      <vt:lpstr>Poppins</vt:lpstr>
      <vt:lpstr>Source Sans Pro</vt:lpstr>
      <vt:lpstr>Systemtypsnitt normalt</vt:lpstr>
      <vt:lpstr>Office-tema</vt:lpstr>
      <vt:lpstr>SciLifeLab Data Centre philisophy</vt:lpstr>
      <vt:lpstr>SciLifeLab Data Centre</vt:lpstr>
      <vt:lpstr>How SciLifeLab DC works with research data</vt:lpstr>
      <vt:lpstr>FAIR Research data</vt:lpstr>
      <vt:lpstr>SciLifeLab Data Centre philosophy</vt:lpstr>
      <vt:lpstr>Integration av infrastructure, research and data</vt:lpstr>
      <vt:lpstr>Integration via SciLifeLab Data Platform</vt:lpstr>
      <vt:lpstr>PowerPoint-presentation</vt:lpstr>
      <vt:lpstr>PowerPoint-presentation</vt:lpstr>
      <vt:lpstr>SciLifeLab Data Platform</vt:lpstr>
      <vt:lpstr>Tools and databases are highlighted</vt:lpstr>
      <vt:lpstr>SciLifeLab Data Platform services</vt:lpstr>
      <vt:lpstr>PowerPoint-presentation</vt:lpstr>
      <vt:lpstr>SciLifeLab Data Repository</vt:lpstr>
      <vt:lpstr>SciLifeLab Data Repository</vt:lpstr>
      <vt:lpstr>Submission</vt:lpstr>
      <vt:lpstr>Submission</vt:lpstr>
      <vt:lpstr>SciLifeLab Data Repository in numbers</vt:lpstr>
      <vt:lpstr>PowerPoint-presentation</vt:lpstr>
      <vt:lpstr>Services for Research Data Management</vt:lpstr>
      <vt:lpstr>PowerPoint-presentation</vt:lpstr>
      <vt:lpstr>RDM guidelines for life science</vt:lpstr>
      <vt:lpstr>RDM Guidelines – a hub for life science</vt:lpstr>
      <vt:lpstr>SciLifeLab Data Stewardship Wizard</vt:lpstr>
      <vt:lpstr>Data Stewardship Wizard</vt:lpstr>
      <vt:lpstr>Demos and instruction videos</vt:lpstr>
      <vt:lpstr>Data Delivery System</vt:lpstr>
      <vt:lpstr>Data Delivery System</vt:lpstr>
      <vt:lpstr>SciLifeLab Serve </vt:lpstr>
      <vt:lpstr>SciLifeLab Serve </vt:lpstr>
      <vt:lpstr>Pandemic Preparedness Portal</vt:lpstr>
      <vt:lpstr>Pandemic Prepareness Portal</vt:lpstr>
      <vt:lpstr>Pandemic Prepareness Portal</vt:lpstr>
      <vt:lpstr>Pandemic Preparedness Portal</vt:lpstr>
      <vt:lpstr>PowerPoint-presentation</vt:lpstr>
      <vt:lpstr>Focus FAIR, Open Science &amp; Data sharing</vt:lpstr>
      <vt:lpstr>Success in numbers</vt:lpstr>
      <vt:lpstr>SciLifeLab Data Centre is involved in outreach connected to FAIR data and Open Science  – here are a few of these</vt:lpstr>
      <vt:lpstr>Activities in FAIR and Open Science </vt:lpstr>
      <vt:lpstr>Meet a Data steward and get Data Managment Support </vt:lpstr>
      <vt:lpstr>FAIRPoints</vt:lpstr>
      <vt:lpstr>Thank you!</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Microsoft Office User</dc:creator>
  <cp:lastModifiedBy>Microsoft Office User</cp:lastModifiedBy>
  <cp:revision>38</cp:revision>
  <dcterms:created xsi:type="dcterms:W3CDTF">2023-03-08T07:45:39Z</dcterms:created>
  <dcterms:modified xsi:type="dcterms:W3CDTF">2023-03-16T15:02:48Z</dcterms:modified>
</cp:coreProperties>
</file>