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038388491" r:id="rId5"/>
    <p:sldId id="259" r:id="rId6"/>
    <p:sldId id="260" r:id="rId7"/>
    <p:sldId id="261" r:id="rId8"/>
    <p:sldId id="262" r:id="rId9"/>
    <p:sldId id="263" r:id="rId10"/>
    <p:sldId id="264" r:id="rId11"/>
    <p:sldId id="2038388523" r:id="rId12"/>
    <p:sldId id="265" r:id="rId13"/>
    <p:sldId id="266" r:id="rId14"/>
    <p:sldId id="267" r:id="rId15"/>
    <p:sldId id="268" r:id="rId16"/>
    <p:sldId id="2038388522" r:id="rId17"/>
    <p:sldId id="269" r:id="rId18"/>
    <p:sldId id="2038388520" r:id="rId19"/>
    <p:sldId id="2038388521" r:id="rId20"/>
    <p:sldId id="270" r:id="rId21"/>
    <p:sldId id="275" r:id="rId22"/>
  </p:sldIdLst>
  <p:sldSz cx="12192000" cy="6858000"/>
  <p:notesSz cx="12192000" cy="6858000"/>
  <p:defaultTextStyle>
    <a:def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</a:defRPr>
    </a:defPPr>
    <a:lvl1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+mj-lt"/>
        <a:ea typeface="+mj-ea"/>
        <a:cs typeface="+mj-cs"/>
      </a:defRPr>
    </a:lvl1pPr>
    <a:lvl2pPr marL="0" marR="0" indent="45720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+mj-lt"/>
        <a:ea typeface="+mj-ea"/>
        <a:cs typeface="+mj-cs"/>
      </a:defRPr>
    </a:lvl2pPr>
    <a:lvl3pPr marL="0" marR="0" indent="91440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+mj-lt"/>
        <a:ea typeface="+mj-ea"/>
        <a:cs typeface="+mj-cs"/>
      </a:defRPr>
    </a:lvl3pPr>
    <a:lvl4pPr marL="0" marR="0" indent="137160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+mj-lt"/>
        <a:ea typeface="+mj-ea"/>
        <a:cs typeface="+mj-cs"/>
      </a:defRPr>
    </a:lvl4pPr>
    <a:lvl5pPr marL="0" marR="0" indent="182880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+mj-lt"/>
        <a:ea typeface="+mj-ea"/>
        <a:cs typeface="+mj-cs"/>
      </a:defRPr>
    </a:lvl5pPr>
    <a:lvl6pPr marL="0" marR="0" indent="228600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+mj-lt"/>
        <a:ea typeface="+mj-ea"/>
        <a:cs typeface="+mj-cs"/>
      </a:defRPr>
    </a:lvl6pPr>
    <a:lvl7pPr marL="0" marR="0" indent="274320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+mj-lt"/>
        <a:ea typeface="+mj-ea"/>
        <a:cs typeface="+mj-cs"/>
      </a:defRPr>
    </a:lvl7pPr>
    <a:lvl8pPr marL="0" marR="0" indent="320040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+mj-lt"/>
        <a:ea typeface="+mj-ea"/>
        <a:cs typeface="+mj-cs"/>
      </a:defRPr>
    </a:lvl8pPr>
    <a:lvl9pPr marL="0" marR="0" indent="365760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+mj-lt"/>
        <a:ea typeface="+mj-ea"/>
        <a:cs typeface="+mj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69"/>
  </p:normalViewPr>
  <p:slideViewPr>
    <p:cSldViewPr>
      <p:cViewPr varScale="1">
        <p:scale>
          <a:sx n="90" d="100"/>
          <a:sy n="90" d="100"/>
        </p:scale>
        <p:origin x="232" y="7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7B703-8A00-504C-A4B9-5A3515970F75}" type="datetimeFigureOut">
              <a:rPr lang="sv-SE" smtClean="0"/>
              <a:t>2023-03-13</a:t>
            </a:fld>
            <a:endParaRPr lang="sv-SE" dirty="0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 dirty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E3B82-1F2A-A240-A6B2-64BCDF1F90D4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56876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userDrawn="1">
  <p:cSld name="Title_with our host un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Title Text"/>
          <p:cNvSpPr txBox="1">
            <a:spLocks noGrp="1"/>
          </p:cNvSpPr>
          <p:nvPr>
            <p:ph type="title"/>
          </p:nvPr>
        </p:nvSpPr>
        <p:spPr bwMode="auto">
          <a:xfrm>
            <a:off x="1524000" y="1254757"/>
            <a:ext cx="9144000" cy="2255206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t>Title Text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/>
          </p:nvPr>
        </p:nvSpPr>
        <p:spPr bwMode="auto"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pic>
        <p:nvPicPr>
          <p:cNvPr id="14" name="Picture 9" descr="Picture 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295767" y="486408"/>
            <a:ext cx="3058034" cy="7683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10" descr="Picture 1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Straight Connector 7"/>
          <p:cNvSpPr/>
          <p:nvPr/>
        </p:nvSpPr>
        <p:spPr bwMode="auto">
          <a:xfrm flipH="1" flipV="1">
            <a:off x="-1" y="6811702"/>
            <a:ext cx="12192001" cy="1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7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Two column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2" name="Body Level One…"/>
          <p:cNvSpPr txBox="1">
            <a:spLocks noGrp="1"/>
          </p:cNvSpPr>
          <p:nvPr>
            <p:ph type="body" sz="half" idx="1"/>
          </p:nvPr>
        </p:nvSpPr>
        <p:spPr bwMode="auto">
          <a:xfrm>
            <a:off x="838200" y="1486801"/>
            <a:ext cx="5181600" cy="4690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123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124" name="Straight Connector 13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25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2" name="Body Level One…"/>
          <p:cNvSpPr txBox="1">
            <a:spLocks noGrp="1"/>
          </p:cNvSpPr>
          <p:nvPr>
            <p:ph type="body" sz="quarter" idx="1"/>
          </p:nvPr>
        </p:nvSpPr>
        <p:spPr bwMode="auto">
          <a:xfrm>
            <a:off x="839787" y="1596064"/>
            <a:ext cx="5157789" cy="508200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133" name="Text Placeholder 4"/>
          <p:cNvSpPr>
            <a:spLocks noGrp="1"/>
          </p:cNvSpPr>
          <p:nvPr>
            <p:ph type="body" sz="quarter" idx="21"/>
          </p:nvPr>
        </p:nvSpPr>
        <p:spPr bwMode="auto">
          <a:xfrm>
            <a:off x="6172200" y="1596064"/>
            <a:ext cx="5183188" cy="508200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134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135" name="Straight Connector 13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36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Two columns_with 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144" name="Straight Connector 17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45" name="Body Level One…"/>
          <p:cNvSpPr txBox="1">
            <a:spLocks noGrp="1"/>
          </p:cNvSpPr>
          <p:nvPr>
            <p:ph type="body" sz="quarter" idx="1"/>
          </p:nvPr>
        </p:nvSpPr>
        <p:spPr bwMode="auto">
          <a:xfrm>
            <a:off x="838200" y="1590260"/>
            <a:ext cx="3145016" cy="45867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706581" indent="-249381">
              <a:defRPr sz="2400"/>
            </a:lvl2pPr>
            <a:lvl3pPr marL="1188719" indent="-274319">
              <a:defRPr sz="2400"/>
            </a:lvl3pPr>
            <a:lvl4pPr marL="1676400" indent="-304800">
              <a:defRPr sz="2400"/>
            </a:lvl4pPr>
            <a:lvl5pPr marL="2133600" indent="-304800">
              <a:defRPr sz="2400"/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146" name="Picture Placeholder 13"/>
          <p:cNvSpPr>
            <a:spLocks noGrp="1"/>
          </p:cNvSpPr>
          <p:nvPr>
            <p:ph type="pic" sz="quarter" idx="21"/>
          </p:nvPr>
        </p:nvSpPr>
        <p:spPr bwMode="auto">
          <a:xfrm>
            <a:off x="8153399" y="1587085"/>
            <a:ext cx="3148596" cy="4586703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Three column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4" name="Body Level One…"/>
          <p:cNvSpPr txBox="1">
            <a:spLocks noGrp="1"/>
          </p:cNvSpPr>
          <p:nvPr>
            <p:ph type="body" sz="quarter" idx="1"/>
          </p:nvPr>
        </p:nvSpPr>
        <p:spPr bwMode="auto">
          <a:xfrm>
            <a:off x="990571" y="1709532"/>
            <a:ext cx="3047419" cy="4269643"/>
          </a:xfrm>
          <a:prstGeom prst="rect">
            <a:avLst/>
          </a:prstGeom>
          <a:solidFill>
            <a:schemeClr val="accent5"/>
          </a:solidFill>
          <a:ln w="254000">
            <a:solidFill>
              <a:schemeClr val="accent5"/>
            </a:solidFill>
            <a:miter lim="800000"/>
          </a:ln>
        </p:spPr>
        <p:txBody>
          <a:bodyPr/>
          <a:lstStyle/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156" name="Straight Connector 15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Six picture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4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165" name="Straight Connector 15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66" name="Picture Placeholder 13"/>
          <p:cNvSpPr>
            <a:spLocks noGrp="1"/>
          </p:cNvSpPr>
          <p:nvPr>
            <p:ph type="pic" sz="quarter" idx="21"/>
          </p:nvPr>
        </p:nvSpPr>
        <p:spPr bwMode="auto">
          <a:xfrm>
            <a:off x="859396" y="1557866"/>
            <a:ext cx="3080369" cy="186779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167" name="Picture Placeholder 13"/>
          <p:cNvSpPr>
            <a:spLocks noGrp="1"/>
          </p:cNvSpPr>
          <p:nvPr>
            <p:ph type="pic" sz="quarter" idx="22"/>
          </p:nvPr>
        </p:nvSpPr>
        <p:spPr bwMode="auto">
          <a:xfrm>
            <a:off x="859396" y="3995263"/>
            <a:ext cx="3080369" cy="186779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168" name="Body Level One…"/>
          <p:cNvSpPr txBox="1">
            <a:spLocks noGrp="1"/>
          </p:cNvSpPr>
          <p:nvPr>
            <p:ph type="body" sz="quarter" idx="1"/>
          </p:nvPr>
        </p:nvSpPr>
        <p:spPr bwMode="auto">
          <a:xfrm>
            <a:off x="848139" y="3486701"/>
            <a:ext cx="3090308" cy="301689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200" b="1"/>
            </a:lvl1pPr>
            <a:lvl2pPr marL="0" indent="457200">
              <a:buSzTx/>
              <a:buFontTx/>
              <a:buNone/>
              <a:defRPr sz="1200" b="1"/>
            </a:lvl2pPr>
            <a:lvl3pPr marL="0" indent="914400">
              <a:buSzTx/>
              <a:buFontTx/>
              <a:buNone/>
              <a:defRPr sz="1200" b="1"/>
            </a:lvl3pPr>
            <a:lvl4pPr marL="0" indent="1371600">
              <a:buSzTx/>
              <a:buFontTx/>
              <a:buNone/>
              <a:defRPr sz="1200" b="1"/>
            </a:lvl4pPr>
            <a:lvl5pPr marL="0" indent="1828800">
              <a:buSzTx/>
              <a:buFontTx/>
              <a:buNone/>
              <a:defRPr sz="1200" b="1"/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169" name="Text Placeholder 2"/>
          <p:cNvSpPr>
            <a:spLocks noGrp="1"/>
          </p:cNvSpPr>
          <p:nvPr>
            <p:ph type="body" sz="quarter" idx="23"/>
          </p:nvPr>
        </p:nvSpPr>
        <p:spPr bwMode="auto">
          <a:xfrm>
            <a:off x="848138" y="5930289"/>
            <a:ext cx="3090309" cy="301689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200" b="1"/>
            </a:pPr>
            <a:endParaRPr/>
          </a:p>
        </p:txBody>
      </p:sp>
      <p:sp>
        <p:nvSpPr>
          <p:cNvPr id="170" name="Picture Placeholder 13"/>
          <p:cNvSpPr>
            <a:spLocks noGrp="1"/>
          </p:cNvSpPr>
          <p:nvPr>
            <p:ph type="pic" sz="quarter" idx="24"/>
          </p:nvPr>
        </p:nvSpPr>
        <p:spPr bwMode="auto">
          <a:xfrm>
            <a:off x="4567073" y="1557866"/>
            <a:ext cx="3080369" cy="186779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171" name="Picture Placeholder 13"/>
          <p:cNvSpPr>
            <a:spLocks noGrp="1"/>
          </p:cNvSpPr>
          <p:nvPr>
            <p:ph type="pic" sz="quarter" idx="25"/>
          </p:nvPr>
        </p:nvSpPr>
        <p:spPr bwMode="auto">
          <a:xfrm>
            <a:off x="4567073" y="3995263"/>
            <a:ext cx="3080369" cy="186779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172" name="Text Placeholder 2"/>
          <p:cNvSpPr>
            <a:spLocks noGrp="1"/>
          </p:cNvSpPr>
          <p:nvPr>
            <p:ph type="body" sz="quarter" idx="26"/>
          </p:nvPr>
        </p:nvSpPr>
        <p:spPr bwMode="auto">
          <a:xfrm>
            <a:off x="4555816" y="3486701"/>
            <a:ext cx="3090309" cy="301689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200" b="1"/>
            </a:pPr>
            <a:endParaRPr/>
          </a:p>
        </p:txBody>
      </p:sp>
      <p:sp>
        <p:nvSpPr>
          <p:cNvPr id="173" name="Text Placeholder 2"/>
          <p:cNvSpPr>
            <a:spLocks noGrp="1"/>
          </p:cNvSpPr>
          <p:nvPr>
            <p:ph type="body" sz="quarter" idx="27"/>
          </p:nvPr>
        </p:nvSpPr>
        <p:spPr bwMode="auto">
          <a:xfrm>
            <a:off x="4555814" y="5930289"/>
            <a:ext cx="3090309" cy="301689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200" b="1"/>
            </a:pPr>
            <a:endParaRPr/>
          </a:p>
        </p:txBody>
      </p:sp>
      <p:sp>
        <p:nvSpPr>
          <p:cNvPr id="174" name="Picture Placeholder 13"/>
          <p:cNvSpPr>
            <a:spLocks noGrp="1"/>
          </p:cNvSpPr>
          <p:nvPr>
            <p:ph type="pic" sz="quarter" idx="28"/>
          </p:nvPr>
        </p:nvSpPr>
        <p:spPr bwMode="auto">
          <a:xfrm>
            <a:off x="8263490" y="1557866"/>
            <a:ext cx="3080369" cy="186779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175" name="Picture Placeholder 13"/>
          <p:cNvSpPr>
            <a:spLocks noGrp="1"/>
          </p:cNvSpPr>
          <p:nvPr>
            <p:ph type="pic" sz="quarter" idx="29"/>
          </p:nvPr>
        </p:nvSpPr>
        <p:spPr bwMode="auto">
          <a:xfrm>
            <a:off x="8263490" y="3995263"/>
            <a:ext cx="3080369" cy="186779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176" name="Text Placeholder 2"/>
          <p:cNvSpPr>
            <a:spLocks noGrp="1"/>
          </p:cNvSpPr>
          <p:nvPr>
            <p:ph type="body" sz="quarter" idx="30"/>
          </p:nvPr>
        </p:nvSpPr>
        <p:spPr bwMode="auto">
          <a:xfrm>
            <a:off x="8263491" y="3509517"/>
            <a:ext cx="3090309" cy="301689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200" b="1"/>
            </a:pPr>
            <a:endParaRPr/>
          </a:p>
        </p:txBody>
      </p:sp>
      <p:sp>
        <p:nvSpPr>
          <p:cNvPr id="177" name="Text Placeholder 2"/>
          <p:cNvSpPr>
            <a:spLocks noGrp="1"/>
          </p:cNvSpPr>
          <p:nvPr>
            <p:ph type="body" sz="quarter" idx="31"/>
          </p:nvPr>
        </p:nvSpPr>
        <p:spPr bwMode="auto">
          <a:xfrm>
            <a:off x="8263490" y="5953104"/>
            <a:ext cx="3090309" cy="301689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200" b="1"/>
            </a:pPr>
            <a:endParaRPr/>
          </a:p>
        </p:txBody>
      </p:sp>
      <p:sp>
        <p:nvSpPr>
          <p:cNvPr id="178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Title_with 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5" name="Picture Placeholder 13"/>
          <p:cNvSpPr>
            <a:spLocks noGrp="1"/>
          </p:cNvSpPr>
          <p:nvPr>
            <p:ph type="pic" idx="21"/>
          </p:nvPr>
        </p:nvSpPr>
        <p:spPr bwMode="auto">
          <a:xfrm>
            <a:off x="838200" y="1552091"/>
            <a:ext cx="7772776" cy="442091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187" name="Straight Connector 8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Title_with vide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5" name="Media Placeholder 7"/>
          <p:cNvSpPr>
            <a:spLocks noGrp="1"/>
          </p:cNvSpPr>
          <p:nvPr>
            <p:ph type="media" idx="21"/>
          </p:nvPr>
        </p:nvSpPr>
        <p:spPr bwMode="auto">
          <a:xfrm>
            <a:off x="838200" y="1565344"/>
            <a:ext cx="7772400" cy="442091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196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197" name="Straight Connector 9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98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Fullscreen_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" name="Picture Placeholder 13"/>
          <p:cNvSpPr>
            <a:spLocks noGrp="1"/>
          </p:cNvSpPr>
          <p:nvPr>
            <p:ph type="pic" idx="21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206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Fullscreen_vide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3" name="Media Placeholder 7"/>
          <p:cNvSpPr>
            <a:spLocks noGrp="1"/>
          </p:cNvSpPr>
          <p:nvPr>
            <p:ph type="media" idx="21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214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userDrawn="1">
  <p:cSld name="One column_with our host un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1" name="Body Level One…"/>
          <p:cNvSpPr txBox="1">
            <a:spLocks noGrp="1"/>
          </p:cNvSpPr>
          <p:nvPr>
            <p:ph type="body" idx="1"/>
          </p:nvPr>
        </p:nvSpPr>
        <p:spPr bwMode="auto">
          <a:xfrm>
            <a:off x="838200" y="1620454"/>
            <a:ext cx="10515600" cy="455650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222" name="Straight Connector 11"/>
          <p:cNvSpPr/>
          <p:nvPr/>
        </p:nvSpPr>
        <p:spPr bwMode="auto">
          <a:xfrm>
            <a:off x="778709" y="1395378"/>
            <a:ext cx="10515601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pic>
        <p:nvPicPr>
          <p:cNvPr id="223" name="Picture 12" descr="Picture 1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295767" y="486408"/>
            <a:ext cx="3058034" cy="7683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Picture 13" descr="Picture 1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Straight Connector 14"/>
          <p:cNvSpPr/>
          <p:nvPr/>
        </p:nvSpPr>
        <p:spPr bwMode="auto">
          <a:xfrm flipH="1" flipV="1">
            <a:off x="-1" y="6811702"/>
            <a:ext cx="12192001" cy="1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226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userDrawn="1">
  <p:cSld name="Title_without our host un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" name="Title Text"/>
          <p:cNvSpPr txBox="1">
            <a:spLocks noGrp="1"/>
          </p:cNvSpPr>
          <p:nvPr>
            <p:ph type="title"/>
          </p:nvPr>
        </p:nvSpPr>
        <p:spPr bwMode="auto">
          <a:xfrm>
            <a:off x="1524000" y="1269832"/>
            <a:ext cx="9144000" cy="224013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t>Title Text</a:t>
            </a:r>
          </a:p>
        </p:txBody>
      </p:sp>
      <p:sp>
        <p:nvSpPr>
          <p:cNvPr id="25" name="Body Level One…"/>
          <p:cNvSpPr txBox="1">
            <a:spLocks noGrp="1"/>
          </p:cNvSpPr>
          <p:nvPr>
            <p:ph type="body" sz="quarter" idx="1"/>
          </p:nvPr>
        </p:nvSpPr>
        <p:spPr bwMode="auto"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pic>
        <p:nvPicPr>
          <p:cNvPr id="26" name="Picture 7" descr="Pictur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traight Connector 8"/>
          <p:cNvSpPr/>
          <p:nvPr/>
        </p:nvSpPr>
        <p:spPr bwMode="auto">
          <a:xfrm flipH="1" flipV="1">
            <a:off x="-1" y="6811702"/>
            <a:ext cx="12192001" cy="1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userDrawn="1">
  <p:cSld name="Title_lined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" name="Title Text"/>
          <p:cNvSpPr txBox="1">
            <a:spLocks noGrp="1"/>
          </p:cNvSpPr>
          <p:nvPr>
            <p:ph type="title"/>
          </p:nvPr>
        </p:nvSpPr>
        <p:spPr bwMode="auto">
          <a:xfrm>
            <a:off x="828260" y="1663450"/>
            <a:ext cx="10515601" cy="871406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pPr>
              <a:defRPr/>
            </a:pPr>
            <a:r>
              <a:t>Title Text</a:t>
            </a:r>
          </a:p>
        </p:txBody>
      </p:sp>
      <p:sp>
        <p:nvSpPr>
          <p:cNvPr id="36" name="Body Level One…"/>
          <p:cNvSpPr txBox="1">
            <a:spLocks noGrp="1"/>
          </p:cNvSpPr>
          <p:nvPr>
            <p:ph type="body" sz="quarter" idx="1"/>
          </p:nvPr>
        </p:nvSpPr>
        <p:spPr bwMode="auto">
          <a:xfrm>
            <a:off x="828259" y="2583003"/>
            <a:ext cx="10515600" cy="49586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535353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535353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535353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535353"/>
                </a:solidFill>
              </a:defRPr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pic>
        <p:nvPicPr>
          <p:cNvPr id="37" name="Picture 15" descr="Picture 1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38" name="Straight Connector 16"/>
          <p:cNvSpPr/>
          <p:nvPr/>
        </p:nvSpPr>
        <p:spPr bwMode="auto">
          <a:xfrm flipH="1" flipV="1">
            <a:off x="-1" y="6811702"/>
            <a:ext cx="12192001" cy="1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39" name="Straight Connector 17"/>
          <p:cNvSpPr/>
          <p:nvPr/>
        </p:nvSpPr>
        <p:spPr bwMode="auto">
          <a:xfrm>
            <a:off x="778709" y="1476403"/>
            <a:ext cx="10515601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userDrawn="1">
  <p:cSld name="Subsection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400"/>
            </a:lvl1pPr>
          </a:lstStyle>
          <a:p>
            <a:pPr>
              <a:defRPr/>
            </a:pPr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 bwMode="auto"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08080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08080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08080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08080"/>
                </a:solidFill>
              </a:defRPr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pic>
        <p:nvPicPr>
          <p:cNvPr id="49" name="Picture 7" descr="Pictur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50" name="Straight Connector 9"/>
          <p:cNvSpPr/>
          <p:nvPr/>
        </p:nvSpPr>
        <p:spPr bwMode="auto">
          <a:xfrm flipH="1" flipV="1">
            <a:off x="-1" y="6811702"/>
            <a:ext cx="12192001" cy="1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51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Agenda_with colo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>
            <a:spLocks noGrp="1"/>
          </p:cNvSpPr>
          <p:nvPr>
            <p:ph type="title"/>
          </p:nvPr>
        </p:nvSpPr>
        <p:spPr bwMode="auto">
          <a:xfrm>
            <a:off x="6097587" y="1195253"/>
            <a:ext cx="5256213" cy="91732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t>Title Text</a:t>
            </a:r>
          </a:p>
        </p:txBody>
      </p:sp>
      <p:sp>
        <p:nvSpPr>
          <p:cNvPr id="69" name="Body Level One…"/>
          <p:cNvSpPr txBox="1">
            <a:spLocks noGrp="1"/>
          </p:cNvSpPr>
          <p:nvPr>
            <p:ph type="body" sz="half" idx="1"/>
          </p:nvPr>
        </p:nvSpPr>
        <p:spPr bwMode="auto">
          <a:xfrm>
            <a:off x="6097587" y="2226365"/>
            <a:ext cx="5256213" cy="3774055"/>
          </a:xfrm>
          <a:prstGeom prst="rect">
            <a:avLst/>
          </a:prstGeom>
        </p:spPr>
        <p:txBody>
          <a:bodyPr/>
          <a:lstStyle>
            <a:lvl1pPr marL="285750" indent="-285750">
              <a:defRPr sz="2200"/>
            </a:lvl1pPr>
            <a:lvl2pPr marL="0" indent="457200">
              <a:buSzTx/>
              <a:buNone/>
              <a:defRPr sz="2200"/>
            </a:lvl2pPr>
            <a:lvl3pPr marL="0" indent="914400">
              <a:buSzTx/>
              <a:buNone/>
              <a:defRPr sz="2200"/>
            </a:lvl3pPr>
            <a:lvl4pPr marL="0" indent="1371600">
              <a:buSzTx/>
              <a:buNone/>
              <a:defRPr sz="2200"/>
            </a:lvl4pPr>
            <a:lvl5pPr marL="0" indent="1828800">
              <a:buSzTx/>
              <a:buNone/>
              <a:defRPr sz="2200"/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70" name="Rectangle 8"/>
          <p:cNvSpPr/>
          <p:nvPr/>
        </p:nvSpPr>
        <p:spPr bwMode="auto">
          <a:xfrm>
            <a:off x="0" y="-1"/>
            <a:ext cx="5256214" cy="6858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71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userDrawn="1">
  <p:cSld name="One column_with 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" name="Body Level One…"/>
          <p:cNvSpPr txBox="1">
            <a:spLocks noGrp="1"/>
          </p:cNvSpPr>
          <p:nvPr>
            <p:ph type="body" sz="half" idx="1"/>
          </p:nvPr>
        </p:nvSpPr>
        <p:spPr bwMode="auto">
          <a:xfrm>
            <a:off x="838200" y="1590263"/>
            <a:ext cx="3803247" cy="45867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79" name="Picture Placeholder 2"/>
          <p:cNvSpPr>
            <a:spLocks noGrp="1"/>
          </p:cNvSpPr>
          <p:nvPr>
            <p:ph type="pic" sz="half" idx="21"/>
          </p:nvPr>
        </p:nvSpPr>
        <p:spPr bwMode="auto">
          <a:xfrm>
            <a:off x="4849791" y="1590262"/>
            <a:ext cx="6504009" cy="45867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80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81" name="Straight Connector 18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pic>
        <p:nvPicPr>
          <p:cNvPr id="82" name="Picture 19" descr="Picture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37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userDrawn="1">
  <p:cSld name="One column_with picture_no bullet poin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0" name="Body Level One…"/>
          <p:cNvSpPr txBox="1">
            <a:spLocks noGrp="1"/>
          </p:cNvSpPr>
          <p:nvPr>
            <p:ph type="body" sz="half" idx="1"/>
          </p:nvPr>
        </p:nvSpPr>
        <p:spPr bwMode="auto">
          <a:xfrm>
            <a:off x="838200" y="1590263"/>
            <a:ext cx="3803247" cy="45867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91" name="Picture Placeholder 2"/>
          <p:cNvSpPr>
            <a:spLocks noGrp="1"/>
          </p:cNvSpPr>
          <p:nvPr>
            <p:ph type="pic" sz="half" idx="21"/>
          </p:nvPr>
        </p:nvSpPr>
        <p:spPr bwMode="auto">
          <a:xfrm>
            <a:off x="4849791" y="1590262"/>
            <a:ext cx="6504009" cy="45867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>
              <a:defRPr/>
            </a:pPr>
            <a:endParaRPr dirty="0"/>
          </a:p>
        </p:txBody>
      </p:sp>
      <p:sp>
        <p:nvSpPr>
          <p:cNvPr id="92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93" name="Straight Connector 18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pic>
        <p:nvPicPr>
          <p:cNvPr id="94" name="Picture 19" descr="Picture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37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One colum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" name="Body Level One…"/>
          <p:cNvSpPr txBox="1">
            <a:spLocks noGrp="1"/>
          </p:cNvSpPr>
          <p:nvPr>
            <p:ph type="body" idx="1"/>
          </p:nvPr>
        </p:nvSpPr>
        <p:spPr bwMode="auto">
          <a:xfrm>
            <a:off x="838200" y="1486801"/>
            <a:ext cx="10515600" cy="4690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103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104" name="Straight Connector 25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05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userDrawn="1">
  <p:cSld name="One column_no bulletpoin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" name="Body Level One…"/>
          <p:cNvSpPr txBox="1">
            <a:spLocks noGrp="1"/>
          </p:cNvSpPr>
          <p:nvPr>
            <p:ph type="body" idx="1"/>
          </p:nvPr>
        </p:nvSpPr>
        <p:spPr bwMode="auto">
          <a:xfrm>
            <a:off x="838200" y="1486801"/>
            <a:ext cx="10515600" cy="46901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113" name="Title Text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9538252" cy="83013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114" name="Straight Connector 25"/>
          <p:cNvSpPr/>
          <p:nvPr/>
        </p:nvSpPr>
        <p:spPr bwMode="auto">
          <a:xfrm>
            <a:off x="828260" y="1221757"/>
            <a:ext cx="10515602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 dirty="0"/>
          </a:p>
        </p:txBody>
      </p:sp>
      <p:sp>
        <p:nvSpPr>
          <p:cNvPr id="115" name="Slide Number"/>
          <p:cNvSpPr txBox="1">
            <a:spLocks noGrp="1"/>
          </p:cNvSpPr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4"/>
          <p:cNvPicPr>
            <a:picLocks noChangeAspect="1"/>
          </p:cNvPicPr>
          <p:nvPr/>
        </p:nvPicPr>
        <p:blipFill>
          <a:blip r:embed="rId21"/>
          <a:stretch/>
        </p:blipFill>
        <p:spPr bwMode="auto">
          <a:xfrm>
            <a:off x="10914881" y="365125"/>
            <a:ext cx="877837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 bwMode="auto"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pPr>
              <a:defRPr/>
            </a:pPr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pPr>
              <a:defRPr/>
            </a:pPr>
            <a:r>
              <a:t>Body Level One</a:t>
            </a:r>
          </a:p>
          <a:p>
            <a:pPr lvl="1">
              <a:defRPr/>
            </a:pPr>
            <a:r>
              <a:t>Body Level Two</a:t>
            </a:r>
          </a:p>
          <a:p>
            <a:pPr lvl="2">
              <a:defRPr/>
            </a:pPr>
            <a:r>
              <a:t>Body Level Three</a:t>
            </a:r>
          </a:p>
          <a:p>
            <a:pPr lvl="3">
              <a:defRPr/>
            </a:pPr>
            <a:r>
              <a:t>Body Level Four</a:t>
            </a:r>
          </a:p>
          <a:p>
            <a:pPr lvl="4">
              <a:defRPr/>
            </a:pPr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 bwMode="auto">
          <a:xfrm>
            <a:off x="11080144" y="6406785"/>
            <a:ext cx="273657" cy="26425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>
              <a:defRPr/>
            </a:pPr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</p:sldLayoutIdLst>
  <p:hf hdr="0" dt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1pPr>
      <a:lvl2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2pPr>
      <a:lvl3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3pPr>
      <a:lvl4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4pPr>
      <a:lvl5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5pPr>
      <a:lvl6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6pPr>
      <a:lvl7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7pPr>
      <a:lvl8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8pPr>
      <a:lvl9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9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1pPr>
      <a:lvl2pPr marL="723900" marR="0" indent="-2667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2pPr>
      <a:lvl3pPr marL="1234439" marR="0" indent="-320039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3pPr>
      <a:lvl4pPr marL="1727199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4pPr>
      <a:lvl5pPr marL="21844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5pPr>
      <a:lvl6pPr marL="26416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6pPr>
      <a:lvl7pPr marL="30988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7pPr>
      <a:lvl8pPr marL="35560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8pPr>
      <a:lvl9pPr marL="40132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+mj-lt"/>
          <a:ea typeface="+mj-ea"/>
          <a:cs typeface="+mj-cs"/>
        </a:defRPr>
      </a:lvl9pPr>
    </p:bodyStyle>
    <p:otherStyle>
      <a:lvl1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1pPr>
      <a:lvl2pPr marL="0" marR="0" indent="45720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2pPr>
      <a:lvl3pPr marL="0" marR="0" indent="91440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3pPr>
      <a:lvl4pPr marL="0" marR="0" indent="137160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4pPr>
      <a:lvl5pPr marL="0" marR="0" indent="182880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5pPr>
      <a:lvl6pPr marL="0" marR="0" indent="228600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6pPr>
      <a:lvl7pPr marL="0" marR="0" indent="274320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7pPr>
      <a:lvl8pPr marL="0" marR="0" indent="320040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8pPr>
      <a:lvl9pPr marL="0" marR="0" indent="365760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atacentre@scilifelab.se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ovid19dataportal.se/about/editorial_committee/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hyperlink" Target="https://pandemicpreparednessportal.se/" TargetMode="Externa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scilifelab.se/capabilities/pandemic-laboratory-preparedness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5" name="Title 3"/>
          <p:cNvSpPr txBox="1">
            <a:spLocks noGrp="1"/>
          </p:cNvSpPr>
          <p:nvPr>
            <p:ph type="title"/>
          </p:nvPr>
        </p:nvSpPr>
        <p:spPr bwMode="auto">
          <a:xfrm>
            <a:off x="1243906" y="1642482"/>
            <a:ext cx="11161240" cy="2240129"/>
          </a:xfrm>
          <a:prstGeom prst="rect">
            <a:avLst/>
          </a:prstGeom>
        </p:spPr>
        <p:txBody>
          <a:bodyPr vertOverflow="overflow" horzOverflow="overflow" vert="horz" wrap="square" lIns="45718" tIns="45720" rIns="45718" bIns="45720" numCol="1" spcCol="0" rtlCol="0" fromWordArt="0" anchor="b" anchorCtr="0" forceAA="0" compatLnSpc="0">
            <a:normAutofit fontScale="90000"/>
          </a:bodyPr>
          <a:lstStyle/>
          <a:p>
            <a:pPr>
              <a:defRPr/>
            </a:pPr>
            <a:r>
              <a:rPr lang="sv-SE" sz="2400" i="1" dirty="0"/>
              <a:t>Presentation at ENLIGHT workshop #2 on Connecting Research Infrastructures with European Infrastructures - Experiences and Lessons Learned 2023-03-15</a:t>
            </a:r>
            <a:br>
              <a:rPr lang="sv-SE" sz="2400" i="1" dirty="0"/>
            </a:br>
            <a:br>
              <a:rPr lang="sv-SE" sz="1600" dirty="0"/>
            </a:br>
            <a:r>
              <a:rPr sz="4400" i="0" u="none" dirty="0">
                <a:solidFill>
                  <a:srgbClr val="212121"/>
                </a:solidFill>
                <a:latin typeface="Arial"/>
                <a:ea typeface="Calibri"/>
                <a:cs typeface="Arial"/>
              </a:rPr>
              <a:t>Data sharing on the Pandemic Preparedness Portal - lessons learned</a:t>
            </a:r>
            <a:endParaRPr sz="4400" dirty="0"/>
          </a:p>
        </p:txBody>
      </p:sp>
      <p:sp>
        <p:nvSpPr>
          <p:cNvPr id="236" name="Subtitle 4"/>
          <p:cNvSpPr txBox="1">
            <a:spLocks noGrp="1"/>
          </p:cNvSpPr>
          <p:nvPr>
            <p:ph type="body" sz="half" idx="1"/>
          </p:nvPr>
        </p:nvSpPr>
        <p:spPr bwMode="auto">
          <a:xfrm>
            <a:off x="1244303" y="4653136"/>
            <a:ext cx="9144001" cy="279145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2000"/>
            </a:pPr>
            <a:endParaRPr lang="sv-SE" i="1" dirty="0"/>
          </a:p>
          <a:p>
            <a:pPr>
              <a:defRPr sz="2000"/>
            </a:pPr>
            <a:endParaRPr lang="sv-SE" i="1" dirty="0"/>
          </a:p>
          <a:p>
            <a:pPr>
              <a:defRPr sz="2000"/>
            </a:pPr>
            <a:r>
              <a:rPr dirty="0"/>
              <a:t>Katarina Öjefors Stark</a:t>
            </a:r>
            <a:r>
              <a:rPr lang="sv-SE" dirty="0"/>
              <a:t>, PhD, Data steward</a:t>
            </a:r>
          </a:p>
          <a:p>
            <a:pPr>
              <a:defRPr sz="2000"/>
            </a:pPr>
            <a:r>
              <a:rPr lang="sv-SE" dirty="0"/>
              <a:t>Portal team, S</a:t>
            </a:r>
            <a:r>
              <a:rPr dirty="0"/>
              <a:t>ci</a:t>
            </a:r>
            <a:r>
              <a:rPr lang="sv-SE" dirty="0"/>
              <a:t>L</a:t>
            </a:r>
            <a:r>
              <a:rPr dirty="0"/>
              <a:t>ifeLab Data Centre, Sweden</a:t>
            </a:r>
            <a:br>
              <a:rPr dirty="0"/>
            </a:br>
            <a:r>
              <a:rPr u="sng" dirty="0">
                <a:solidFill>
                  <a:srgbClr val="045B63"/>
                </a:solidFill>
                <a:hlinkClick r:id="rId2" tooltip="mailto:datacentre@scilifelab.se"/>
              </a:rPr>
              <a:t>datacentre@scilifelab.se</a:t>
            </a:r>
            <a:endParaRPr lang="sv-SE" dirty="0"/>
          </a:p>
          <a:p>
            <a:pPr>
              <a:defRPr sz="2000"/>
            </a:pPr>
            <a:br>
              <a:rPr dirty="0"/>
            </a:br>
            <a:endParaRPr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1CCF9A5-1395-C363-3412-7660A19D8FB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</a:t>
            </a:fld>
            <a:endParaRPr lang="sv-SE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2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pPr>
              <a:defRPr/>
            </a:pPr>
            <a:r>
              <a:rPr dirty="0"/>
              <a:t>Was it Successful?</a:t>
            </a:r>
          </a:p>
        </p:txBody>
      </p:sp>
      <p:pic>
        <p:nvPicPr>
          <p:cNvPr id="1801790903" name="Bildobjekt 180179090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15655" y="1448537"/>
            <a:ext cx="9726187" cy="5042749"/>
          </a:xfrm>
          <a:prstGeom prst="rect">
            <a:avLst/>
          </a:prstGeom>
        </p:spPr>
      </p:pic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EB90981B-0ED4-EDBE-BD7A-961FC2E0181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10</a:t>
            </a:fld>
            <a:endParaRPr lang="sv-SE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6E2404C-641A-1ABE-A721-9AE8B8959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432" y="2204864"/>
            <a:ext cx="10515600" cy="2708721"/>
          </a:xfrm>
          <a:solidFill>
            <a:schemeClr val="bg1"/>
          </a:solidFill>
        </p:spPr>
        <p:txBody>
          <a:bodyPr/>
          <a:lstStyle/>
          <a:p>
            <a:r>
              <a:rPr lang="sv-SE" dirty="0"/>
              <a:t>Lessons Learned</a:t>
            </a: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C08129B1-CC78-0361-7ED2-122350FB161C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11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4221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4" name="Content Placeholder 2"/>
          <p:cNvSpPr txBox="1">
            <a:spLocks noGrp="1"/>
          </p:cNvSpPr>
          <p:nvPr>
            <p:ph type="body" idx="1"/>
          </p:nvPr>
        </p:nvSpPr>
        <p:spPr bwMode="auto">
          <a:xfrm>
            <a:off x="838198" y="1636600"/>
            <a:ext cx="10619232" cy="46007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94022" indent="-394022">
              <a:buSzPct val="100000"/>
              <a:buFont typeface="Arial"/>
              <a:buChar char="•"/>
              <a:defRPr/>
            </a:pPr>
            <a:r>
              <a:rPr dirty="0"/>
              <a:t>Important to have some staff working 100% on the project.</a:t>
            </a:r>
          </a:p>
          <a:p>
            <a:pPr marL="1308423" lvl="2" indent="-394023">
              <a:buSzPct val="100000"/>
              <a:buFont typeface="Arial"/>
              <a:buChar char="•"/>
              <a:defRPr/>
            </a:pPr>
            <a:r>
              <a:rPr dirty="0"/>
              <a:t>Clear need for dedicated funding.</a:t>
            </a:r>
          </a:p>
          <a:p>
            <a:pPr marL="394022" indent="-394022">
              <a:buSzPct val="100000"/>
              <a:buFont typeface="Arial"/>
              <a:buChar char="•"/>
              <a:defRPr/>
            </a:pPr>
            <a:endParaRPr dirty="0"/>
          </a:p>
          <a:p>
            <a:pPr marL="394022" indent="-394022">
              <a:buSzPct val="100000"/>
              <a:buFont typeface="Arial"/>
              <a:buChar char="•"/>
              <a:defRPr/>
            </a:pPr>
            <a:r>
              <a:rPr dirty="0"/>
              <a:t>Helpful to have staff with some particular skills/background: </a:t>
            </a:r>
          </a:p>
          <a:p>
            <a:pPr marL="1308423" lvl="2" indent="-394023">
              <a:buSzPct val="100000"/>
              <a:buFont typeface="Arial"/>
              <a:buChar char="•"/>
              <a:defRPr/>
            </a:pPr>
            <a:r>
              <a:rPr dirty="0"/>
              <a:t>Some with a strong life science background on the team.</a:t>
            </a:r>
          </a:p>
          <a:p>
            <a:pPr marL="1308423" lvl="2" indent="-394023">
              <a:buSzPct val="100000"/>
              <a:buFont typeface="Arial"/>
              <a:buChar char="•"/>
              <a:defRPr sz="2700"/>
            </a:pPr>
            <a:r>
              <a:rPr dirty="0"/>
              <a:t>Some staff trained in communication.</a:t>
            </a:r>
          </a:p>
          <a:p>
            <a:pPr marL="1308423" lvl="2" indent="-394023">
              <a:buSzPct val="100000"/>
              <a:buFont typeface="Arial"/>
              <a:buChar char="•"/>
              <a:defRPr sz="2700"/>
            </a:pPr>
            <a:r>
              <a:rPr dirty="0"/>
              <a:t>Some people with web development and visualisation skills.</a:t>
            </a:r>
          </a:p>
        </p:txBody>
      </p:sp>
      <p:sp>
        <p:nvSpPr>
          <p:cNvPr id="275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8200"/>
              </a:lnSpc>
              <a:defRPr sz="3800"/>
            </a:lvl1pPr>
          </a:lstStyle>
          <a:p>
            <a:pPr>
              <a:defRPr/>
            </a:pPr>
            <a:r>
              <a:rPr dirty="0"/>
              <a:t>Lessons Learned: People</a:t>
            </a:r>
          </a:p>
        </p:txBody>
      </p:sp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BB077535-947A-2980-C5CD-517C91FCAAA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12</a:t>
            </a:fld>
            <a:endParaRPr lang="sv-SE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7" name="Content Placeholder 2"/>
          <p:cNvSpPr txBox="1">
            <a:spLocks noGrp="1"/>
          </p:cNvSpPr>
          <p:nvPr>
            <p:ph type="body" idx="1"/>
          </p:nvPr>
        </p:nvSpPr>
        <p:spPr bwMode="auto">
          <a:xfrm>
            <a:off x="838198" y="1636600"/>
            <a:ext cx="10619231" cy="4909756"/>
          </a:xfrm>
          <a:prstGeom prst="rect">
            <a:avLst/>
          </a:prstGeom>
        </p:spPr>
        <p:txBody>
          <a:bodyPr/>
          <a:lstStyle/>
          <a:p>
            <a:pPr marL="394022" indent="-394022">
              <a:buSzPct val="100000"/>
              <a:buFont typeface="Arial"/>
              <a:buChar char="•"/>
              <a:defRPr/>
            </a:pPr>
            <a:r>
              <a:rPr dirty="0"/>
              <a:t>Should be easy for everyone to add/edit content:</a:t>
            </a:r>
          </a:p>
          <a:p>
            <a:pPr marL="1308423" lvl="2" indent="-394023">
              <a:buSzPct val="100000"/>
              <a:buFont typeface="Arial"/>
              <a:buChar char="•"/>
              <a:defRPr/>
            </a:pPr>
            <a:r>
              <a:rPr dirty="0"/>
              <a:t>We use Hugo (content in markdown)</a:t>
            </a:r>
          </a:p>
          <a:p>
            <a:pPr marL="1308423" lvl="2" indent="-394023">
              <a:buSzPct val="100000"/>
              <a:buFont typeface="Arial"/>
              <a:buChar char="•"/>
              <a:defRPr/>
            </a:pPr>
            <a:r>
              <a:rPr dirty="0"/>
              <a:t>Minimal technical skill to add/edit basic content</a:t>
            </a:r>
          </a:p>
          <a:p>
            <a:pPr marL="794072" lvl="1" indent="-394022">
              <a:buSzPct val="100000"/>
              <a:buFont typeface="Arial"/>
              <a:buChar char="•"/>
              <a:defRPr/>
            </a:pPr>
            <a:endParaRPr dirty="0"/>
          </a:p>
          <a:p>
            <a:pPr>
              <a:buSzPct val="100000"/>
              <a:defRPr/>
            </a:pPr>
            <a:endParaRPr dirty="0"/>
          </a:p>
          <a:p>
            <a:pPr marL="394022" indent="-394022">
              <a:buSzPct val="100000"/>
              <a:buFont typeface="Arial"/>
              <a:buChar char="•"/>
              <a:defRPr/>
            </a:pPr>
            <a:r>
              <a:rPr dirty="0"/>
              <a:t>Content held in an accessible space:</a:t>
            </a:r>
          </a:p>
          <a:p>
            <a:pPr marL="1308423" lvl="2" indent="-394023">
              <a:buSzPct val="100000"/>
              <a:buFont typeface="Arial"/>
              <a:buChar char="•"/>
              <a:defRPr/>
            </a:pPr>
            <a:r>
              <a:rPr dirty="0"/>
              <a:t>We have public GitHub repositories</a:t>
            </a:r>
          </a:p>
          <a:p>
            <a:pPr marL="1308423" lvl="2" indent="-394023">
              <a:buSzPct val="100000"/>
              <a:buFont typeface="Arial"/>
              <a:buChar char="•"/>
              <a:defRPr/>
            </a:pPr>
            <a:r>
              <a:rPr dirty="0"/>
              <a:t>Allowed community  volunteers to quickly add/edit content - essential for a quick start! </a:t>
            </a:r>
          </a:p>
        </p:txBody>
      </p:sp>
      <p:sp>
        <p:nvSpPr>
          <p:cNvPr id="278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8200"/>
              </a:lnSpc>
              <a:defRPr sz="3800"/>
            </a:lvl1pPr>
          </a:lstStyle>
          <a:p>
            <a:pPr>
              <a:defRPr/>
            </a:pPr>
            <a:r>
              <a:rPr dirty="0"/>
              <a:t>Lessons Learned: Software</a:t>
            </a:r>
          </a:p>
        </p:txBody>
      </p:sp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30CDACD3-27E2-0674-7A9B-F71EAF59C75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13</a:t>
            </a:fld>
            <a:endParaRPr lang="sv-SE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0" name="Content Placeholder 2"/>
          <p:cNvSpPr txBox="1">
            <a:spLocks noGrp="1"/>
          </p:cNvSpPr>
          <p:nvPr>
            <p:ph type="body" idx="1"/>
          </p:nvPr>
        </p:nvSpPr>
        <p:spPr bwMode="auto">
          <a:xfrm>
            <a:off x="838198" y="1636600"/>
            <a:ext cx="10619231" cy="490975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94022" indent="-394022">
              <a:buSzPct val="100000"/>
              <a:buFont typeface="Arial"/>
              <a:buChar char="•"/>
              <a:defRPr/>
            </a:pPr>
            <a:r>
              <a:rPr dirty="0"/>
              <a:t>Main focus of content on research data management &amp; support</a:t>
            </a:r>
          </a:p>
          <a:p>
            <a:pPr marL="394022" indent="-394022">
              <a:buSzPct val="100000"/>
              <a:buFont typeface="Arial"/>
              <a:buChar char="•"/>
              <a:defRPr/>
            </a:pPr>
            <a:endParaRPr dirty="0"/>
          </a:p>
          <a:p>
            <a:pPr marL="394022" indent="-394022">
              <a:buSzPct val="100000"/>
              <a:buFont typeface="Arial"/>
              <a:buChar char="•"/>
              <a:defRPr/>
            </a:pPr>
            <a:r>
              <a:rPr dirty="0"/>
              <a:t>Sections for community building (draw people to the resource):</a:t>
            </a:r>
          </a:p>
          <a:p>
            <a:pPr marL="1308421" lvl="2" indent="-394021">
              <a:buSzPct val="100000"/>
              <a:buFont typeface="Arial"/>
              <a:buChar char="•"/>
              <a:defRPr/>
            </a:pPr>
            <a:r>
              <a:rPr dirty="0"/>
              <a:t>Aggregated funding opportunities</a:t>
            </a:r>
            <a:r>
              <a:rPr lang="sv-SE" dirty="0"/>
              <a:t> from major Swedish and international funders </a:t>
            </a:r>
            <a:endParaRPr dirty="0"/>
          </a:p>
          <a:p>
            <a:pPr marL="1308421" lvl="2" indent="-394021">
              <a:buSzPct val="100000"/>
              <a:buFont typeface="Arial"/>
              <a:buChar char="•"/>
              <a:defRPr/>
            </a:pPr>
            <a:r>
              <a:rPr dirty="0"/>
              <a:t>Ongoing </a:t>
            </a:r>
            <a:r>
              <a:rPr lang="sv-SE" dirty="0"/>
              <a:t>research </a:t>
            </a:r>
            <a:r>
              <a:rPr dirty="0"/>
              <a:t>projects</a:t>
            </a:r>
          </a:p>
          <a:p>
            <a:pPr marL="1308421" lvl="2" indent="-394021">
              <a:buSzPct val="100000"/>
              <a:buFont typeface="Arial"/>
              <a:buChar char="•"/>
              <a:defRPr/>
            </a:pPr>
            <a:r>
              <a:rPr dirty="0"/>
              <a:t>Publications</a:t>
            </a:r>
            <a:r>
              <a:rPr lang="sv-SE" dirty="0"/>
              <a:t> database- Swedish COVID-19 output</a:t>
            </a:r>
            <a:endParaRPr dirty="0"/>
          </a:p>
          <a:p>
            <a:pPr marL="1308421" lvl="2" indent="-394021">
              <a:buSzPct val="100000"/>
              <a:buFont typeface="Arial"/>
              <a:buChar char="•"/>
              <a:defRPr/>
            </a:pPr>
            <a:r>
              <a:rPr dirty="0"/>
              <a:t>Data highlights</a:t>
            </a:r>
            <a:r>
              <a:rPr lang="sv-SE" dirty="0"/>
              <a:t>- promote articles sharing data and/or code.</a:t>
            </a:r>
            <a:endParaRPr dirty="0"/>
          </a:p>
          <a:p>
            <a:pPr marL="394022" indent="-394022">
              <a:buSzPct val="100000"/>
              <a:buFont typeface="Arial"/>
              <a:buChar char="•"/>
              <a:defRPr/>
            </a:pPr>
            <a:endParaRPr dirty="0"/>
          </a:p>
          <a:p>
            <a:pPr marL="394022" indent="-394022">
              <a:buSzPct val="100000"/>
              <a:buFont typeface="Arial"/>
              <a:buChar char="•"/>
              <a:defRPr/>
            </a:pPr>
            <a:r>
              <a:rPr dirty="0"/>
              <a:t>Showcase good examples to encourage best practices</a:t>
            </a:r>
            <a:endParaRPr lang="sv-SE" dirty="0"/>
          </a:p>
          <a:p>
            <a:pPr marL="394022" indent="-394022">
              <a:buSzPct val="100000"/>
              <a:buFont typeface="Arial"/>
              <a:buChar char="•"/>
              <a:defRPr/>
            </a:pPr>
            <a:endParaRPr dirty="0"/>
          </a:p>
        </p:txBody>
      </p:sp>
      <p:sp>
        <p:nvSpPr>
          <p:cNvPr id="281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8200"/>
              </a:lnSpc>
              <a:defRPr sz="3800"/>
            </a:lvl1pPr>
          </a:lstStyle>
          <a:p>
            <a:pPr>
              <a:defRPr/>
            </a:pPr>
            <a:r>
              <a:rPr dirty="0"/>
              <a:t>Lessons Learned: Content</a:t>
            </a:r>
          </a:p>
        </p:txBody>
      </p:sp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7E5B4CE7-039E-5A09-0F73-AE3F4D1F97B0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14</a:t>
            </a:fld>
            <a:endParaRPr lang="sv-SE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3" name="Content Placeholder 2"/>
          <p:cNvSpPr txBox="1">
            <a:spLocks noGrp="1"/>
          </p:cNvSpPr>
          <p:nvPr>
            <p:ph type="body" idx="1"/>
          </p:nvPr>
        </p:nvSpPr>
        <p:spPr bwMode="auto">
          <a:xfrm>
            <a:off x="838198" y="1636600"/>
            <a:ext cx="10619231" cy="4909756"/>
          </a:xfrm>
          <a:prstGeom prst="rect">
            <a:avLst/>
          </a:prstGeom>
        </p:spPr>
        <p:txBody>
          <a:bodyPr vertOverflow="overflow" horzOverflow="overflow" vert="horz" wrap="square" lIns="45718" tIns="45720" rIns="45718" bIns="45720" numCol="1" spcCol="0" rtlCol="0" fromWordArt="0" anchor="t" anchorCtr="0" forceAA="0" compatLnSpc="0">
            <a:normAutofit lnSpcReduction="10000"/>
          </a:bodyPr>
          <a:lstStyle/>
          <a:p>
            <a:pPr marL="358560" indent="-358560" defTabSz="832104">
              <a:spcBef>
                <a:spcPts val="900"/>
              </a:spcBef>
              <a:buSzPct val="100000"/>
              <a:buFont typeface="Arial"/>
              <a:buChar char="•"/>
              <a:defRPr sz="2550"/>
            </a:pPr>
            <a:r>
              <a:rPr dirty="0"/>
              <a:t>Need a clear mandate for the work.</a:t>
            </a:r>
          </a:p>
          <a:p>
            <a:pPr marL="358560" indent="-358560" defTabSz="832104">
              <a:spcBef>
                <a:spcPts val="900"/>
              </a:spcBef>
              <a:buSzPct val="100000"/>
              <a:buFont typeface="Arial"/>
              <a:buChar char="•"/>
              <a:defRPr sz="2550"/>
            </a:pPr>
            <a:endParaRPr dirty="0"/>
          </a:p>
          <a:p>
            <a:pPr marL="358560" indent="-358560" defTabSz="832104">
              <a:spcBef>
                <a:spcPts val="900"/>
              </a:spcBef>
              <a:buSzPct val="100000"/>
              <a:buFont typeface="Arial"/>
              <a:buChar char="•"/>
              <a:defRPr sz="2550"/>
            </a:pPr>
            <a:r>
              <a:rPr dirty="0"/>
              <a:t>Need to be embedded in a research community from start &amp; establish lines of communication:</a:t>
            </a:r>
          </a:p>
          <a:p>
            <a:pPr marL="358560" indent="-358560" defTabSz="832104">
              <a:spcBef>
                <a:spcPts val="900"/>
              </a:spcBef>
              <a:buSzPct val="100000"/>
              <a:buFont typeface="Arial"/>
              <a:buChar char="•"/>
              <a:defRPr sz="2550"/>
            </a:pPr>
            <a:endParaRPr dirty="0"/>
          </a:p>
          <a:p>
            <a:pPr marL="1190665" lvl="2" indent="-358560" defTabSz="832104">
              <a:spcBef>
                <a:spcPts val="900"/>
              </a:spcBef>
              <a:buSzPct val="100000"/>
              <a:buFont typeface="Arial"/>
              <a:buChar char="•"/>
              <a:defRPr sz="2550"/>
            </a:pPr>
            <a:r>
              <a:rPr lang="sv-SE" dirty="0"/>
              <a:t>100</a:t>
            </a:r>
            <a:r>
              <a:rPr dirty="0"/>
              <a:t>+ COVID-19 SciLifeLab projects directed to </a:t>
            </a:r>
            <a:r>
              <a:rPr lang="sv-SE" dirty="0"/>
              <a:t>P</a:t>
            </a:r>
            <a:r>
              <a:rPr dirty="0"/>
              <a:t>ortal for support.</a:t>
            </a:r>
          </a:p>
          <a:p>
            <a:pPr marL="1190665" lvl="2" indent="-358560" defTabSz="832104">
              <a:spcBef>
                <a:spcPts val="900"/>
              </a:spcBef>
              <a:buSzPct val="100000"/>
              <a:buFont typeface="Arial"/>
              <a:buChar char="•"/>
              <a:defRPr sz="2550"/>
            </a:pPr>
            <a:r>
              <a:rPr lang="sv-SE" dirty="0"/>
              <a:t>Swedish Research Council</a:t>
            </a:r>
            <a:r>
              <a:rPr dirty="0"/>
              <a:t> directed questions about research data management to the </a:t>
            </a:r>
            <a:r>
              <a:rPr lang="sv-SE" dirty="0"/>
              <a:t>P</a:t>
            </a:r>
            <a:r>
              <a:rPr dirty="0"/>
              <a:t>ortal.</a:t>
            </a:r>
          </a:p>
          <a:p>
            <a:pPr marL="1190665" lvl="2" indent="-358560" defTabSz="832104">
              <a:spcBef>
                <a:spcPts val="900"/>
              </a:spcBef>
              <a:buSzPct val="100000"/>
              <a:buFont typeface="Arial"/>
              <a:buChar char="•"/>
              <a:defRPr sz="2550"/>
            </a:pPr>
            <a:r>
              <a:rPr dirty="0"/>
              <a:t>Projects encouraged to collaborate with Portal in making data available.</a:t>
            </a:r>
          </a:p>
          <a:p>
            <a:pPr marL="1190665" lvl="2" indent="-358560" defTabSz="832104">
              <a:spcBef>
                <a:spcPts val="900"/>
              </a:spcBef>
              <a:buSzPct val="100000"/>
              <a:buFont typeface="Arial"/>
              <a:buChar char="•"/>
              <a:defRPr sz="2550"/>
            </a:pPr>
            <a:r>
              <a:rPr dirty="0"/>
              <a:t>Portal team reached out to Swedish COVID-19 projects to offer support</a:t>
            </a:r>
            <a:endParaRPr lang="sv-SE" dirty="0"/>
          </a:p>
          <a:p>
            <a:pPr marL="832105" lvl="2" indent="0" defTabSz="832104">
              <a:spcBef>
                <a:spcPts val="900"/>
              </a:spcBef>
              <a:buSzPct val="100000"/>
              <a:defRPr sz="2550"/>
            </a:pPr>
            <a:endParaRPr lang="sv-SE" dirty="0"/>
          </a:p>
          <a:p>
            <a:pPr marL="832105" lvl="2" indent="0" defTabSz="832104">
              <a:spcBef>
                <a:spcPts val="900"/>
              </a:spcBef>
              <a:buSzPct val="100000"/>
              <a:defRPr sz="2550"/>
            </a:pPr>
            <a:endParaRPr dirty="0"/>
          </a:p>
        </p:txBody>
      </p:sp>
      <p:sp>
        <p:nvSpPr>
          <p:cNvPr id="284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8200"/>
              </a:lnSpc>
              <a:defRPr sz="3800"/>
            </a:lvl1pPr>
          </a:lstStyle>
          <a:p>
            <a:pPr>
              <a:defRPr/>
            </a:pPr>
            <a:r>
              <a:rPr dirty="0"/>
              <a:t>Lessons Learned: Environment</a:t>
            </a:r>
          </a:p>
        </p:txBody>
      </p:sp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22198022-3604-AAA4-50E9-0A8CACE9493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15</a:t>
            </a:fld>
            <a:endParaRPr lang="sv-SE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27773837-ACAC-2FE5-1E62-5D8D75F518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International connections and collaborations</a:t>
            </a:r>
          </a:p>
          <a:p>
            <a:endParaRPr lang="sv-SE" dirty="0"/>
          </a:p>
          <a:p>
            <a:r>
              <a:rPr lang="sv-SE" dirty="0"/>
              <a:t>Portal is:</a:t>
            </a:r>
          </a:p>
          <a:p>
            <a:pPr lvl="1"/>
            <a:r>
              <a:rPr lang="sv-SE" dirty="0"/>
              <a:t>The Swedish node of the European COVID-19 Data Platform</a:t>
            </a:r>
          </a:p>
          <a:p>
            <a:pPr lvl="1"/>
            <a:r>
              <a:rPr lang="sv-SE" dirty="0"/>
              <a:t>Part of network of international COVID-19 Portals</a:t>
            </a:r>
          </a:p>
          <a:p>
            <a:pPr lvl="1"/>
            <a:r>
              <a:rPr lang="sv-SE" dirty="0"/>
              <a:t>Part of Horizon project BY-COVID partnership (close to to the Infectious Disease Tool kit (IDTk)</a:t>
            </a:r>
          </a:p>
          <a:p>
            <a:pPr lvl="1"/>
            <a:endParaRPr lang="sv-SE" dirty="0"/>
          </a:p>
        </p:txBody>
      </p:sp>
      <p:sp>
        <p:nvSpPr>
          <p:cNvPr id="4" name="Rubrik 3">
            <a:extLst>
              <a:ext uri="{FF2B5EF4-FFF2-40B4-BE49-F238E27FC236}">
                <a16:creationId xmlns:a16="http://schemas.microsoft.com/office/drawing/2014/main" id="{59D6B24E-4DC6-14BA-EAF7-AE89A9783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Lessons Learned: International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AFC949BC-1E9F-7174-37D2-C6AFC9014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969880" y="4818550"/>
            <a:ext cx="3247092" cy="587724"/>
          </a:xfrm>
          <a:prstGeom prst="rect">
            <a:avLst/>
          </a:prstGeom>
        </p:spPr>
      </p:pic>
      <p:sp>
        <p:nvSpPr>
          <p:cNvPr id="11" name="Platshållare för bildnummer 10">
            <a:extLst>
              <a:ext uri="{FF2B5EF4-FFF2-40B4-BE49-F238E27FC236}">
                <a16:creationId xmlns:a16="http://schemas.microsoft.com/office/drawing/2014/main" id="{82257618-10C2-9BC5-EAAD-14BB7AFD2B1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16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35344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94285936" name="Content Placeholder 2"/>
          <p:cNvSpPr txBox="1">
            <a:spLocks noGrp="1"/>
          </p:cNvSpPr>
          <p:nvPr>
            <p:ph type="body" idx="1"/>
          </p:nvPr>
        </p:nvSpPr>
        <p:spPr bwMode="auto">
          <a:xfrm>
            <a:off x="838197" y="1636598"/>
            <a:ext cx="10619230" cy="5221401"/>
          </a:xfrm>
          <a:prstGeom prst="rect">
            <a:avLst/>
          </a:prstGeom>
        </p:spPr>
        <p:txBody>
          <a:bodyPr vertOverflow="overflow" horzOverflow="overflow" vert="horz" wrap="square" lIns="45718" tIns="45720" rIns="45718" bIns="45720" numCol="1" spcCol="0" rtlCol="0" fromWordArt="0" anchor="t" anchorCtr="0" forceAA="0" compatLnSpc="0">
            <a:normAutofit/>
          </a:bodyPr>
          <a:lstStyle/>
          <a:p>
            <a:pPr marL="358560" indent="-358560" defTabSz="832104">
              <a:spcBef>
                <a:spcPts val="899"/>
              </a:spcBef>
              <a:buSzPct val="100000"/>
              <a:buFont typeface="Arial"/>
              <a:buChar char="•"/>
              <a:defRPr sz="2550"/>
            </a:pPr>
            <a:r>
              <a:rPr dirty="0"/>
              <a:t>Established Portal for COVID-19 (a spark of keen interest globally)</a:t>
            </a:r>
          </a:p>
          <a:p>
            <a:pPr marL="358560" indent="-358560" defTabSz="832104">
              <a:spcBef>
                <a:spcPts val="899"/>
              </a:spcBef>
              <a:buSzPct val="100000"/>
              <a:buFont typeface="Arial"/>
              <a:buChar char="•"/>
              <a:defRPr sz="2550"/>
            </a:pPr>
            <a:endParaRPr dirty="0"/>
          </a:p>
          <a:p>
            <a:pPr marL="358560" indent="-358560" defTabSz="832104">
              <a:spcBef>
                <a:spcPts val="899"/>
              </a:spcBef>
              <a:buSzPct val="100000"/>
              <a:buFont typeface="Arial"/>
              <a:buChar char="•"/>
              <a:defRPr sz="2550"/>
            </a:pPr>
            <a:r>
              <a:rPr dirty="0"/>
              <a:t>Need to consider how to transition is community/interest shifts:</a:t>
            </a:r>
          </a:p>
          <a:p>
            <a:pPr marL="1158660" lvl="2" indent="-358560" defTabSz="832104">
              <a:spcBef>
                <a:spcPts val="899"/>
              </a:spcBef>
              <a:buSzPct val="100000"/>
              <a:buFont typeface="Arial"/>
              <a:buChar char="•"/>
              <a:defRPr sz="2550"/>
            </a:pPr>
            <a:r>
              <a:rPr dirty="0"/>
              <a:t>Should aim to maintain existing community</a:t>
            </a:r>
          </a:p>
          <a:p>
            <a:pPr marL="1158660" lvl="2" indent="-358560" defTabSz="832104">
              <a:spcBef>
                <a:spcPts val="899"/>
              </a:spcBef>
              <a:buSzPct val="100000"/>
              <a:buFont typeface="Arial"/>
              <a:buChar char="•"/>
              <a:defRPr sz="2550"/>
            </a:pPr>
            <a:r>
              <a:rPr dirty="0"/>
              <a:t>Transition features that may alienate wider community from getting involved</a:t>
            </a:r>
          </a:p>
          <a:p>
            <a:pPr marL="1158660" lvl="2" indent="-358560" defTabSz="832104">
              <a:spcBef>
                <a:spcPts val="899"/>
              </a:spcBef>
              <a:buSzPct val="100000"/>
              <a:buFont typeface="Arial"/>
              <a:buChar char="•"/>
              <a:defRPr sz="2550"/>
            </a:pPr>
            <a:r>
              <a:rPr dirty="0"/>
              <a:t>Difficult to preempt necessary transitions</a:t>
            </a:r>
          </a:p>
          <a:p>
            <a:pPr marL="1158660" lvl="2" indent="-358560" defTabSz="832104">
              <a:spcBef>
                <a:spcPts val="899"/>
              </a:spcBef>
              <a:buSzPct val="100000"/>
              <a:buFont typeface="Arial"/>
              <a:buChar char="•"/>
              <a:defRPr sz="2550"/>
            </a:pPr>
            <a:r>
              <a:rPr dirty="0"/>
              <a:t>Need to clearly communicate transitions, so that people understand it’s not a new effort.</a:t>
            </a:r>
          </a:p>
          <a:p>
            <a:pPr marL="758610" lvl="1" indent="-358560" defTabSz="832104">
              <a:spcBef>
                <a:spcPts val="899"/>
              </a:spcBef>
              <a:buSzPct val="100000"/>
              <a:buFont typeface="Arial"/>
              <a:buChar char="•"/>
              <a:defRPr sz="2550"/>
            </a:pPr>
            <a:endParaRPr dirty="0"/>
          </a:p>
          <a:p>
            <a:pPr marL="358560" indent="-358560" defTabSz="832104">
              <a:spcBef>
                <a:spcPts val="899"/>
              </a:spcBef>
              <a:buSzPct val="100000"/>
              <a:buFont typeface="Arial"/>
              <a:buChar char="•"/>
              <a:defRPr sz="2550"/>
            </a:pPr>
            <a:endParaRPr sz="200" dirty="0"/>
          </a:p>
        </p:txBody>
      </p:sp>
      <p:sp>
        <p:nvSpPr>
          <p:cNvPr id="974507169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3"/>
            <a:ext cx="9538251" cy="830128"/>
          </a:xfrm>
          <a:prstGeom prst="rect">
            <a:avLst/>
          </a:prstGeom>
        </p:spPr>
        <p:txBody>
          <a:bodyPr/>
          <a:lstStyle>
            <a:lvl1pPr>
              <a:lnSpc>
                <a:spcPct val="88200"/>
              </a:lnSpc>
              <a:defRPr sz="3800"/>
            </a:lvl1pPr>
          </a:lstStyle>
          <a:p>
            <a:pPr>
              <a:defRPr/>
            </a:pPr>
            <a:r>
              <a:rPr dirty="0"/>
              <a:t>Lessons Learned: Longevity</a:t>
            </a:r>
          </a:p>
        </p:txBody>
      </p:sp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5D406EB2-0645-5F6C-4EB6-3A14DB49CB0C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17</a:t>
            </a:fld>
            <a:endParaRPr lang="sv-SE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text 6">
            <a:extLst>
              <a:ext uri="{FF2B5EF4-FFF2-40B4-BE49-F238E27FC236}">
                <a16:creationId xmlns:a16="http://schemas.microsoft.com/office/drawing/2014/main" id="{D948C28D-6DB9-91CF-DC9B-6D85909FE7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Expanded scope to also include topics on pathogens other than SARS-CoV-2, pandemic preparedness in general, infectious diseases, and AMR. </a:t>
            </a:r>
          </a:p>
          <a:p>
            <a:pPr lvl="1"/>
            <a:r>
              <a:rPr lang="sv-SE" dirty="0"/>
              <a:t>Built multiple new features to reflect this.	 </a:t>
            </a:r>
          </a:p>
          <a:p>
            <a:pPr lvl="1"/>
            <a:r>
              <a:rPr lang="sv-SE" dirty="0"/>
              <a:t>Emerging pathogens - designed to provide rapid information on any emerging pathogens (e.g. monkeypox, childhood hepatitis).</a:t>
            </a:r>
          </a:p>
          <a:p>
            <a:r>
              <a:rPr lang="sv-SE" dirty="0"/>
              <a:t>Pandemic preparedness - a collection of resources, currently largely related to SciLifeLab’s Pandemic Laboratory Preparedness (PLP) program.</a:t>
            </a:r>
          </a:p>
        </p:txBody>
      </p:sp>
      <p:sp>
        <p:nvSpPr>
          <p:cNvPr id="4" name="Rubrik 3">
            <a:extLst>
              <a:ext uri="{FF2B5EF4-FFF2-40B4-BE49-F238E27FC236}">
                <a16:creationId xmlns:a16="http://schemas.microsoft.com/office/drawing/2014/main" id="{247A2EC4-50FB-6E30-640E-40D1DFA06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Moving forward</a:t>
            </a:r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594A0BB-493C-5D1E-3E26-D04EC257D26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18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78216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extruta 5"/>
          <p:cNvSpPr txBox="1"/>
          <p:nvPr/>
        </p:nvSpPr>
        <p:spPr>
          <a:xfrm>
            <a:off x="8814474" y="1578651"/>
            <a:ext cx="2813780" cy="443518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The Swedish COVID19 &amp; Pandemic </a:t>
            </a:r>
          </a:p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Preparedness Data Portal </a:t>
            </a:r>
          </a:p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Editorial Committee 2023</a:t>
            </a:r>
          </a:p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  <a:p>
            <a:pPr marL="285750" indent="-285750">
              <a:buSzPct val="100000"/>
              <a:buFont typeface="Arial"/>
              <a:buChar char="•"/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Collaborate w the Portal team on creating content</a:t>
            </a:r>
          </a:p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  <a:p>
            <a:pPr marL="285750" indent="-285750">
              <a:buSzPct val="100000"/>
              <a:buFont typeface="Arial"/>
              <a:buChar char="•"/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Advice on resources that would benefit the research community</a:t>
            </a:r>
          </a:p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  <a:p>
            <a:pPr marL="285750" indent="-285750">
              <a:buSzPct val="100000"/>
              <a:buFont typeface="Arial"/>
              <a:buChar char="•"/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Increase the visibility of the Portal in the research community</a:t>
            </a:r>
          </a:p>
        </p:txBody>
      </p:sp>
      <p:pic>
        <p:nvPicPr>
          <p:cNvPr id="307" name="Bildobjekt 7" descr="Bildobjekt 7"/>
          <p:cNvPicPr>
            <a:picLocks noChangeAspect="1"/>
          </p:cNvPicPr>
          <p:nvPr/>
        </p:nvPicPr>
        <p:blipFill>
          <a:blip r:embed="rId2"/>
          <a:srcRect l="8338" t="11686" r="9207" b="8268"/>
          <a:stretch>
            <a:fillRect/>
          </a:stretch>
        </p:blipFill>
        <p:spPr>
          <a:xfrm>
            <a:off x="839416" y="1578652"/>
            <a:ext cx="7704856" cy="4674859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308" name="textruta 8"/>
          <p:cNvSpPr txBox="1"/>
          <p:nvPr/>
        </p:nvSpPr>
        <p:spPr>
          <a:xfrm>
            <a:off x="5709671" y="6311458"/>
            <a:ext cx="6135140" cy="625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More: </a:t>
            </a:r>
            <a:r>
              <a:rPr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https://covid19dataportal.se/about/editorial_committee/</a:t>
            </a:r>
            <a:r>
              <a:rPr dirty="0"/>
              <a:t> </a:t>
            </a:r>
          </a:p>
        </p:txBody>
      </p:sp>
      <p:sp>
        <p:nvSpPr>
          <p:cNvPr id="2" name="textruta 1">
            <a:extLst>
              <a:ext uri="{FF2B5EF4-FFF2-40B4-BE49-F238E27FC236}">
                <a16:creationId xmlns:a16="http://schemas.microsoft.com/office/drawing/2014/main" id="{61A45C34-4A9C-C39B-3BAD-5BF7C7DE1DFB}"/>
              </a:ext>
            </a:extLst>
          </p:cNvPr>
          <p:cNvSpPr txBox="1"/>
          <p:nvPr/>
        </p:nvSpPr>
        <p:spPr>
          <a:xfrm>
            <a:off x="839416" y="275681"/>
            <a:ext cx="102743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400" b="1" dirty="0">
                <a:latin typeface="Arial" panose="020B0604020202020204" pitchFamily="34" charset="0"/>
                <a:cs typeface="Arial" panose="020B0604020202020204" pitchFamily="34" charset="0"/>
              </a:rPr>
              <a:t>Increased community engagement</a:t>
            </a:r>
          </a:p>
        </p:txBody>
      </p:sp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3127D9C9-A3ED-C6E7-FCBC-A5AE53DB381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19</a:t>
            </a:fld>
            <a:endParaRPr lang="sv-S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8" name="Content Placeholder 2"/>
          <p:cNvSpPr txBox="1">
            <a:spLocks noGrp="1"/>
          </p:cNvSpPr>
          <p:nvPr>
            <p:ph type="body" sz="half" idx="1"/>
          </p:nvPr>
        </p:nvSpPr>
        <p:spPr bwMode="auto">
          <a:xfrm>
            <a:off x="531490" y="1519482"/>
            <a:ext cx="5338477" cy="4789837"/>
          </a:xfrm>
          <a:prstGeom prst="rect">
            <a:avLst/>
          </a:prstGeom>
        </p:spPr>
        <p:txBody>
          <a:bodyPr vertOverflow="overflow" horzOverflow="overflow" vert="horz" wrap="square" lIns="45718" tIns="45720" rIns="45718" bIns="45720" numCol="1" spcCol="0" rtlCol="0" fromWordArt="0" anchor="t" anchorCtr="0" forceAA="0" compatLnSpc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Established since 2020, originally on assignment from Swedish Research Council 2020-2021. </a:t>
            </a:r>
            <a:r>
              <a:rPr lang="sv-SE" sz="2400" b="0" i="0" u="none" strike="noStrike" cap="none" spc="0" dirty="0">
                <a:ln>
                  <a:noFill/>
                </a:ln>
                <a:solidFill>
                  <a:srgbClr val="181717"/>
                </a:solidFill>
                <a:latin typeface="Arial"/>
                <a:ea typeface="Arial"/>
                <a:cs typeface="Arial"/>
              </a:rPr>
              <a:t>Portal live in June 2020</a:t>
            </a:r>
            <a:endParaRPr lang="sv-SE" sz="2400" dirty="0"/>
          </a:p>
          <a:p>
            <a:pPr marL="386142" indent="-386142" defTabSz="896111">
              <a:spcBef>
                <a:spcPts val="900"/>
              </a:spcBef>
              <a:buSzPct val="100000"/>
              <a:buFont typeface="Arial"/>
              <a:buChar char="•"/>
              <a:defRPr sz="2850"/>
            </a:pPr>
            <a:r>
              <a:rPr sz="2400" dirty="0"/>
              <a:t>Swedish node of European COVID-19 Data Platform</a:t>
            </a:r>
            <a:endParaRPr lang="sv-SE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Promote Open Science, FAIR, and data sharing in order to accelerate COVID-19 research.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Raised as a pioneer for COVID-19 national data portals in Europe by EC representative. Partnering with international efforts.</a:t>
            </a:r>
          </a:p>
          <a:p>
            <a:endParaRPr lang="sv-SE" sz="2000" dirty="0"/>
          </a:p>
        </p:txBody>
      </p:sp>
      <p:sp>
        <p:nvSpPr>
          <p:cNvPr id="239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pPr>
              <a:defRPr/>
            </a:pPr>
            <a:r>
              <a:rPr dirty="0"/>
              <a:t>History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4C35AE23-8A8C-F78C-EFAE-54F4F1CE0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869969" y="1541186"/>
            <a:ext cx="5790541" cy="43178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16E3E7FF-C058-53DF-EB4F-4A552210ABA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2</a:t>
            </a:fld>
            <a:endParaRPr lang="sv-SE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6" name="Title 1"/>
          <p:cNvSpPr txBox="1">
            <a:spLocks noGrp="1"/>
          </p:cNvSpPr>
          <p:nvPr>
            <p:ph type="title"/>
          </p:nvPr>
        </p:nvSpPr>
        <p:spPr bwMode="auto">
          <a:xfrm>
            <a:off x="948017" y="463362"/>
            <a:ext cx="10241943" cy="8301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lnSpc>
                <a:spcPct val="88200"/>
              </a:lnSpc>
              <a:defRPr sz="3800"/>
            </a:lvl1pPr>
          </a:lstStyle>
          <a:p>
            <a:pPr>
              <a:defRPr/>
            </a:pPr>
            <a:r>
              <a:rPr lang="sv-SE" sz="4400" dirty="0"/>
              <a:t>Thank you!</a:t>
            </a:r>
            <a:br>
              <a:rPr lang="sv-SE" sz="4400" dirty="0"/>
            </a:br>
            <a:r>
              <a:rPr lang="sv-SE" sz="4400" dirty="0"/>
              <a:t>Portal team members past and present </a:t>
            </a:r>
            <a:br>
              <a:rPr lang="sv-SE" dirty="0"/>
            </a:br>
            <a:endParaRPr dirty="0"/>
          </a:p>
        </p:txBody>
      </p:sp>
      <p:pic>
        <p:nvPicPr>
          <p:cNvPr id="289" name="image7.png" descr="image7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840131" y="5560038"/>
            <a:ext cx="3681151" cy="800345"/>
          </a:xfrm>
          <a:prstGeom prst="rect">
            <a:avLst/>
          </a:prstGeom>
          <a:ln w="12700">
            <a:miter lim="400000"/>
          </a:ln>
        </p:spPr>
      </p:pic>
      <p:pic>
        <p:nvPicPr>
          <p:cNvPr id="949212063" name="Bildobjekt 94921206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838324" y="2115027"/>
            <a:ext cx="8223674" cy="2397440"/>
          </a:xfrm>
          <a:prstGeom prst="rect">
            <a:avLst/>
          </a:prstGeom>
        </p:spPr>
      </p:pic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09505405-16AD-1A7F-4B2C-8B53FA346980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20</a:t>
            </a:fld>
            <a:endParaRPr lang="sv-SE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F221D8A5-3B7B-4237-9B37-0BA2C48E3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Thank you!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6438B51D-ED0E-4D51-F99E-5C7CDF261F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9" t="17141" r="14014" b="10386"/>
          <a:stretch/>
        </p:blipFill>
        <p:spPr>
          <a:xfrm>
            <a:off x="757910" y="1770516"/>
            <a:ext cx="5999385" cy="4018328"/>
          </a:xfrm>
          <a:prstGeom prst="rect">
            <a:avLst/>
          </a:prstGeom>
        </p:spPr>
      </p:pic>
      <p:sp>
        <p:nvSpPr>
          <p:cNvPr id="7" name="@scilifelab_DC">
            <a:extLst>
              <a:ext uri="{FF2B5EF4-FFF2-40B4-BE49-F238E27FC236}">
                <a16:creationId xmlns:a16="http://schemas.microsoft.com/office/drawing/2014/main" id="{BD90A750-0D9C-159E-EF32-5EAB0BCB5376}"/>
              </a:ext>
            </a:extLst>
          </p:cNvPr>
          <p:cNvSpPr txBox="1"/>
          <p:nvPr/>
        </p:nvSpPr>
        <p:spPr bwMode="auto">
          <a:xfrm>
            <a:off x="7836722" y="5425870"/>
            <a:ext cx="2076728" cy="400105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lvl1pPr>
              <a:defRPr sz="2800"/>
            </a:lvl1pPr>
          </a:lstStyle>
          <a:p>
            <a:pPr>
              <a:defRPr/>
            </a:pPr>
            <a:r>
              <a:rPr sz="2000" dirty="0"/>
              <a:t>@</a:t>
            </a:r>
            <a:r>
              <a:rPr lang="sv-SE" sz="2000" dirty="0"/>
              <a:t>S</a:t>
            </a:r>
            <a:r>
              <a:rPr sz="2000" dirty="0"/>
              <a:t>ci</a:t>
            </a:r>
            <a:r>
              <a:rPr lang="sv-SE" sz="2000" dirty="0"/>
              <a:t>L</a:t>
            </a:r>
            <a:r>
              <a:rPr sz="2000" dirty="0"/>
              <a:t>ife</a:t>
            </a:r>
            <a:r>
              <a:rPr lang="sv-SE" sz="2000" dirty="0"/>
              <a:t>L</a:t>
            </a:r>
            <a:r>
              <a:rPr sz="2000" dirty="0"/>
              <a:t>ab_DC</a:t>
            </a:r>
          </a:p>
        </p:txBody>
      </p:sp>
      <p:sp>
        <p:nvSpPr>
          <p:cNvPr id="8" name="Scilifelab-data-centre">
            <a:extLst>
              <a:ext uri="{FF2B5EF4-FFF2-40B4-BE49-F238E27FC236}">
                <a16:creationId xmlns:a16="http://schemas.microsoft.com/office/drawing/2014/main" id="{EBA1B8E8-F000-F270-A06E-B3858B82F3DF}"/>
              </a:ext>
            </a:extLst>
          </p:cNvPr>
          <p:cNvSpPr txBox="1"/>
          <p:nvPr/>
        </p:nvSpPr>
        <p:spPr bwMode="auto">
          <a:xfrm>
            <a:off x="7836722" y="6032049"/>
            <a:ext cx="2474232" cy="707882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lvl1pPr>
              <a:defRPr sz="2800"/>
            </a:lvl1pPr>
          </a:lstStyle>
          <a:p>
            <a:pPr>
              <a:defRPr/>
            </a:pPr>
            <a:r>
              <a:rPr sz="2000" dirty="0"/>
              <a:t>Scilifelab-data-centre</a:t>
            </a:r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C4D1FE29-7E70-767A-A7E9-1DADA11260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169925" y="5425870"/>
            <a:ext cx="531847" cy="4374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" descr="Image">
            <a:extLst>
              <a:ext uri="{FF2B5EF4-FFF2-40B4-BE49-F238E27FC236}">
                <a16:creationId xmlns:a16="http://schemas.microsoft.com/office/drawing/2014/main" id="{7A837FA0-3EA6-87D7-AE6B-5CF4DC7122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169925" y="6032050"/>
            <a:ext cx="400105" cy="400105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extruta 10">
            <a:extLst>
              <a:ext uri="{FF2B5EF4-FFF2-40B4-BE49-F238E27FC236}">
                <a16:creationId xmlns:a16="http://schemas.microsoft.com/office/drawing/2014/main" id="{7F78EF91-E446-60F2-DCCD-F8550EAE84F3}"/>
              </a:ext>
            </a:extLst>
          </p:cNvPr>
          <p:cNvSpPr txBox="1"/>
          <p:nvPr/>
        </p:nvSpPr>
        <p:spPr bwMode="auto">
          <a:xfrm>
            <a:off x="7032104" y="4955980"/>
            <a:ext cx="5040560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457200">
              <a:spcBef>
                <a:spcPts val="1100"/>
              </a:spcBef>
              <a:defRPr sz="2800" b="1">
                <a:solidFill>
                  <a:srgbClr val="181717"/>
                </a:solidFill>
                <a:latin typeface="Arial"/>
                <a:ea typeface="Arial"/>
                <a:cs typeface="Arial"/>
              </a:defRPr>
            </a:pPr>
            <a:r>
              <a:rPr lang="sv-SE" sz="1600" dirty="0"/>
              <a:t>Web: </a:t>
            </a:r>
            <a:r>
              <a:rPr lang="sv-SE" sz="1600" dirty="0">
                <a:hlinkClick r:id="rId5"/>
              </a:rPr>
              <a:t>https://pandemicpreparednessportal.se</a:t>
            </a:r>
            <a:r>
              <a:rPr lang="sv-SE" sz="1600" dirty="0"/>
              <a:t> </a:t>
            </a: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4F03CC29-6203-AAFB-79BA-675E153D9A2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" t="11859" r="73865" b="80303"/>
          <a:stretch/>
        </p:blipFill>
        <p:spPr>
          <a:xfrm>
            <a:off x="7032104" y="4160041"/>
            <a:ext cx="3866034" cy="813113"/>
          </a:xfrm>
          <a:prstGeom prst="rect">
            <a:avLst/>
          </a:prstGeom>
        </p:spPr>
      </p:pic>
      <p:pic>
        <p:nvPicPr>
          <p:cNvPr id="2" name="Bildobjekt 1">
            <a:extLst>
              <a:ext uri="{FF2B5EF4-FFF2-40B4-BE49-F238E27FC236}">
                <a16:creationId xmlns:a16="http://schemas.microsoft.com/office/drawing/2014/main" id="{7ADA1168-49C2-6A1C-3431-01BD55B6928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2" t="69701" r="14830" b="17041"/>
          <a:stretch/>
        </p:blipFill>
        <p:spPr bwMode="auto">
          <a:xfrm>
            <a:off x="7287314" y="1916832"/>
            <a:ext cx="3089329" cy="2012950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2DFDB956-C570-2E19-ED6E-7F1DE0021E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968208" y="4014603"/>
            <a:ext cx="1671235" cy="302494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724F1D5-ABCA-0CE7-29CA-24113C2B92F2}"/>
              </a:ext>
            </a:extLst>
          </p:cNvPr>
          <p:cNvSpPr txBox="1"/>
          <p:nvPr/>
        </p:nvSpPr>
        <p:spPr bwMode="auto">
          <a:xfrm>
            <a:off x="-204643" y="1280076"/>
            <a:ext cx="10515597" cy="495859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 fontScale="92500"/>
          </a:bodyPr>
          <a:lstStyle>
            <a:lvl1pPr marL="394022" indent="-394022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2800">
                <a:solidFill>
                  <a:srgbClr val="181717"/>
                </a:solidFill>
              </a:defRPr>
            </a:lvl1pPr>
          </a:lstStyle>
          <a:p>
            <a:pPr marL="0" indent="0">
              <a:buNone/>
              <a:defRPr/>
            </a:pPr>
            <a:r>
              <a:rPr lang="sv-SE" dirty="0"/>
              <a:t>	</a:t>
            </a:r>
            <a:r>
              <a:rPr dirty="0"/>
              <a:t>Research groups, partner projects, community… many more! </a:t>
            </a:r>
          </a:p>
        </p:txBody>
      </p:sp>
      <p:sp>
        <p:nvSpPr>
          <p:cNvPr id="16" name="Platshållare för bildnummer 15">
            <a:extLst>
              <a:ext uri="{FF2B5EF4-FFF2-40B4-BE49-F238E27FC236}">
                <a16:creationId xmlns:a16="http://schemas.microsoft.com/office/drawing/2014/main" id="{7CFDABF9-E182-8E40-9B83-10C046AEE11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21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0992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2" name="Content Placeholder 2"/>
          <p:cNvSpPr txBox="1">
            <a:spLocks noGrp="1"/>
          </p:cNvSpPr>
          <p:nvPr>
            <p:ph type="body" sz="half" idx="1"/>
          </p:nvPr>
        </p:nvSpPr>
        <p:spPr bwMode="auto">
          <a:xfrm>
            <a:off x="623392" y="1556792"/>
            <a:ext cx="6091596" cy="4586701"/>
          </a:xfrm>
          <a:prstGeom prst="rect">
            <a:avLst/>
          </a:prstGeom>
        </p:spPr>
        <p:txBody>
          <a:bodyPr vertOverflow="overflow" horzOverflow="overflow" vert="horz" wrap="square" lIns="45718" tIns="45720" rIns="45718" bIns="45720" numCol="1" spcCol="0" rtlCol="0" fromWordArt="0" anchor="t" anchorCtr="0" forceAA="0" compatLnSpc="0">
            <a:normAutofit fontScale="92500" lnSpcReduction="20000"/>
          </a:bodyPr>
          <a:lstStyle/>
          <a:p>
            <a:pPr marL="386142" indent="-386142" defTabSz="896111">
              <a:spcBef>
                <a:spcPts val="900"/>
              </a:spcBef>
              <a:buSzPct val="100000"/>
              <a:buFont typeface="Arial"/>
              <a:buChar char="•"/>
              <a:defRPr sz="2750"/>
            </a:pPr>
            <a:r>
              <a:rPr dirty="0"/>
              <a:t>Portal for researchers (&amp; public etc.) to find/access COVID-19 resources. </a:t>
            </a:r>
          </a:p>
          <a:p>
            <a:pPr marL="778191" lvl="1" indent="-386142" defTabSz="896111">
              <a:spcBef>
                <a:spcPts val="400"/>
              </a:spcBef>
              <a:buSzPct val="100000"/>
              <a:buFont typeface="Arial"/>
              <a:buChar char="•"/>
              <a:defRPr sz="2750"/>
            </a:pPr>
            <a:endParaRPr dirty="0"/>
          </a:p>
          <a:p>
            <a:pPr marL="386142" indent="-386142" defTabSz="896111">
              <a:spcBef>
                <a:spcPts val="900"/>
              </a:spcBef>
              <a:buSzPct val="100000"/>
              <a:buFont typeface="Arial"/>
              <a:buChar char="•"/>
              <a:defRPr sz="2750"/>
            </a:pPr>
            <a:r>
              <a:rPr dirty="0"/>
              <a:t>In 2022, scope increased to include pandemic preparedness:</a:t>
            </a:r>
          </a:p>
          <a:p>
            <a:pPr marL="1282254" lvl="2" indent="-386142" defTabSz="896111">
              <a:spcBef>
                <a:spcPts val="900"/>
              </a:spcBef>
              <a:buSzPct val="100000"/>
              <a:buFont typeface="Arial"/>
              <a:buChar char="•"/>
              <a:defRPr sz="2750"/>
            </a:pPr>
            <a:r>
              <a:rPr lang="sv-SE" sz="2400" dirty="0"/>
              <a:t>Central part of the Pandemic Laboratory Preparedness (PLP) research program</a:t>
            </a:r>
          </a:p>
          <a:p>
            <a:pPr marL="1282254" lvl="2" indent="-386142" defTabSz="896111">
              <a:spcBef>
                <a:spcPts val="900"/>
              </a:spcBef>
              <a:buSzPct val="100000"/>
              <a:buFont typeface="Arial"/>
              <a:buChar char="•"/>
              <a:defRPr sz="2750"/>
            </a:pPr>
            <a:r>
              <a:rPr sz="2400" dirty="0"/>
              <a:t>Diseases other than COVID-19.</a:t>
            </a:r>
          </a:p>
          <a:p>
            <a:pPr marL="1282254" lvl="2" indent="-386142" defTabSz="896111">
              <a:spcBef>
                <a:spcPts val="900"/>
              </a:spcBef>
              <a:buSzPct val="100000"/>
              <a:buFont typeface="Arial"/>
              <a:buChar char="•"/>
              <a:defRPr sz="2750"/>
            </a:pPr>
            <a:r>
              <a:rPr sz="2400" dirty="0"/>
              <a:t>More focus on resources for researchers related to pandemic preparedness</a:t>
            </a:r>
            <a:endParaRPr lang="sv-SE" sz="2400" dirty="0"/>
          </a:p>
          <a:p>
            <a:pPr marL="1282254" lvl="2" indent="-386142" defTabSz="896111">
              <a:spcBef>
                <a:spcPts val="900"/>
              </a:spcBef>
              <a:buSzPct val="100000"/>
              <a:buFont typeface="Arial"/>
              <a:buChar char="•"/>
              <a:defRPr sz="2750"/>
            </a:pPr>
            <a:r>
              <a:rPr lang="sv-SE" sz="2400" dirty="0"/>
              <a:t>Resources connected PLP</a:t>
            </a:r>
          </a:p>
          <a:p>
            <a:pPr marL="1282254" lvl="2" indent="-386142" defTabSz="896111">
              <a:spcBef>
                <a:spcPts val="900"/>
              </a:spcBef>
              <a:buSzPct val="100000"/>
              <a:buFont typeface="Arial"/>
              <a:buChar char="•"/>
              <a:defRPr sz="2750"/>
            </a:pPr>
            <a:r>
              <a:rPr lang="sv-S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Bridging to the SciLifeLab and Wallenberg Data-driven Life Science (DDLS) research program.</a:t>
            </a:r>
            <a:endParaRPr sz="2400" dirty="0"/>
          </a:p>
        </p:txBody>
      </p:sp>
      <p:sp>
        <p:nvSpPr>
          <p:cNvPr id="243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pPr>
              <a:defRPr/>
            </a:pPr>
            <a:r>
              <a:rPr dirty="0"/>
              <a:t>History</a:t>
            </a:r>
          </a:p>
        </p:txBody>
      </p:sp>
      <p:pic>
        <p:nvPicPr>
          <p:cNvPr id="244" name="Graphic 9" descr="Graphic 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462526" y="1772816"/>
            <a:ext cx="3965684" cy="705011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Bildobjekt 1">
            <a:extLst>
              <a:ext uri="{FF2B5EF4-FFF2-40B4-BE49-F238E27FC236}">
                <a16:creationId xmlns:a16="http://schemas.microsoft.com/office/drawing/2014/main" id="{A37A8D70-A22F-17AA-4A43-B3B5304C6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462526" y="2670791"/>
            <a:ext cx="4245809" cy="3166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85BA2F52-ED98-3BFB-B322-7DF8C24C1CE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3</a:t>
            </a:fld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56F89EF7-963D-6A09-AC7E-157B9AA3EB4E}"/>
              </a:ext>
            </a:extLst>
          </p:cNvPr>
          <p:cNvSpPr txBox="1"/>
          <p:nvPr/>
        </p:nvSpPr>
        <p:spPr bwMode="auto">
          <a:xfrm>
            <a:off x="2252642" y="6399592"/>
            <a:ext cx="9943748" cy="3693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rtlCol="0">
            <a:spAutoFit/>
          </a:bodyPr>
          <a:lstStyle/>
          <a:p>
            <a:r>
              <a:rPr lang="sv-SE" dirty="0">
                <a:hlinkClick r:id="rId4"/>
              </a:rPr>
              <a:t>Learn</a:t>
            </a:r>
            <a:r>
              <a:rPr lang="sv-SE">
                <a:hlinkClick r:id="rId4"/>
              </a:rPr>
              <a:t> more about PLP: </a:t>
            </a:r>
            <a:r>
              <a:rPr lang="sv-SE" sz="1800">
                <a:hlinkClick r:id="rId4"/>
              </a:rPr>
              <a:t>https://www.scilifelab.se/capabilities/pandemic-laboratory-preparedness</a:t>
            </a:r>
            <a:endParaRPr lang="sv-S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tshållare för innehåll 4">
            <a:extLst>
              <a:ext uri="{FF2B5EF4-FFF2-40B4-BE49-F238E27FC236}">
                <a16:creationId xmlns:a16="http://schemas.microsoft.com/office/drawing/2014/main" id="{B279EB3E-ED69-6672-2983-6858342DEA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687" y="1409838"/>
            <a:ext cx="5863617" cy="4936722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</p:pic>
      <p:sp>
        <p:nvSpPr>
          <p:cNvPr id="3" name="Rubrik 2">
            <a:extLst>
              <a:ext uri="{FF2B5EF4-FFF2-40B4-BE49-F238E27FC236}">
                <a16:creationId xmlns:a16="http://schemas.microsoft.com/office/drawing/2014/main" id="{0D3B8A23-6E66-56F6-6320-B079A652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448" y="258920"/>
            <a:ext cx="9538252" cy="830128"/>
          </a:xfrm>
        </p:spPr>
        <p:txBody>
          <a:bodyPr/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Pandemic Prepareness Portal</a:t>
            </a:r>
          </a:p>
        </p:txBody>
      </p:sp>
      <p:cxnSp>
        <p:nvCxnSpPr>
          <p:cNvPr id="7" name="Rak pil 6">
            <a:extLst>
              <a:ext uri="{FF2B5EF4-FFF2-40B4-BE49-F238E27FC236}">
                <a16:creationId xmlns:a16="http://schemas.microsoft.com/office/drawing/2014/main" id="{D455A143-2DF5-3A8F-B911-699DFEAB41D7}"/>
              </a:ext>
            </a:extLst>
          </p:cNvPr>
          <p:cNvCxnSpPr>
            <a:cxnSpLocks/>
          </p:cNvCxnSpPr>
          <p:nvPr/>
        </p:nvCxnSpPr>
        <p:spPr>
          <a:xfrm flipH="1">
            <a:off x="8568351" y="5755760"/>
            <a:ext cx="56167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ruta 7">
            <a:extLst>
              <a:ext uri="{FF2B5EF4-FFF2-40B4-BE49-F238E27FC236}">
                <a16:creationId xmlns:a16="http://schemas.microsoft.com/office/drawing/2014/main" id="{419274F2-27A3-6BC2-F889-0B0DB9ED7776}"/>
              </a:ext>
            </a:extLst>
          </p:cNvPr>
          <p:cNvSpPr txBox="1"/>
          <p:nvPr/>
        </p:nvSpPr>
        <p:spPr>
          <a:xfrm>
            <a:off x="153192" y="1291776"/>
            <a:ext cx="2367855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600" b="1" dirty="0"/>
              <a:t>Dashboards</a:t>
            </a:r>
          </a:p>
          <a:p>
            <a:r>
              <a:rPr lang="sv-SE" sz="1600" dirty="0"/>
              <a:t>Datasets from different research groups. Downloadable data</a:t>
            </a:r>
          </a:p>
        </p:txBody>
      </p:sp>
      <p:cxnSp>
        <p:nvCxnSpPr>
          <p:cNvPr id="14" name="Rak pil 13">
            <a:extLst>
              <a:ext uri="{FF2B5EF4-FFF2-40B4-BE49-F238E27FC236}">
                <a16:creationId xmlns:a16="http://schemas.microsoft.com/office/drawing/2014/main" id="{161F0C3D-EEBE-FC73-C7A6-17B53ADC9D32}"/>
              </a:ext>
            </a:extLst>
          </p:cNvPr>
          <p:cNvCxnSpPr>
            <a:cxnSpLocks/>
          </p:cNvCxnSpPr>
          <p:nvPr/>
        </p:nvCxnSpPr>
        <p:spPr>
          <a:xfrm flipH="1" flipV="1">
            <a:off x="6528360" y="2056427"/>
            <a:ext cx="2610322" cy="12433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ruta 16">
            <a:extLst>
              <a:ext uri="{FF2B5EF4-FFF2-40B4-BE49-F238E27FC236}">
                <a16:creationId xmlns:a16="http://schemas.microsoft.com/office/drawing/2014/main" id="{C020A5B2-E231-31D1-275A-D8F079148FE7}"/>
              </a:ext>
            </a:extLst>
          </p:cNvPr>
          <p:cNvSpPr txBox="1"/>
          <p:nvPr/>
        </p:nvSpPr>
        <p:spPr>
          <a:xfrm>
            <a:off x="9268211" y="2492896"/>
            <a:ext cx="2320330" cy="23105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600" b="1" dirty="0"/>
              <a:t>Resources for generating data</a:t>
            </a:r>
          </a:p>
          <a:p>
            <a:r>
              <a:rPr lang="sv-SE" sz="1600" dirty="0"/>
              <a:t>Sections to promote resources that can be use to generate pandemic preparedness data. Highlights the PLP resources 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3D81C41E-079F-8453-B8B0-3BE91703F5BB}"/>
              </a:ext>
            </a:extLst>
          </p:cNvPr>
          <p:cNvSpPr txBox="1"/>
          <p:nvPr/>
        </p:nvSpPr>
        <p:spPr>
          <a:xfrm>
            <a:off x="121527" y="2693238"/>
            <a:ext cx="2367854" cy="18158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600" b="1" dirty="0"/>
              <a:t>Data Highlights </a:t>
            </a:r>
          </a:p>
          <a:p>
            <a:r>
              <a:rPr lang="sv-SE" sz="1600" dirty="0"/>
              <a:t>Data-centric data news items focused on ”good examples” of current research adhering to Open Science and data sharing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413FE431-8B10-72A6-A185-27734A8F249B}"/>
              </a:ext>
            </a:extLst>
          </p:cNvPr>
          <p:cNvSpPr txBox="1"/>
          <p:nvPr/>
        </p:nvSpPr>
        <p:spPr>
          <a:xfrm>
            <a:off x="9231577" y="4932457"/>
            <a:ext cx="2368292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600" dirty="0"/>
              <a:t>What is new? On the Portal</a:t>
            </a:r>
          </a:p>
        </p:txBody>
      </p:sp>
      <p:cxnSp>
        <p:nvCxnSpPr>
          <p:cNvPr id="23" name="Rak pil 22">
            <a:extLst>
              <a:ext uri="{FF2B5EF4-FFF2-40B4-BE49-F238E27FC236}">
                <a16:creationId xmlns:a16="http://schemas.microsoft.com/office/drawing/2014/main" id="{189D42AB-755A-0E3D-EE30-83F284D614C8}"/>
              </a:ext>
            </a:extLst>
          </p:cNvPr>
          <p:cNvCxnSpPr>
            <a:cxnSpLocks/>
          </p:cNvCxnSpPr>
          <p:nvPr/>
        </p:nvCxnSpPr>
        <p:spPr>
          <a:xfrm flipH="1">
            <a:off x="8629650" y="1350639"/>
            <a:ext cx="750043" cy="3132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ruta 26">
            <a:extLst>
              <a:ext uri="{FF2B5EF4-FFF2-40B4-BE49-F238E27FC236}">
                <a16:creationId xmlns:a16="http://schemas.microsoft.com/office/drawing/2014/main" id="{CE04CAC4-0F28-CD9A-A673-582D447A57CA}"/>
              </a:ext>
            </a:extLst>
          </p:cNvPr>
          <p:cNvSpPr txBox="1"/>
          <p:nvPr/>
        </p:nvSpPr>
        <p:spPr>
          <a:xfrm>
            <a:off x="9279944" y="1198401"/>
            <a:ext cx="2320330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600" b="1" dirty="0"/>
              <a:t>Data sharing</a:t>
            </a:r>
          </a:p>
          <a:p>
            <a:r>
              <a:rPr lang="sv-SE" sz="1600" dirty="0"/>
              <a:t>Guidelines, tools and information, and support about data sharing</a:t>
            </a:r>
          </a:p>
        </p:txBody>
      </p:sp>
      <p:cxnSp>
        <p:nvCxnSpPr>
          <p:cNvPr id="29" name="Rak pil 28">
            <a:extLst>
              <a:ext uri="{FF2B5EF4-FFF2-40B4-BE49-F238E27FC236}">
                <a16:creationId xmlns:a16="http://schemas.microsoft.com/office/drawing/2014/main" id="{3FCB6C88-04C0-0B5F-3A98-ABA9C2475257}"/>
              </a:ext>
            </a:extLst>
          </p:cNvPr>
          <p:cNvCxnSpPr>
            <a:cxnSpLocks/>
          </p:cNvCxnSpPr>
          <p:nvPr/>
        </p:nvCxnSpPr>
        <p:spPr>
          <a:xfrm flipH="1" flipV="1">
            <a:off x="7702860" y="3946360"/>
            <a:ext cx="1427169" cy="971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" name="Rak pil 1">
            <a:extLst>
              <a:ext uri="{FF2B5EF4-FFF2-40B4-BE49-F238E27FC236}">
                <a16:creationId xmlns:a16="http://schemas.microsoft.com/office/drawing/2014/main" id="{10FF575D-E841-4281-105B-C013C14E6519}"/>
              </a:ext>
            </a:extLst>
          </p:cNvPr>
          <p:cNvCxnSpPr>
            <a:cxnSpLocks/>
          </p:cNvCxnSpPr>
          <p:nvPr/>
        </p:nvCxnSpPr>
        <p:spPr>
          <a:xfrm>
            <a:off x="2576595" y="3878199"/>
            <a:ext cx="471656" cy="284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ruta 9">
            <a:extLst>
              <a:ext uri="{FF2B5EF4-FFF2-40B4-BE49-F238E27FC236}">
                <a16:creationId xmlns:a16="http://schemas.microsoft.com/office/drawing/2014/main" id="{2B38E821-12C0-C927-D655-0AF742FDEB4B}"/>
              </a:ext>
            </a:extLst>
          </p:cNvPr>
          <p:cNvSpPr txBox="1"/>
          <p:nvPr/>
        </p:nvSpPr>
        <p:spPr>
          <a:xfrm>
            <a:off x="135861" y="4637454"/>
            <a:ext cx="2353520" cy="2062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600" b="1" dirty="0"/>
              <a:t>Available datasets</a:t>
            </a:r>
          </a:p>
          <a:p>
            <a:r>
              <a:rPr lang="sv-SE" sz="1600" dirty="0"/>
              <a:t>Datasets openly shared in databases or repositories, and open code. Identified using Python script and connected to the </a:t>
            </a:r>
            <a:r>
              <a:rPr lang="sv-SE" sz="1600" b="1" dirty="0"/>
              <a:t>Publications Database</a:t>
            </a:r>
          </a:p>
        </p:txBody>
      </p:sp>
      <p:cxnSp>
        <p:nvCxnSpPr>
          <p:cNvPr id="12" name="Rak pil 11">
            <a:extLst>
              <a:ext uri="{FF2B5EF4-FFF2-40B4-BE49-F238E27FC236}">
                <a16:creationId xmlns:a16="http://schemas.microsoft.com/office/drawing/2014/main" id="{F30853AE-D25E-0040-0204-E412C15D08DA}"/>
              </a:ext>
            </a:extLst>
          </p:cNvPr>
          <p:cNvCxnSpPr>
            <a:cxnSpLocks/>
          </p:cNvCxnSpPr>
          <p:nvPr/>
        </p:nvCxnSpPr>
        <p:spPr>
          <a:xfrm>
            <a:off x="2489381" y="5828064"/>
            <a:ext cx="707034" cy="4885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Rak pil 15">
            <a:extLst>
              <a:ext uri="{FF2B5EF4-FFF2-40B4-BE49-F238E27FC236}">
                <a16:creationId xmlns:a16="http://schemas.microsoft.com/office/drawing/2014/main" id="{855B298B-B52C-00E3-6C76-C4B74A55D0F7}"/>
              </a:ext>
            </a:extLst>
          </p:cNvPr>
          <p:cNvCxnSpPr>
            <a:cxnSpLocks/>
          </p:cNvCxnSpPr>
          <p:nvPr/>
        </p:nvCxnSpPr>
        <p:spPr>
          <a:xfrm>
            <a:off x="2536813" y="1828449"/>
            <a:ext cx="471656" cy="284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ruta 20">
            <a:extLst>
              <a:ext uri="{FF2B5EF4-FFF2-40B4-BE49-F238E27FC236}">
                <a16:creationId xmlns:a16="http://schemas.microsoft.com/office/drawing/2014/main" id="{A37F867E-2E19-60FA-46FF-C70373415B67}"/>
              </a:ext>
            </a:extLst>
          </p:cNvPr>
          <p:cNvSpPr txBox="1"/>
          <p:nvPr/>
        </p:nvSpPr>
        <p:spPr>
          <a:xfrm>
            <a:off x="9195539" y="5562696"/>
            <a:ext cx="2346849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600" dirty="0"/>
              <a:t>About the Portal</a:t>
            </a: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AC0EF115-DB80-1F55-DA99-DE93CFD2052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4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17458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6" name="Content Placeholder 2"/>
          <p:cNvSpPr txBox="1">
            <a:spLocks noGrp="1"/>
          </p:cNvSpPr>
          <p:nvPr>
            <p:ph type="body" sz="half" idx="1"/>
          </p:nvPr>
        </p:nvSpPr>
        <p:spPr bwMode="auto">
          <a:xfrm>
            <a:off x="838197" y="1590260"/>
            <a:ext cx="6091596" cy="458670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94023" indent="-394023">
              <a:buSzPct val="100000"/>
              <a:buFont typeface="Arial"/>
              <a:buChar char="•"/>
              <a:defRPr/>
            </a:pPr>
            <a:r>
              <a:rPr dirty="0"/>
              <a:t>Encourage and support sharing of data and code: </a:t>
            </a:r>
          </a:p>
          <a:p>
            <a:pPr marL="394023" indent="-394023">
              <a:buSzPct val="100000"/>
              <a:buFont typeface="Arial"/>
              <a:buChar char="•"/>
              <a:defRPr/>
            </a:pPr>
            <a:endParaRPr dirty="0"/>
          </a:p>
          <a:p>
            <a:pPr marL="794073" lvl="1" indent="-394023">
              <a:buSzPct val="100000"/>
              <a:buFont typeface="Arial"/>
              <a:buChar char="•"/>
              <a:defRPr/>
            </a:pPr>
            <a:r>
              <a:rPr dirty="0"/>
              <a:t>Guidance for data/code submission</a:t>
            </a:r>
          </a:p>
          <a:p>
            <a:pPr marL="794073" lvl="1" indent="-394023">
              <a:buSzPct val="100000"/>
              <a:buFont typeface="Arial"/>
              <a:buChar char="•"/>
              <a:defRPr/>
            </a:pPr>
            <a:r>
              <a:rPr dirty="0"/>
              <a:t>Helpdesk (together with NBIS)</a:t>
            </a:r>
          </a:p>
          <a:p>
            <a:pPr marL="794073" lvl="1" indent="-394023">
              <a:buSzPct val="100000"/>
              <a:buFont typeface="Arial"/>
              <a:buChar char="•"/>
              <a:defRPr/>
            </a:pPr>
            <a:r>
              <a:rPr dirty="0"/>
              <a:t>Produce guidance for using relevant resources</a:t>
            </a:r>
          </a:p>
          <a:p>
            <a:pPr marL="794073" lvl="1" indent="-394023">
              <a:buSzPct val="100000"/>
              <a:buFont typeface="Arial"/>
              <a:buChar char="•"/>
              <a:defRPr/>
            </a:pPr>
            <a:r>
              <a:rPr dirty="0"/>
              <a:t>Practice what we preach - everything we do is open! </a:t>
            </a:r>
          </a:p>
        </p:txBody>
      </p:sp>
      <p:sp>
        <p:nvSpPr>
          <p:cNvPr id="247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pPr>
              <a:defRPr/>
            </a:pPr>
            <a:r>
              <a:rPr dirty="0"/>
              <a:t>Portal Content - Focus on FAIR &amp; Open</a:t>
            </a:r>
          </a:p>
        </p:txBody>
      </p:sp>
      <p:pic>
        <p:nvPicPr>
          <p:cNvPr id="248" name="Image" descr="Image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213203" y="3875421"/>
            <a:ext cx="2514154" cy="25141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Image" descr="Image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692280" y="781050"/>
            <a:ext cx="3556001" cy="355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7B668E62-ECBB-DC42-2D25-CA622FBECD1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5</a:t>
            </a:fld>
            <a:endParaRPr lang="sv-S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1" name="Content Placeholder 2"/>
          <p:cNvSpPr txBox="1">
            <a:spLocks noGrp="1"/>
          </p:cNvSpPr>
          <p:nvPr>
            <p:ph type="body" sz="half" idx="1"/>
          </p:nvPr>
        </p:nvSpPr>
        <p:spPr bwMode="auto">
          <a:xfrm>
            <a:off x="838197" y="1590260"/>
            <a:ext cx="6133813" cy="489333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94023" indent="-394023">
              <a:buSzPct val="100000"/>
              <a:buFont typeface="Arial"/>
              <a:buChar char="•"/>
              <a:defRPr/>
            </a:pPr>
            <a:r>
              <a:rPr dirty="0"/>
              <a:t>Promote open research and FAIR resources:</a:t>
            </a:r>
          </a:p>
          <a:p>
            <a:pPr marL="394023" indent="-394023">
              <a:buSzPct val="100000"/>
              <a:buFont typeface="Arial"/>
              <a:buChar char="•"/>
              <a:defRPr/>
            </a:pPr>
            <a:endParaRPr dirty="0"/>
          </a:p>
          <a:p>
            <a:pPr marL="794073" lvl="1" indent="-394023">
              <a:buSzPct val="100000"/>
              <a:buFont typeface="Arial"/>
              <a:buChar char="•"/>
              <a:defRPr/>
            </a:pPr>
            <a:r>
              <a:rPr dirty="0"/>
              <a:t>Data highlights</a:t>
            </a:r>
          </a:p>
          <a:p>
            <a:pPr marL="794073" lvl="1" indent="-394023">
              <a:buSzPct val="100000"/>
              <a:buFont typeface="Arial"/>
              <a:buChar char="•"/>
              <a:defRPr/>
            </a:pPr>
            <a:r>
              <a:rPr dirty="0"/>
              <a:t>Work with partners to make resources available and accessible</a:t>
            </a:r>
          </a:p>
          <a:p>
            <a:pPr marL="794073" lvl="1" indent="-394023">
              <a:buSzPct val="100000"/>
              <a:buFont typeface="Arial"/>
              <a:buChar char="•"/>
              <a:defRPr/>
            </a:pPr>
            <a:r>
              <a:rPr lang="sv-SE" dirty="0"/>
              <a:t>Social media content </a:t>
            </a:r>
            <a:r>
              <a:rPr dirty="0"/>
              <a:t>about entries into our repository</a:t>
            </a:r>
          </a:p>
          <a:p>
            <a:pPr marL="794073" lvl="1" indent="-394023">
              <a:buSzPct val="100000"/>
              <a:buFont typeface="Arial"/>
              <a:buChar char="•"/>
              <a:defRPr/>
            </a:pPr>
            <a:r>
              <a:rPr dirty="0"/>
              <a:t>Produce pages showing </a:t>
            </a:r>
            <a:r>
              <a:rPr lang="sv-SE" dirty="0"/>
              <a:t>research </a:t>
            </a:r>
            <a:r>
              <a:rPr dirty="0"/>
              <a:t>data from </a:t>
            </a:r>
            <a:r>
              <a:rPr lang="sv-SE" dirty="0"/>
              <a:t>different </a:t>
            </a:r>
            <a:r>
              <a:rPr dirty="0"/>
              <a:t>research groups</a:t>
            </a:r>
          </a:p>
        </p:txBody>
      </p:sp>
      <p:sp>
        <p:nvSpPr>
          <p:cNvPr id="252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pPr>
              <a:defRPr/>
            </a:pPr>
            <a:r>
              <a:rPr dirty="0"/>
              <a:t>Portal Content - Focus on FAIR &amp; Open</a:t>
            </a:r>
          </a:p>
        </p:txBody>
      </p:sp>
      <p:pic>
        <p:nvPicPr>
          <p:cNvPr id="253" name="Screenshot 2022-05-24 at 14.04.53.png" descr="Screenshot 2022-05-24 at 14.04.53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846002" y="1606871"/>
            <a:ext cx="5309601" cy="2248211"/>
          </a:xfrm>
          <a:prstGeom prst="rect">
            <a:avLst/>
          </a:prstGeom>
          <a:ln w="12700">
            <a:solidFill>
              <a:schemeClr val="tx1"/>
            </a:solidFill>
            <a:miter lim="400000"/>
          </a:ln>
        </p:spPr>
      </p:pic>
      <p:pic>
        <p:nvPicPr>
          <p:cNvPr id="254" name="Image" descr="Image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626783" y="4266700"/>
            <a:ext cx="3748039" cy="1697344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C77A0A2A-BEBD-D921-279D-AA360DB4822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6</a:t>
            </a:fld>
            <a:endParaRPr lang="sv-S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6" name="Content Placeholder 2"/>
          <p:cNvSpPr txBox="1">
            <a:spLocks noGrp="1"/>
          </p:cNvSpPr>
          <p:nvPr>
            <p:ph type="body" sz="half" idx="1"/>
          </p:nvPr>
        </p:nvSpPr>
        <p:spPr bwMode="auto">
          <a:xfrm>
            <a:off x="838197" y="1301311"/>
            <a:ext cx="6118321" cy="4575961"/>
          </a:xfrm>
          <a:prstGeom prst="rect">
            <a:avLst/>
          </a:prstGeom>
        </p:spPr>
        <p:txBody>
          <a:bodyPr vertOverflow="overflow" horzOverflow="overflow" vert="horz" wrap="square" lIns="45718" tIns="45720" rIns="45718" bIns="45720" numCol="1" spcCol="0" rtlCol="0" fromWordArt="0" anchor="t" anchorCtr="0" forceAA="0" compatLnSpc="0">
            <a:normAutofit/>
          </a:bodyPr>
          <a:lstStyle/>
          <a:p>
            <a:pPr marL="362501" indent="-362501" defTabSz="841247">
              <a:spcBef>
                <a:spcPts val="900"/>
              </a:spcBef>
              <a:buSzPct val="100000"/>
              <a:buFont typeface="Arial"/>
              <a:buChar char="•"/>
              <a:defRPr sz="2600"/>
            </a:pPr>
            <a:r>
              <a:rPr dirty="0"/>
              <a:t>Work with Swedish Research groups to build pages</a:t>
            </a:r>
          </a:p>
          <a:p>
            <a:pPr marL="362501" indent="-362501" defTabSz="841247">
              <a:spcBef>
                <a:spcPts val="900"/>
              </a:spcBef>
              <a:buSzPct val="100000"/>
              <a:buFont typeface="Arial"/>
              <a:buChar char="•"/>
              <a:defRPr sz="2600"/>
            </a:pPr>
            <a:endParaRPr dirty="0"/>
          </a:p>
          <a:p>
            <a:pPr marL="362501" indent="-362501" defTabSz="841247">
              <a:spcBef>
                <a:spcPts val="900"/>
              </a:spcBef>
              <a:buSzPct val="100000"/>
              <a:buFont typeface="Arial"/>
              <a:buChar char="•"/>
              <a:defRPr sz="2600"/>
            </a:pPr>
            <a:r>
              <a:rPr dirty="0"/>
              <a:t>Methods used, publications produced etc. detailed on page</a:t>
            </a:r>
          </a:p>
          <a:p>
            <a:pPr marL="362501" indent="-362501" defTabSz="841247">
              <a:spcBef>
                <a:spcPts val="900"/>
              </a:spcBef>
              <a:buSzPct val="100000"/>
              <a:buFont typeface="Arial"/>
              <a:buChar char="•"/>
              <a:defRPr sz="2600"/>
            </a:pPr>
            <a:endParaRPr dirty="0"/>
          </a:p>
          <a:p>
            <a:pPr marL="362501" indent="-362501" defTabSz="841247">
              <a:spcBef>
                <a:spcPts val="900"/>
              </a:spcBef>
              <a:buSzPct val="100000"/>
              <a:buFont typeface="Arial"/>
              <a:buChar char="•"/>
              <a:defRPr sz="2600"/>
            </a:pPr>
            <a:r>
              <a:rPr dirty="0"/>
              <a:t>Data can be fed directly into plots, which can be used in promotion/publications</a:t>
            </a:r>
          </a:p>
        </p:txBody>
      </p:sp>
      <p:sp>
        <p:nvSpPr>
          <p:cNvPr id="257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pPr>
              <a:defRPr/>
            </a:pPr>
            <a:r>
              <a:rPr dirty="0"/>
              <a:t>Dashboards - Work With Groups</a:t>
            </a:r>
          </a:p>
        </p:txBody>
      </p:sp>
      <p:pic>
        <p:nvPicPr>
          <p:cNvPr id="524956624" name="Bildobjekt 524956623"/>
          <p:cNvPicPr>
            <a:picLocks noChangeAspect="1"/>
          </p:cNvPicPr>
          <p:nvPr/>
        </p:nvPicPr>
        <p:blipFill>
          <a:blip r:embed="rId2"/>
          <a:srcRect t="12911"/>
          <a:stretch/>
        </p:blipFill>
        <p:spPr bwMode="auto">
          <a:xfrm>
            <a:off x="6735667" y="4614570"/>
            <a:ext cx="5219509" cy="2169113"/>
          </a:xfrm>
          <a:prstGeom prst="rect">
            <a:avLst/>
          </a:prstGeom>
        </p:spPr>
      </p:pic>
      <p:pic>
        <p:nvPicPr>
          <p:cNvPr id="20933580" name="Bildobjekt 20933579"/>
          <p:cNvPicPr>
            <a:picLocks noChangeAspect="1"/>
          </p:cNvPicPr>
          <p:nvPr/>
        </p:nvPicPr>
        <p:blipFill>
          <a:blip r:embed="rId3"/>
          <a:srcRect t="2521"/>
          <a:stretch/>
        </p:blipFill>
        <p:spPr bwMode="auto">
          <a:xfrm>
            <a:off x="7096124" y="1245384"/>
            <a:ext cx="4689095" cy="2112128"/>
          </a:xfrm>
          <a:prstGeom prst="rect">
            <a:avLst/>
          </a:prstGeom>
        </p:spPr>
      </p:pic>
      <p:pic>
        <p:nvPicPr>
          <p:cNvPr id="1627800031" name="Bildobjekt 162780003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834311" y="2881262"/>
            <a:ext cx="4260471" cy="1962860"/>
          </a:xfrm>
          <a:prstGeom prst="rect">
            <a:avLst/>
          </a:prstGeom>
        </p:spPr>
      </p:pic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C1E70CE9-9432-9577-3617-81901873135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7</a:t>
            </a:fld>
            <a:endParaRPr lang="sv-S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1" name="Content Placeholder 2"/>
          <p:cNvSpPr txBox="1">
            <a:spLocks noGrp="1"/>
          </p:cNvSpPr>
          <p:nvPr>
            <p:ph type="body" sz="half" idx="1"/>
          </p:nvPr>
        </p:nvSpPr>
        <p:spPr bwMode="auto">
          <a:xfrm>
            <a:off x="838197" y="1590260"/>
            <a:ext cx="6133813" cy="489333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94023" indent="-394023">
              <a:buSzPct val="100000"/>
              <a:buFont typeface="Arial"/>
              <a:buChar char="•"/>
              <a:defRPr/>
            </a:pPr>
            <a:r>
              <a:rPr dirty="0"/>
              <a:t>Use publicly available data on vaccines and postcovid.</a:t>
            </a:r>
          </a:p>
          <a:p>
            <a:pPr marL="394023" indent="-394023">
              <a:buSzPct val="100000"/>
              <a:buFont typeface="Arial"/>
              <a:buChar char="•"/>
              <a:defRPr/>
            </a:pPr>
            <a:endParaRPr dirty="0"/>
          </a:p>
          <a:p>
            <a:pPr marL="394023" indent="-394023">
              <a:buSzPct val="100000"/>
              <a:buFont typeface="Arial"/>
              <a:buChar char="•"/>
              <a:defRPr/>
            </a:pPr>
            <a:r>
              <a:rPr dirty="0"/>
              <a:t>Constantly track and update data sources.</a:t>
            </a:r>
          </a:p>
          <a:p>
            <a:pPr marL="394023" indent="-394023">
              <a:buSzPct val="100000"/>
              <a:buFont typeface="Arial"/>
              <a:buChar char="•"/>
              <a:defRPr/>
            </a:pPr>
            <a:endParaRPr dirty="0"/>
          </a:p>
          <a:p>
            <a:pPr marL="394023" indent="-394023">
              <a:buSzPct val="100000"/>
              <a:buFont typeface="Arial"/>
              <a:buChar char="•"/>
              <a:defRPr/>
            </a:pPr>
            <a:r>
              <a:rPr dirty="0"/>
              <a:t>Link directly to sources, and explain them.</a:t>
            </a:r>
          </a:p>
          <a:p>
            <a:pPr marL="394023" indent="-394023">
              <a:buSzPct val="100000"/>
              <a:buFont typeface="Arial"/>
              <a:buChar char="•"/>
              <a:defRPr/>
            </a:pPr>
            <a:endParaRPr dirty="0"/>
          </a:p>
          <a:p>
            <a:pPr marL="394023" indent="-394023">
              <a:buSzPct val="100000"/>
              <a:buFont typeface="Arial"/>
              <a:buChar char="•"/>
              <a:defRPr/>
            </a:pPr>
            <a:r>
              <a:rPr dirty="0"/>
              <a:t>Code</a:t>
            </a:r>
            <a:r>
              <a:rPr lang="sv-SE" dirty="0"/>
              <a:t> produced by the Portal</a:t>
            </a:r>
            <a:r>
              <a:rPr dirty="0"/>
              <a:t> all available for reuse.</a:t>
            </a:r>
          </a:p>
        </p:txBody>
      </p:sp>
      <p:sp>
        <p:nvSpPr>
          <p:cNvPr id="262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pPr>
              <a:defRPr/>
            </a:pPr>
            <a:r>
              <a:rPr dirty="0"/>
              <a:t>Dashboards - Public Data Sources</a:t>
            </a:r>
          </a:p>
        </p:txBody>
      </p:sp>
      <p:pic>
        <p:nvPicPr>
          <p:cNvPr id="263" name="Screenshot 2022-05-24 at 14.18.43.png" descr="Screenshot 2022-05-24 at 14.18.43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864399" y="1468961"/>
            <a:ext cx="5227341" cy="26332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5038097" name="Bildobjekt 213503809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972009" y="4036928"/>
            <a:ext cx="4828756" cy="2618285"/>
          </a:xfrm>
          <a:prstGeom prst="rect">
            <a:avLst/>
          </a:prstGeom>
        </p:spPr>
      </p:pic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35C9073C-BCAF-1814-D611-FAF4BFBEACE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8</a:t>
            </a:fld>
            <a:endParaRPr lang="sv-S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6" name="Content Placeholder 2"/>
          <p:cNvSpPr txBox="1">
            <a:spLocks noGrp="1"/>
          </p:cNvSpPr>
          <p:nvPr>
            <p:ph type="body" sz="half" idx="1"/>
          </p:nvPr>
        </p:nvSpPr>
        <p:spPr bwMode="auto">
          <a:xfrm>
            <a:off x="812797" y="2072613"/>
            <a:ext cx="6133813" cy="4080784"/>
          </a:xfrm>
          <a:prstGeom prst="rect">
            <a:avLst/>
          </a:prstGeom>
        </p:spPr>
        <p:txBody>
          <a:bodyPr/>
          <a:lstStyle/>
          <a:p>
            <a:pPr marL="394023" indent="-394023">
              <a:buSzPct val="100000"/>
              <a:buFont typeface="Arial"/>
              <a:buChar char="•"/>
              <a:defRPr/>
            </a:pPr>
            <a:r>
              <a:rPr dirty="0"/>
              <a:t>C</a:t>
            </a:r>
            <a:r>
              <a:rPr lang="sv-SE" dirty="0"/>
              <a:t>RUSH</a:t>
            </a:r>
            <a:r>
              <a:rPr dirty="0"/>
              <a:t> Covid and Symptoms Study App </a:t>
            </a:r>
          </a:p>
          <a:p>
            <a:pPr marL="394023" indent="-394023">
              <a:buSzPct val="100000"/>
              <a:buFont typeface="Arial"/>
              <a:buChar char="•"/>
              <a:defRPr/>
            </a:pPr>
            <a:endParaRPr dirty="0"/>
          </a:p>
          <a:p>
            <a:pPr marL="394023" indent="-394023">
              <a:buSzPct val="100000"/>
              <a:buFont typeface="Arial"/>
              <a:buChar char="•"/>
              <a:defRPr/>
            </a:pPr>
            <a:r>
              <a:rPr dirty="0"/>
              <a:t>Promote these external resources  and give additional context</a:t>
            </a:r>
          </a:p>
          <a:p>
            <a:pPr marL="394023" indent="-394023">
              <a:buSzPct val="100000"/>
              <a:buFont typeface="Arial"/>
              <a:buChar char="•"/>
              <a:defRPr/>
            </a:pPr>
            <a:endParaRPr dirty="0"/>
          </a:p>
          <a:p>
            <a:pPr marL="394023" indent="-394023">
              <a:buSzPct val="100000"/>
              <a:buFont typeface="Arial"/>
              <a:buChar char="•"/>
              <a:defRPr/>
            </a:pPr>
            <a:r>
              <a:rPr dirty="0"/>
              <a:t>Produce custom visualisations that can give a new angle on data</a:t>
            </a:r>
            <a:r>
              <a:rPr lang="sv-SE" dirty="0"/>
              <a:t>.</a:t>
            </a:r>
          </a:p>
          <a:p>
            <a:pPr marL="394023" indent="-394023">
              <a:buSzPct val="100000"/>
              <a:buFont typeface="Arial"/>
              <a:buChar char="•"/>
              <a:defRPr/>
            </a:pPr>
            <a:endParaRPr lang="sv-SE" dirty="0"/>
          </a:p>
        </p:txBody>
      </p:sp>
      <p:sp>
        <p:nvSpPr>
          <p:cNvPr id="267" name="Title 1"/>
          <p:cNvSpPr txBox="1">
            <a:spLocks noGrp="1"/>
          </p:cNvSpPr>
          <p:nvPr>
            <p:ph type="title"/>
          </p:nvPr>
        </p:nvSpPr>
        <p:spPr bwMode="auto">
          <a:xfrm>
            <a:off x="838197" y="365124"/>
            <a:ext cx="9538252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pPr>
              <a:defRPr/>
            </a:pPr>
            <a:r>
              <a:rPr dirty="0"/>
              <a:t>Dashboards - Partner Projects</a:t>
            </a:r>
          </a:p>
        </p:txBody>
      </p:sp>
      <p:pic>
        <p:nvPicPr>
          <p:cNvPr id="268" name="Screenshot 2022-05-24 at 14.25.12.png" descr="Screenshot 2022-05-24 at 14.25.12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688191" y="2508515"/>
            <a:ext cx="3985788" cy="4239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Image" descr="Image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982987" y="1747759"/>
            <a:ext cx="4580330" cy="608866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E7857EF5-9A47-150A-CFFC-AB73CE6A683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>
              <a:defRPr/>
            </a:pPr>
            <a:fld id="{86CB4B4D-7CA3-9044-876B-883B54F8677D}" type="slidenum">
              <a:rPr lang="sv-SE" smtClean="0"/>
              <a:t>9</a:t>
            </a:fld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ciLifeLab PPT_light">
  <a:themeElements>
    <a:clrScheme name="SciLifeLab PPT_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7C947"/>
      </a:accent1>
      <a:accent2>
        <a:srgbClr val="045C64"/>
      </a:accent2>
      <a:accent3>
        <a:srgbClr val="4C979F"/>
      </a:accent3>
      <a:accent4>
        <a:srgbClr val="491F53"/>
      </a:accent4>
      <a:accent5>
        <a:srgbClr val="E5E5E5"/>
      </a:accent5>
      <a:accent6>
        <a:srgbClr val="A6A6A6"/>
      </a:accent6>
      <a:hlink>
        <a:srgbClr val="0000FF"/>
      </a:hlink>
      <a:folHlink>
        <a:srgbClr val="FF00FF"/>
      </a:folHlink>
    </a:clrScheme>
    <a:fontScheme name="SciLifeLab PPT_light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ciLifeLab PPT_ligh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prstGeom prst="rect">
          <a:avLst/>
        </a:prstGeom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 bwMode="auto">
        <a:prstGeom prst="rect">
          <a:avLst/>
        </a:prstGeom>
        <a:noFill/>
        <a:ln w="12700" cap="flat">
          <a:solidFill>
            <a:schemeClr val="accent1"/>
          </a:solidFill>
          <a:prstDash val="solid"/>
          <a:miter lim="800000"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 bwMode="auto">
        <a:prstGeom prst="rect">
          <a:avLst/>
        </a:prstGeom>
        <a:noFill/>
        <a:ln w="12700" cap="flat">
          <a:noFill/>
          <a:miter lim="400000"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3337</TotalTime>
  <Words>1076</Words>
  <Application>Microsoft Macintosh PowerPoint</Application>
  <DocSecurity>0</DocSecurity>
  <PresentationFormat>Bredbild</PresentationFormat>
  <Paragraphs>164</Paragraphs>
  <Slides>21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SciLifeLab PPT_light</vt:lpstr>
      <vt:lpstr>Presentation at ENLIGHT workshop #2 on Connecting Research Infrastructures with European Infrastructures - Experiences and Lessons Learned 2023-03-15  Data sharing on the Pandemic Preparedness Portal - lessons learned</vt:lpstr>
      <vt:lpstr>History</vt:lpstr>
      <vt:lpstr>History</vt:lpstr>
      <vt:lpstr>Pandemic Prepareness Portal</vt:lpstr>
      <vt:lpstr>Portal Content - Focus on FAIR &amp; Open</vt:lpstr>
      <vt:lpstr>Portal Content - Focus on FAIR &amp; Open</vt:lpstr>
      <vt:lpstr>Dashboards - Work With Groups</vt:lpstr>
      <vt:lpstr>Dashboards - Public Data Sources</vt:lpstr>
      <vt:lpstr>Dashboards - Partner Projects</vt:lpstr>
      <vt:lpstr>Was it Successful?</vt:lpstr>
      <vt:lpstr>Lessons Learned</vt:lpstr>
      <vt:lpstr>Lessons Learned: People</vt:lpstr>
      <vt:lpstr>Lessons Learned: Software</vt:lpstr>
      <vt:lpstr>Lessons Learned: Content</vt:lpstr>
      <vt:lpstr>Lessons Learned: Environment</vt:lpstr>
      <vt:lpstr>Lessons Learned: International</vt:lpstr>
      <vt:lpstr>Lessons Learned: Longevity</vt:lpstr>
      <vt:lpstr>Moving forward</vt:lpstr>
      <vt:lpstr>PowerPoint-presentation</vt:lpstr>
      <vt:lpstr>Thank you! Portal team members past and present  </vt:lpstr>
      <vt:lpstr>Thank you!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sharing on the Pandemic Preparedness Portal - lessons learned</dc:title>
  <dc:subject/>
  <dc:creator/>
  <cp:keywords/>
  <dc:description/>
  <cp:lastModifiedBy>Microsoft Office User</cp:lastModifiedBy>
  <cp:revision>20</cp:revision>
  <dcterms:modified xsi:type="dcterms:W3CDTF">2023-03-15T15:01:23Z</dcterms:modified>
  <cp:category/>
  <dc:identifier/>
  <cp:contentStatus/>
  <dc:language/>
  <cp:version/>
</cp:coreProperties>
</file>